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tiff" ContentType="image/tiff"/>
  <Default Extension="vml" ContentType="application/vnd.openxmlformats-officedocument.vmlDrawing"/>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 id="2147483669" r:id="rId2"/>
  </p:sldMasterIdLst>
  <p:notesMasterIdLst>
    <p:notesMasterId r:id="rId62"/>
  </p:notesMasterIdLst>
  <p:handoutMasterIdLst>
    <p:handoutMasterId r:id="rId63"/>
  </p:handoutMasterIdLst>
  <p:sldIdLst>
    <p:sldId id="4449" r:id="rId3"/>
    <p:sldId id="4453" r:id="rId4"/>
    <p:sldId id="684" r:id="rId5"/>
    <p:sldId id="4418" r:id="rId6"/>
    <p:sldId id="259" r:id="rId7"/>
    <p:sldId id="257" r:id="rId8"/>
    <p:sldId id="258" r:id="rId9"/>
    <p:sldId id="4456" r:id="rId10"/>
    <p:sldId id="337" r:id="rId11"/>
    <p:sldId id="4442" r:id="rId12"/>
    <p:sldId id="260" r:id="rId13"/>
    <p:sldId id="261" r:id="rId14"/>
    <p:sldId id="262" r:id="rId15"/>
    <p:sldId id="263" r:id="rId16"/>
    <p:sldId id="264" r:id="rId17"/>
    <p:sldId id="265" r:id="rId18"/>
    <p:sldId id="266" r:id="rId19"/>
    <p:sldId id="4443" r:id="rId20"/>
    <p:sldId id="268" r:id="rId21"/>
    <p:sldId id="269" r:id="rId22"/>
    <p:sldId id="270" r:id="rId23"/>
    <p:sldId id="271" r:id="rId24"/>
    <p:sldId id="273" r:id="rId25"/>
    <p:sldId id="274" r:id="rId26"/>
    <p:sldId id="275" r:id="rId27"/>
    <p:sldId id="276" r:id="rId28"/>
    <p:sldId id="277" r:id="rId29"/>
    <p:sldId id="278" r:id="rId30"/>
    <p:sldId id="279" r:id="rId31"/>
    <p:sldId id="280" r:id="rId32"/>
    <p:sldId id="284" r:id="rId33"/>
    <p:sldId id="285" r:id="rId34"/>
    <p:sldId id="286" r:id="rId35"/>
    <p:sldId id="287" r:id="rId36"/>
    <p:sldId id="288" r:id="rId37"/>
    <p:sldId id="289" r:id="rId38"/>
    <p:sldId id="290" r:id="rId39"/>
    <p:sldId id="4454" r:id="rId40"/>
    <p:sldId id="292" r:id="rId41"/>
    <p:sldId id="571" r:id="rId42"/>
    <p:sldId id="572" r:id="rId43"/>
    <p:sldId id="295" r:id="rId44"/>
    <p:sldId id="4445" r:id="rId45"/>
    <p:sldId id="296" r:id="rId46"/>
    <p:sldId id="574" r:id="rId47"/>
    <p:sldId id="575" r:id="rId48"/>
    <p:sldId id="845" r:id="rId49"/>
    <p:sldId id="847" r:id="rId50"/>
    <p:sldId id="4446" r:id="rId51"/>
    <p:sldId id="580" r:id="rId52"/>
    <p:sldId id="304" r:id="rId53"/>
    <p:sldId id="306" r:id="rId54"/>
    <p:sldId id="307" r:id="rId55"/>
    <p:sldId id="308" r:id="rId56"/>
    <p:sldId id="309" r:id="rId57"/>
    <p:sldId id="310" r:id="rId58"/>
    <p:sldId id="311" r:id="rId59"/>
    <p:sldId id="312" r:id="rId60"/>
    <p:sldId id="4448" r:id="rId61"/>
  </p:sldIdLst>
  <p:sldSz cx="9144000" cy="6858000" type="screen4x3"/>
  <p:notesSz cx="7302500" cy="9586913"/>
  <p:custDataLst>
    <p:tags r:id="rId64"/>
  </p:custDataLst>
  <p:defaultTextStyle>
    <a:defPPr>
      <a:defRPr lang="en-US"/>
    </a:defPPr>
    <a:lvl1pPr algn="l" rtl="0" eaLnBrk="0" fontAlgn="base" hangingPunct="0">
      <a:spcBef>
        <a:spcPct val="0"/>
      </a:spcBef>
      <a:spcAft>
        <a:spcPct val="0"/>
      </a:spcAft>
      <a:defRPr sz="2400" b="1" kern="1200">
        <a:solidFill>
          <a:schemeClr val="tx1"/>
        </a:solidFill>
        <a:latin typeface="Arial Narrow"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itchFamily="34" charset="0"/>
        <a:ea typeface="+mn-ea"/>
        <a:cs typeface="+mn-cs"/>
      </a:defRPr>
    </a:lvl5pPr>
    <a:lvl6pPr marL="2286000" algn="l" defTabSz="914400" rtl="0" eaLnBrk="1" latinLnBrk="0" hangingPunct="1">
      <a:defRPr sz="2400" b="1" kern="1200">
        <a:solidFill>
          <a:schemeClr val="tx1"/>
        </a:solidFill>
        <a:latin typeface="Arial Narrow" pitchFamily="34" charset="0"/>
        <a:ea typeface="+mn-ea"/>
        <a:cs typeface="+mn-cs"/>
      </a:defRPr>
    </a:lvl6pPr>
    <a:lvl7pPr marL="2743200" algn="l" defTabSz="914400" rtl="0" eaLnBrk="1" latinLnBrk="0" hangingPunct="1">
      <a:defRPr sz="2400" b="1" kern="1200">
        <a:solidFill>
          <a:schemeClr val="tx1"/>
        </a:solidFill>
        <a:latin typeface="Arial Narrow" pitchFamily="34" charset="0"/>
        <a:ea typeface="+mn-ea"/>
        <a:cs typeface="+mn-cs"/>
      </a:defRPr>
    </a:lvl7pPr>
    <a:lvl8pPr marL="3200400" algn="l" defTabSz="914400" rtl="0" eaLnBrk="1" latinLnBrk="0" hangingPunct="1">
      <a:defRPr sz="2400" b="1" kern="1200">
        <a:solidFill>
          <a:schemeClr val="tx1"/>
        </a:solidFill>
        <a:latin typeface="Arial Narrow" pitchFamily="34" charset="0"/>
        <a:ea typeface="+mn-ea"/>
        <a:cs typeface="+mn-cs"/>
      </a:defRPr>
    </a:lvl8pPr>
    <a:lvl9pPr marL="3657600" algn="l" defTabSz="914400" rtl="0" eaLnBrk="1" latinLnBrk="0" hangingPunct="1">
      <a:defRPr sz="2400" b="1" kern="1200">
        <a:solidFill>
          <a:schemeClr val="tx1"/>
        </a:solidFill>
        <a:latin typeface="Arial Narrow"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E0F4E3"/>
    <a:srgbClr val="E0E0E0"/>
    <a:srgbClr val="E3E4E6"/>
    <a:srgbClr val="FFFF99"/>
    <a:srgbClr val="FF9999"/>
    <a:srgbClr val="EFBFBF"/>
    <a:srgbClr val="A8E799"/>
    <a:srgbClr val="CDF1C5"/>
    <a:srgbClr val="F1C7C7"/>
    <a:srgbClr val="C5FEB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147" autoAdjust="0"/>
    <p:restoredTop sz="81302"/>
  </p:normalViewPr>
  <p:slideViewPr>
    <p:cSldViewPr snapToObjects="1">
      <p:cViewPr varScale="1">
        <p:scale>
          <a:sx n="65" d="100"/>
          <a:sy n="65" d="100"/>
        </p:scale>
        <p:origin x="712" y="192"/>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notesViewPr>
    <p:cSldViewPr snapToObjects="1">
      <p:cViewPr varScale="1">
        <p:scale>
          <a:sx n="63" d="100"/>
          <a:sy n="63" d="100"/>
        </p:scale>
        <p:origin x="3024" y="200"/>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handoutMaster" Target="handoutMasters/handoutMaster1.xml"/><Relationship Id="rId68"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viewProps" Target="viewProps.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tags" Target="tags/tag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theme" Target="theme/theme1.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2930" name="Rectangle 2"/>
          <p:cNvSpPr>
            <a:spLocks noGrp="1" noChangeArrowheads="1"/>
          </p:cNvSpPr>
          <p:nvPr>
            <p:ph type="hdr" sz="quarter"/>
          </p:nvPr>
        </p:nvSpPr>
        <p:spPr bwMode="auto">
          <a:xfrm>
            <a:off x="0" y="0"/>
            <a:ext cx="3130550" cy="482600"/>
          </a:xfrm>
          <a:prstGeom prst="rect">
            <a:avLst/>
          </a:prstGeom>
          <a:noFill/>
          <a:ln w="9525">
            <a:noFill/>
            <a:miter lim="800000"/>
            <a:headEnd/>
            <a:tailEnd/>
          </a:ln>
          <a:effectLst/>
        </p:spPr>
        <p:txBody>
          <a:bodyPr vert="horz" wrap="square" lIns="96422" tIns="48211" rIns="96422" bIns="48211" numCol="1" anchor="t" anchorCtr="0" compatLnSpc="1">
            <a:prstTxWarp prst="textNoShape">
              <a:avLst/>
            </a:prstTxWarp>
          </a:bodyPr>
          <a:lstStyle>
            <a:lvl1pPr defTabSz="965200">
              <a:defRPr sz="1200" smtClean="0">
                <a:latin typeface="Times New Roman" pitchFamily="18" charset="0"/>
              </a:defRPr>
            </a:lvl1pPr>
          </a:lstStyle>
          <a:p>
            <a:pPr>
              <a:defRPr/>
            </a:pPr>
            <a:r>
              <a:rPr lang="en-US"/>
              <a:t>DAC 2001 Tutorial</a:t>
            </a:r>
          </a:p>
        </p:txBody>
      </p:sp>
      <p:sp>
        <p:nvSpPr>
          <p:cNvPr id="252931" name="Rectangle 3"/>
          <p:cNvSpPr>
            <a:spLocks noGrp="1" noChangeArrowheads="1"/>
          </p:cNvSpPr>
          <p:nvPr>
            <p:ph type="dt" sz="quarter" idx="1"/>
          </p:nvPr>
        </p:nvSpPr>
        <p:spPr bwMode="auto">
          <a:xfrm>
            <a:off x="4171950" y="0"/>
            <a:ext cx="3130550" cy="482600"/>
          </a:xfrm>
          <a:prstGeom prst="rect">
            <a:avLst/>
          </a:prstGeom>
          <a:noFill/>
          <a:ln w="9525">
            <a:noFill/>
            <a:miter lim="800000"/>
            <a:headEnd/>
            <a:tailEnd/>
          </a:ln>
          <a:effectLst/>
        </p:spPr>
        <p:txBody>
          <a:bodyPr vert="horz" wrap="square" lIns="96422" tIns="48211" rIns="96422" bIns="48211" numCol="1" anchor="t" anchorCtr="0" compatLnSpc="1">
            <a:prstTxWarp prst="textNoShape">
              <a:avLst/>
            </a:prstTxWarp>
          </a:bodyPr>
          <a:lstStyle>
            <a:lvl1pPr algn="r" defTabSz="965200">
              <a:defRPr sz="1200" smtClean="0">
                <a:latin typeface="Times New Roman" pitchFamily="18" charset="0"/>
              </a:defRPr>
            </a:lvl1pPr>
          </a:lstStyle>
          <a:p>
            <a:pPr>
              <a:defRPr/>
            </a:pPr>
            <a:endParaRPr lang="en-US"/>
          </a:p>
        </p:txBody>
      </p:sp>
      <p:sp>
        <p:nvSpPr>
          <p:cNvPr id="252932" name="Rectangle 4"/>
          <p:cNvSpPr>
            <a:spLocks noGrp="1" noChangeArrowheads="1"/>
          </p:cNvSpPr>
          <p:nvPr>
            <p:ph type="ftr" sz="quarter" idx="2"/>
          </p:nvPr>
        </p:nvSpPr>
        <p:spPr bwMode="auto">
          <a:xfrm>
            <a:off x="0" y="9091613"/>
            <a:ext cx="3130550" cy="482600"/>
          </a:xfrm>
          <a:prstGeom prst="rect">
            <a:avLst/>
          </a:prstGeom>
          <a:noFill/>
          <a:ln w="9525">
            <a:noFill/>
            <a:miter lim="800000"/>
            <a:headEnd/>
            <a:tailEnd/>
          </a:ln>
          <a:effectLst/>
        </p:spPr>
        <p:txBody>
          <a:bodyPr vert="horz" wrap="square" lIns="96422" tIns="48211" rIns="96422" bIns="48211" numCol="1" anchor="b" anchorCtr="0" compatLnSpc="1">
            <a:prstTxWarp prst="textNoShape">
              <a:avLst/>
            </a:prstTxWarp>
          </a:bodyPr>
          <a:lstStyle>
            <a:lvl1pPr defTabSz="965200">
              <a:defRPr sz="1200" smtClean="0">
                <a:latin typeface="Times New Roman" pitchFamily="18" charset="0"/>
                <a:cs typeface="Times New Roman" pitchFamily="18" charset="0"/>
              </a:defRPr>
            </a:lvl1pPr>
          </a:lstStyle>
          <a:p>
            <a:pPr>
              <a:defRPr/>
            </a:pPr>
            <a:r>
              <a:rPr lang="en-US"/>
              <a:t>©R.A. Rutenbar, 2001</a:t>
            </a:r>
          </a:p>
        </p:txBody>
      </p:sp>
      <p:sp>
        <p:nvSpPr>
          <p:cNvPr id="252933" name="Rectangle 5"/>
          <p:cNvSpPr>
            <a:spLocks noGrp="1" noChangeArrowheads="1"/>
          </p:cNvSpPr>
          <p:nvPr>
            <p:ph type="sldNum" sz="quarter" idx="3"/>
          </p:nvPr>
        </p:nvSpPr>
        <p:spPr bwMode="auto">
          <a:xfrm>
            <a:off x="4171950" y="9091613"/>
            <a:ext cx="3130550" cy="482600"/>
          </a:xfrm>
          <a:prstGeom prst="rect">
            <a:avLst/>
          </a:prstGeom>
          <a:noFill/>
          <a:ln w="9525">
            <a:noFill/>
            <a:miter lim="800000"/>
            <a:headEnd/>
            <a:tailEnd/>
          </a:ln>
          <a:effectLst/>
        </p:spPr>
        <p:txBody>
          <a:bodyPr vert="horz" wrap="square" lIns="96422" tIns="48211" rIns="96422" bIns="48211" numCol="1" anchor="b" anchorCtr="0" compatLnSpc="1">
            <a:prstTxWarp prst="textNoShape">
              <a:avLst/>
            </a:prstTxWarp>
          </a:bodyPr>
          <a:lstStyle>
            <a:lvl1pPr algn="r" defTabSz="965200">
              <a:defRPr sz="1200" smtClean="0">
                <a:latin typeface="Times New Roman" pitchFamily="18" charset="0"/>
              </a:defRPr>
            </a:lvl1pPr>
          </a:lstStyle>
          <a:p>
            <a:pPr>
              <a:defRPr/>
            </a:pPr>
            <a:fld id="{83587096-7852-44F5-9A71-D621B1FF2472}" type="slidenum">
              <a:rPr lang="en-US"/>
              <a:pPr>
                <a:defRPr/>
              </a:pPr>
              <a:t>‹#›</a:t>
            </a:fld>
            <a:endParaRPr lang="en-US"/>
          </a:p>
        </p:txBody>
      </p:sp>
    </p:spTree>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8578" name="Rectangle 2"/>
          <p:cNvSpPr>
            <a:spLocks noGrp="1" noChangeArrowheads="1"/>
          </p:cNvSpPr>
          <p:nvPr>
            <p:ph type="hdr" sz="quarter"/>
          </p:nvPr>
        </p:nvSpPr>
        <p:spPr bwMode="auto">
          <a:xfrm>
            <a:off x="0" y="0"/>
            <a:ext cx="32004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b="0" smtClean="0">
                <a:latin typeface="Times New Roman" pitchFamily="18" charset="0"/>
              </a:defRPr>
            </a:lvl1pPr>
          </a:lstStyle>
          <a:p>
            <a:pPr>
              <a:defRPr/>
            </a:pPr>
            <a:endParaRPr lang="en-US"/>
          </a:p>
        </p:txBody>
      </p:sp>
      <p:sp>
        <p:nvSpPr>
          <p:cNvPr id="408579" name="Rectangle 3"/>
          <p:cNvSpPr>
            <a:spLocks noGrp="1" noChangeArrowheads="1"/>
          </p:cNvSpPr>
          <p:nvPr>
            <p:ph type="dt" idx="1"/>
          </p:nvPr>
        </p:nvSpPr>
        <p:spPr bwMode="auto">
          <a:xfrm>
            <a:off x="4114800" y="0"/>
            <a:ext cx="32004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b="0" smtClean="0">
                <a:latin typeface="Times New Roman" pitchFamily="18" charset="0"/>
              </a:defRPr>
            </a:lvl1pPr>
          </a:lstStyle>
          <a:p>
            <a:pPr>
              <a:defRPr/>
            </a:pPr>
            <a:endParaRPr lang="en-US"/>
          </a:p>
        </p:txBody>
      </p:sp>
      <p:sp>
        <p:nvSpPr>
          <p:cNvPr id="50180" name="Rectangle 4"/>
          <p:cNvSpPr>
            <a:spLocks noGrp="1" noRot="1" noChangeAspect="1" noChangeArrowheads="1" noTextEdit="1"/>
          </p:cNvSpPr>
          <p:nvPr>
            <p:ph type="sldImg" idx="2"/>
          </p:nvPr>
        </p:nvSpPr>
        <p:spPr bwMode="auto">
          <a:xfrm>
            <a:off x="1219200" y="685800"/>
            <a:ext cx="4876800" cy="3657600"/>
          </a:xfrm>
          <a:prstGeom prst="rect">
            <a:avLst/>
          </a:prstGeom>
          <a:noFill/>
          <a:ln w="9525">
            <a:solidFill>
              <a:srgbClr val="000000"/>
            </a:solidFill>
            <a:miter lim="800000"/>
            <a:headEnd/>
            <a:tailEnd/>
          </a:ln>
        </p:spPr>
      </p:sp>
      <p:sp>
        <p:nvSpPr>
          <p:cNvPr id="408581" name="Rectangle 5"/>
          <p:cNvSpPr>
            <a:spLocks noGrp="1" noChangeArrowheads="1"/>
          </p:cNvSpPr>
          <p:nvPr>
            <p:ph type="body" sz="quarter" idx="3"/>
          </p:nvPr>
        </p:nvSpPr>
        <p:spPr bwMode="auto">
          <a:xfrm>
            <a:off x="990600" y="4572000"/>
            <a:ext cx="5334000" cy="426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08582" name="Rectangle 6"/>
          <p:cNvSpPr>
            <a:spLocks noGrp="1" noChangeArrowheads="1"/>
          </p:cNvSpPr>
          <p:nvPr>
            <p:ph type="ftr" sz="quarter" idx="4"/>
          </p:nvPr>
        </p:nvSpPr>
        <p:spPr bwMode="auto">
          <a:xfrm>
            <a:off x="0" y="9144000"/>
            <a:ext cx="32004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b="0" smtClean="0">
                <a:latin typeface="Times New Roman" pitchFamily="18" charset="0"/>
              </a:defRPr>
            </a:lvl1pPr>
          </a:lstStyle>
          <a:p>
            <a:pPr>
              <a:defRPr/>
            </a:pPr>
            <a:endParaRPr lang="en-US"/>
          </a:p>
        </p:txBody>
      </p:sp>
      <p:sp>
        <p:nvSpPr>
          <p:cNvPr id="408583" name="Rectangle 7"/>
          <p:cNvSpPr>
            <a:spLocks noGrp="1" noChangeArrowheads="1"/>
          </p:cNvSpPr>
          <p:nvPr>
            <p:ph type="sldNum" sz="quarter" idx="5"/>
          </p:nvPr>
        </p:nvSpPr>
        <p:spPr bwMode="auto">
          <a:xfrm>
            <a:off x="4114800" y="9144000"/>
            <a:ext cx="32004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b="0" smtClean="0">
                <a:latin typeface="Times New Roman" pitchFamily="18" charset="0"/>
              </a:defRPr>
            </a:lvl1pPr>
          </a:lstStyle>
          <a:p>
            <a:pPr>
              <a:defRPr/>
            </a:pPr>
            <a:fld id="{40F64717-A5A5-4C4E-9291-2F18B7410B06}" type="slidenum">
              <a:rPr lang="en-US"/>
              <a:pPr>
                <a:defRPr/>
              </a:pPr>
              <a:t>‹#›</a:t>
            </a:fld>
            <a:endParaRPr lang="en-US"/>
          </a:p>
        </p:txBody>
      </p:sp>
    </p:spTree>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www.quora.com/What-amount-of-data-is-transferred-between-a-mouse-and-a-laptop-when-they%E2%80%99re-connected-via-USB" TargetMode="External"/><Relationship Id="rId2" Type="http://schemas.openxmlformats.org/officeDocument/2006/relationships/slide" Target="../slides/slide17.xml"/><Relationship Id="rId1" Type="http://schemas.openxmlformats.org/officeDocument/2006/relationships/notesMaster" Target="../notesMasters/notesMaster1.xml"/><Relationship Id="rId5" Type="http://schemas.openxmlformats.org/officeDocument/2006/relationships/hyperlink" Target="https://www.storagereview.com/ssd_vs_hdd" TargetMode="External"/><Relationship Id="rId4" Type="http://schemas.openxmlformats.org/officeDocument/2006/relationships/hyperlink" Target="https://www.howtogeek.com/193866/are-there-any-benefits-from-plugging-your-mouse-into-a-usb-3.0-port/" TargetMode="Externa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www.xda-developers.com/google-pixel-4-face-unlock-soli-gestures/"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Slide Image Placeholder 1">
            <a:extLst>
              <a:ext uri="{FF2B5EF4-FFF2-40B4-BE49-F238E27FC236}">
                <a16:creationId xmlns:a16="http://schemas.microsoft.com/office/drawing/2014/main" id="{76DBF4A1-74D8-4A43-A954-EBDDC32E53EC}"/>
              </a:ext>
            </a:extLst>
          </p:cNvPr>
          <p:cNvSpPr>
            <a:spLocks noGrp="1" noRot="1" noChangeAspect="1" noChangeArrowheads="1" noTextEdit="1"/>
          </p:cNvSpPr>
          <p:nvPr>
            <p:ph type="sldImg"/>
          </p:nvPr>
        </p:nvSpPr>
        <p:spPr>
          <a:ln/>
        </p:spPr>
      </p:sp>
      <p:sp>
        <p:nvSpPr>
          <p:cNvPr id="17410" name="Notes Placeholder 2">
            <a:extLst>
              <a:ext uri="{FF2B5EF4-FFF2-40B4-BE49-F238E27FC236}">
                <a16:creationId xmlns:a16="http://schemas.microsoft.com/office/drawing/2014/main" id="{A1D253A7-4951-494A-8FC5-70A875FECF8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17411" name="Slide Number Placeholder 3">
            <a:extLst>
              <a:ext uri="{FF2B5EF4-FFF2-40B4-BE49-F238E27FC236}">
                <a16:creationId xmlns:a16="http://schemas.microsoft.com/office/drawing/2014/main" id="{FD1E49FD-A352-3142-B63D-A87D4E44748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Arial Narrow" panose="020B0604020202020204" pitchFamily="34" charset="0"/>
              </a:defRPr>
            </a:lvl1pPr>
            <a:lvl2pPr marL="742950" indent="-285750">
              <a:defRPr sz="2400" b="1">
                <a:solidFill>
                  <a:schemeClr val="tx1"/>
                </a:solidFill>
                <a:latin typeface="Arial Narrow" panose="020B0604020202020204" pitchFamily="34" charset="0"/>
              </a:defRPr>
            </a:lvl2pPr>
            <a:lvl3pPr marL="1143000" indent="-228600">
              <a:defRPr sz="2400" b="1">
                <a:solidFill>
                  <a:schemeClr val="tx1"/>
                </a:solidFill>
                <a:latin typeface="Arial Narrow" panose="020B0604020202020204" pitchFamily="34" charset="0"/>
              </a:defRPr>
            </a:lvl3pPr>
            <a:lvl4pPr marL="1600200" indent="-228600">
              <a:defRPr sz="2400" b="1">
                <a:solidFill>
                  <a:schemeClr val="tx1"/>
                </a:solidFill>
                <a:latin typeface="Arial Narrow" panose="020B0604020202020204" pitchFamily="34" charset="0"/>
              </a:defRPr>
            </a:lvl4pPr>
            <a:lvl5pPr marL="2057400" indent="-228600">
              <a:defRPr sz="2400" b="1">
                <a:solidFill>
                  <a:schemeClr val="tx1"/>
                </a:solidFill>
                <a:latin typeface="Arial Narrow" panose="020B0604020202020204" pitchFamily="34" charset="0"/>
              </a:defRPr>
            </a:lvl5pPr>
            <a:lvl6pPr marL="2514600" indent="-228600" eaLnBrk="0" fontAlgn="base" hangingPunct="0">
              <a:spcBef>
                <a:spcPct val="0"/>
              </a:spcBef>
              <a:spcAft>
                <a:spcPct val="0"/>
              </a:spcAft>
              <a:defRPr sz="2400" b="1">
                <a:solidFill>
                  <a:schemeClr val="tx1"/>
                </a:solidFill>
                <a:latin typeface="Arial Narrow" panose="020B0604020202020204" pitchFamily="34" charset="0"/>
              </a:defRPr>
            </a:lvl6pPr>
            <a:lvl7pPr marL="2971800" indent="-228600" eaLnBrk="0" fontAlgn="base" hangingPunct="0">
              <a:spcBef>
                <a:spcPct val="0"/>
              </a:spcBef>
              <a:spcAft>
                <a:spcPct val="0"/>
              </a:spcAft>
              <a:defRPr sz="2400" b="1">
                <a:solidFill>
                  <a:schemeClr val="tx1"/>
                </a:solidFill>
                <a:latin typeface="Arial Narrow" panose="020B0604020202020204" pitchFamily="34" charset="0"/>
              </a:defRPr>
            </a:lvl7pPr>
            <a:lvl8pPr marL="3429000" indent="-228600" eaLnBrk="0" fontAlgn="base" hangingPunct="0">
              <a:spcBef>
                <a:spcPct val="0"/>
              </a:spcBef>
              <a:spcAft>
                <a:spcPct val="0"/>
              </a:spcAft>
              <a:defRPr sz="2400" b="1">
                <a:solidFill>
                  <a:schemeClr val="tx1"/>
                </a:solidFill>
                <a:latin typeface="Arial Narrow" panose="020B0604020202020204" pitchFamily="34" charset="0"/>
              </a:defRPr>
            </a:lvl8pPr>
            <a:lvl9pPr marL="3886200" indent="-228600" eaLnBrk="0" fontAlgn="base" hangingPunct="0">
              <a:spcBef>
                <a:spcPct val="0"/>
              </a:spcBef>
              <a:spcAft>
                <a:spcPct val="0"/>
              </a:spcAft>
              <a:defRPr sz="2400" b="1">
                <a:solidFill>
                  <a:schemeClr val="tx1"/>
                </a:solidFill>
                <a:latin typeface="Arial Narrow" panose="020B0604020202020204" pitchFamily="34" charset="0"/>
              </a:defRPr>
            </a:lvl9pPr>
          </a:lstStyle>
          <a:p>
            <a:fld id="{469C1B35-F73D-4043-8723-553A9A6970E1}" type="slidenum">
              <a:rPr lang="en-US" altLang="en-US" sz="1200" b="0" smtClean="0">
                <a:latin typeface="Times New Roman" panose="02020603050405020304" pitchFamily="18" charset="0"/>
              </a:rPr>
              <a:pPr/>
              <a:t>1</a:t>
            </a:fld>
            <a:endParaRPr lang="en-US" altLang="en-US" sz="1200" b="0">
              <a:latin typeface="Times New Roman" panose="02020603050405020304" pitchFamily="18" charset="0"/>
            </a:endParaRPr>
          </a:p>
        </p:txBody>
      </p:sp>
    </p:spTree>
    <p:extLst>
      <p:ext uri="{BB962C8B-B14F-4D97-AF65-F5344CB8AC3E}">
        <p14:creationId xmlns:p14="http://schemas.microsoft.com/office/powerpoint/2010/main" val="19005927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g5e7b2e43bd_0_9: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2" name="Google Shape;302;g5e7b2e43bd_0_9:notes"/>
          <p:cNvSpPr txBox="1">
            <a:spLocks noGrp="1"/>
          </p:cNvSpPr>
          <p:nvPr>
            <p:ph type="body" idx="1"/>
          </p:nvPr>
        </p:nvSpPr>
        <p:spPr>
          <a:xfrm>
            <a:off x="731520" y="4560570"/>
            <a:ext cx="5852100" cy="432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03" name="Google Shape;303;g5e7b2e43bd_0_9:notes"/>
          <p:cNvSpPr txBox="1">
            <a:spLocks noGrp="1"/>
          </p:cNvSpPr>
          <p:nvPr>
            <p:ph type="sldNum" idx="12"/>
          </p:nvPr>
        </p:nvSpPr>
        <p:spPr>
          <a:xfrm>
            <a:off x="4143587" y="9119474"/>
            <a:ext cx="3169800" cy="480000"/>
          </a:xfrm>
          <a:prstGeom prst="rect">
            <a:avLst/>
          </a:prstGeom>
        </p:spPr>
        <p:txBody>
          <a:bodyPr spcFirstLastPara="1" wrap="square" lIns="96650" tIns="48325" rIns="96650" bIns="48325" anchor="b" anchorCtr="0">
            <a:noAutofit/>
          </a:bodyPr>
          <a:lstStyle/>
          <a:p>
            <a:pPr marL="0" lvl="0" indent="0" algn="r" rtl="0">
              <a:spcBef>
                <a:spcPts val="0"/>
              </a:spcBef>
              <a:spcAft>
                <a:spcPts val="0"/>
              </a:spcAft>
              <a:buClr>
                <a:srgbClr val="000000"/>
              </a:buClr>
              <a:buSzPts val="1300"/>
              <a:buFont typeface="Arial"/>
              <a:buNone/>
            </a:pPr>
            <a:fld id="{00000000-1234-1234-1234-123412341234}" type="slidenum">
              <a:rPr lang="en-US"/>
              <a:t>16</a:t>
            </a:fld>
            <a:endParaRPr/>
          </a:p>
        </p:txBody>
      </p:sp>
    </p:spTree>
    <p:extLst>
      <p:ext uri="{BB962C8B-B14F-4D97-AF65-F5344CB8AC3E}">
        <p14:creationId xmlns:p14="http://schemas.microsoft.com/office/powerpoint/2010/main" val="2549052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p29:notes"/>
          <p:cNvSpPr txBox="1">
            <a:spLocks noGrp="1"/>
          </p:cNvSpPr>
          <p:nvPr>
            <p:ph type="body" idx="1"/>
          </p:nvPr>
        </p:nvSpPr>
        <p:spPr>
          <a:xfrm>
            <a:off x="731520" y="4560570"/>
            <a:ext cx="5852160" cy="432054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US" dirty="0"/>
              <a:t>keyboard - 1~30*8 byte per </a:t>
            </a:r>
            <a:r>
              <a:rPr lang="en-US" dirty="0" err="1"/>
              <a:t>second</a:t>
            </a:r>
            <a:r>
              <a:rPr lang="en-US" sz="1100" u="sng" dirty="0" err="1">
                <a:solidFill>
                  <a:schemeClr val="hlink"/>
                </a:solidFill>
                <a:latin typeface="Arial"/>
                <a:ea typeface="Arial"/>
                <a:cs typeface="Arial"/>
                <a:sym typeface="Arial"/>
                <a:hlinkClick r:id="rId3"/>
              </a:rPr>
              <a:t>https</a:t>
            </a:r>
            <a:r>
              <a:rPr lang="en-US" sz="1100" u="sng" dirty="0">
                <a:solidFill>
                  <a:schemeClr val="hlink"/>
                </a:solidFill>
                <a:latin typeface="Arial"/>
                <a:ea typeface="Arial"/>
                <a:cs typeface="Arial"/>
                <a:sym typeface="Arial"/>
                <a:hlinkClick r:id="rId3"/>
              </a:rPr>
              <a:t>://www.quora.com/What-amount-of-data-is-transferred-between-a-mouse-and-a-laptop-when-they%E2%80%99re-connected-via-USB</a:t>
            </a:r>
            <a:endParaRPr dirty="0"/>
          </a:p>
          <a:p>
            <a:pPr marL="0" lvl="0" indent="0" algn="l" rtl="0">
              <a:lnSpc>
                <a:spcPct val="100000"/>
              </a:lnSpc>
              <a:spcBef>
                <a:spcPts val="0"/>
              </a:spcBef>
              <a:spcAft>
                <a:spcPts val="0"/>
              </a:spcAft>
              <a:buSzPts val="1400"/>
              <a:buNone/>
            </a:pPr>
            <a:r>
              <a:rPr lang="en-US" dirty="0"/>
              <a:t>mouse - ~400 byte per second </a:t>
            </a:r>
            <a:r>
              <a:rPr lang="en-US" sz="1100" u="sng" dirty="0">
                <a:solidFill>
                  <a:schemeClr val="hlink"/>
                </a:solidFill>
                <a:latin typeface="Arial"/>
                <a:ea typeface="Arial"/>
                <a:cs typeface="Arial"/>
                <a:sym typeface="Arial"/>
                <a:hlinkClick r:id="rId4"/>
              </a:rPr>
              <a:t>https://www.howtogeek.com/193866/are-there-any-benefits-from-plugging-your-mouse-into-a-usb-3.0-port/</a:t>
            </a:r>
            <a:br>
              <a:rPr lang="en-US" dirty="0"/>
            </a:br>
            <a:r>
              <a:rPr lang="en-US" dirty="0"/>
              <a:t>microphone - 44.1 kHz * 16 bit audio</a:t>
            </a:r>
            <a:endParaRPr dirty="0"/>
          </a:p>
          <a:p>
            <a:pPr marL="0" lvl="0" indent="0" algn="l" rtl="0">
              <a:lnSpc>
                <a:spcPct val="100000"/>
              </a:lnSpc>
              <a:spcBef>
                <a:spcPts val="0"/>
              </a:spcBef>
              <a:spcAft>
                <a:spcPts val="0"/>
              </a:spcAft>
              <a:buSzPts val="1400"/>
              <a:buNone/>
            </a:pPr>
            <a:r>
              <a:rPr lang="en-US" dirty="0"/>
              <a:t>disks - </a:t>
            </a:r>
            <a:r>
              <a:rPr lang="en-US" sz="1100" u="sng" dirty="0">
                <a:solidFill>
                  <a:schemeClr val="hlink"/>
                </a:solidFill>
                <a:latin typeface="Arial"/>
                <a:ea typeface="Arial"/>
                <a:cs typeface="Arial"/>
                <a:sym typeface="Arial"/>
                <a:hlinkClick r:id="rId5"/>
              </a:rPr>
              <a:t>https://www.storagereview.com/ssd_vs_hdd</a:t>
            </a:r>
            <a:endParaRPr dirty="0"/>
          </a:p>
        </p:txBody>
      </p:sp>
      <p:sp>
        <p:nvSpPr>
          <p:cNvPr id="310" name="Google Shape;310;p29: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682070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5e7b2e43bd_0_120:notes"/>
          <p:cNvSpPr txBox="1">
            <a:spLocks noGrp="1"/>
          </p:cNvSpPr>
          <p:nvPr>
            <p:ph type="body" idx="1"/>
          </p:nvPr>
        </p:nvSpPr>
        <p:spPr>
          <a:xfrm>
            <a:off x="731520" y="4560570"/>
            <a:ext cx="5852100" cy="432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327" name="Google Shape;327;g5e7b2e43bd_0_120: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90978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5e7b2e43bd_4_0: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5e7b2e43bd_4_0:notes"/>
          <p:cNvSpPr txBox="1">
            <a:spLocks noGrp="1"/>
          </p:cNvSpPr>
          <p:nvPr>
            <p:ph type="body" idx="1"/>
          </p:nvPr>
        </p:nvSpPr>
        <p:spPr>
          <a:xfrm>
            <a:off x="731520" y="4560570"/>
            <a:ext cx="5852100" cy="432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43" name="Google Shape;343;g5e7b2e43bd_4_0:notes"/>
          <p:cNvSpPr txBox="1">
            <a:spLocks noGrp="1"/>
          </p:cNvSpPr>
          <p:nvPr>
            <p:ph type="sldNum" idx="12"/>
          </p:nvPr>
        </p:nvSpPr>
        <p:spPr>
          <a:xfrm>
            <a:off x="4143587" y="9119474"/>
            <a:ext cx="3169800" cy="480000"/>
          </a:xfrm>
          <a:prstGeom prst="rect">
            <a:avLst/>
          </a:prstGeom>
        </p:spPr>
        <p:txBody>
          <a:bodyPr spcFirstLastPara="1" wrap="square" lIns="96650" tIns="48325" rIns="96650" bIns="48325" anchor="b" anchorCtr="0">
            <a:noAutofit/>
          </a:bodyPr>
          <a:lstStyle/>
          <a:p>
            <a:pPr marL="0" lvl="0" indent="0" algn="r" rtl="0">
              <a:spcBef>
                <a:spcPts val="0"/>
              </a:spcBef>
              <a:spcAft>
                <a:spcPts val="0"/>
              </a:spcAft>
              <a:buClr>
                <a:srgbClr val="000000"/>
              </a:buClr>
              <a:buSzPts val="1300"/>
              <a:buFont typeface="Arial"/>
              <a:buNone/>
            </a:pPr>
            <a:fld id="{00000000-1234-1234-1234-123412341234}" type="slidenum">
              <a:rPr lang="en-US"/>
              <a:t>20</a:t>
            </a:fld>
            <a:endParaRPr/>
          </a:p>
        </p:txBody>
      </p:sp>
    </p:spTree>
    <p:extLst>
      <p:ext uri="{BB962C8B-B14F-4D97-AF65-F5344CB8AC3E}">
        <p14:creationId xmlns:p14="http://schemas.microsoft.com/office/powerpoint/2010/main" val="36755907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g5e7b2e43bd_1_197: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1" name="Google Shape;351;g5e7b2e43bd_1_197:notes"/>
          <p:cNvSpPr txBox="1">
            <a:spLocks noGrp="1"/>
          </p:cNvSpPr>
          <p:nvPr>
            <p:ph type="body" idx="1"/>
          </p:nvPr>
        </p:nvSpPr>
        <p:spPr>
          <a:xfrm>
            <a:off x="731520" y="4560570"/>
            <a:ext cx="5852100" cy="432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2" name="Google Shape;352;g5e7b2e43bd_1_197:notes"/>
          <p:cNvSpPr txBox="1">
            <a:spLocks noGrp="1"/>
          </p:cNvSpPr>
          <p:nvPr>
            <p:ph type="sldNum" idx="12"/>
          </p:nvPr>
        </p:nvSpPr>
        <p:spPr>
          <a:xfrm>
            <a:off x="4143587" y="9119474"/>
            <a:ext cx="3169800" cy="480000"/>
          </a:xfrm>
          <a:prstGeom prst="rect">
            <a:avLst/>
          </a:prstGeom>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n-US"/>
              <a:t>21</a:t>
            </a:fld>
            <a:endParaRPr/>
          </a:p>
        </p:txBody>
      </p:sp>
    </p:spTree>
    <p:extLst>
      <p:ext uri="{BB962C8B-B14F-4D97-AF65-F5344CB8AC3E}">
        <p14:creationId xmlns:p14="http://schemas.microsoft.com/office/powerpoint/2010/main" val="11763505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p63: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round/>
            <a:headEnd type="none" w="sm" len="sm"/>
            <a:tailEnd type="none" w="sm" len="sm"/>
          </a:ln>
        </p:spPr>
      </p:sp>
      <p:sp>
        <p:nvSpPr>
          <p:cNvPr id="374" name="Google Shape;374;p63:notes"/>
          <p:cNvSpPr txBox="1">
            <a:spLocks noGrp="1"/>
          </p:cNvSpPr>
          <p:nvPr>
            <p:ph type="body" idx="1"/>
          </p:nvPr>
        </p:nvSpPr>
        <p:spPr>
          <a:xfrm>
            <a:off x="731520" y="4560570"/>
            <a:ext cx="5852160" cy="432054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5075" tIns="47525" rIns="95075" bIns="47525" anchor="t" anchorCtr="0">
            <a:noAutofit/>
          </a:bodyPr>
          <a:lstStyle/>
          <a:p>
            <a:pPr marL="0" marR="0" lvl="0" indent="0" algn="l" rtl="0">
              <a:lnSpc>
                <a:spcPct val="100000"/>
              </a:lnSpc>
              <a:spcBef>
                <a:spcPts val="0"/>
              </a:spcBef>
              <a:spcAft>
                <a:spcPts val="0"/>
              </a:spcAft>
              <a:buSzPts val="1400"/>
              <a:buNone/>
            </a:pPr>
            <a:endParaRPr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0954880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g5e7b2e43bd_3_177: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5" name="Google Shape;395;g5e7b2e43bd_3_177:notes"/>
          <p:cNvSpPr txBox="1">
            <a:spLocks noGrp="1"/>
          </p:cNvSpPr>
          <p:nvPr>
            <p:ph type="body" idx="1"/>
          </p:nvPr>
        </p:nvSpPr>
        <p:spPr>
          <a:xfrm>
            <a:off x="731520" y="4560570"/>
            <a:ext cx="5852100" cy="432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6" name="Google Shape;396;g5e7b2e43bd_3_177:notes"/>
          <p:cNvSpPr txBox="1">
            <a:spLocks noGrp="1"/>
          </p:cNvSpPr>
          <p:nvPr>
            <p:ph type="sldNum" idx="12"/>
          </p:nvPr>
        </p:nvSpPr>
        <p:spPr>
          <a:xfrm>
            <a:off x="4143587" y="9119474"/>
            <a:ext cx="3169800" cy="480000"/>
          </a:xfrm>
          <a:prstGeom prst="rect">
            <a:avLst/>
          </a:prstGeom>
        </p:spPr>
        <p:txBody>
          <a:bodyPr spcFirstLastPara="1" wrap="square" lIns="96650" tIns="48325" rIns="96650" bIns="48325" anchor="b" anchorCtr="0">
            <a:noAutofit/>
          </a:bodyPr>
          <a:lstStyle/>
          <a:p>
            <a:pPr marL="0" lvl="0" indent="0" algn="r" rtl="0">
              <a:spcBef>
                <a:spcPts val="0"/>
              </a:spcBef>
              <a:spcAft>
                <a:spcPts val="0"/>
              </a:spcAft>
              <a:buClr>
                <a:srgbClr val="000000"/>
              </a:buClr>
              <a:buSzPts val="1300"/>
              <a:buFont typeface="Arial"/>
              <a:buNone/>
            </a:pPr>
            <a:fld id="{00000000-1234-1234-1234-123412341234}" type="slidenum">
              <a:rPr lang="en-US"/>
              <a:t>23</a:t>
            </a:fld>
            <a:endParaRPr/>
          </a:p>
        </p:txBody>
      </p:sp>
    </p:spTree>
    <p:extLst>
      <p:ext uri="{BB962C8B-B14F-4D97-AF65-F5344CB8AC3E}">
        <p14:creationId xmlns:p14="http://schemas.microsoft.com/office/powerpoint/2010/main" val="34164351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5e7b2e43bd_0_106: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4" name="Google Shape;404;g5e7b2e43bd_0_106:notes"/>
          <p:cNvSpPr txBox="1">
            <a:spLocks noGrp="1"/>
          </p:cNvSpPr>
          <p:nvPr>
            <p:ph type="body" idx="1"/>
          </p:nvPr>
        </p:nvSpPr>
        <p:spPr>
          <a:xfrm>
            <a:off x="731520" y="4560570"/>
            <a:ext cx="5852100" cy="432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05" name="Google Shape;405;g5e7b2e43bd_0_106:notes"/>
          <p:cNvSpPr txBox="1">
            <a:spLocks noGrp="1"/>
          </p:cNvSpPr>
          <p:nvPr>
            <p:ph type="sldNum" idx="12"/>
          </p:nvPr>
        </p:nvSpPr>
        <p:spPr>
          <a:xfrm>
            <a:off x="4143587" y="9119474"/>
            <a:ext cx="3169800" cy="480000"/>
          </a:xfrm>
          <a:prstGeom prst="rect">
            <a:avLst/>
          </a:prstGeom>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n-US"/>
              <a:t>24</a:t>
            </a:fld>
            <a:endParaRPr/>
          </a:p>
        </p:txBody>
      </p:sp>
    </p:spTree>
    <p:extLst>
      <p:ext uri="{BB962C8B-B14F-4D97-AF65-F5344CB8AC3E}">
        <p14:creationId xmlns:p14="http://schemas.microsoft.com/office/powerpoint/2010/main" val="12778487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p65: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round/>
            <a:headEnd type="none" w="sm" len="sm"/>
            <a:tailEnd type="none" w="sm" len="sm"/>
          </a:ln>
        </p:spPr>
      </p:sp>
      <p:sp>
        <p:nvSpPr>
          <p:cNvPr id="413" name="Google Shape;413;p65:notes"/>
          <p:cNvSpPr txBox="1">
            <a:spLocks noGrp="1"/>
          </p:cNvSpPr>
          <p:nvPr>
            <p:ph type="body" idx="1"/>
          </p:nvPr>
        </p:nvSpPr>
        <p:spPr>
          <a:xfrm>
            <a:off x="731520" y="4560570"/>
            <a:ext cx="5852160" cy="432054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5075" tIns="47525" rIns="95075" bIns="47525" anchor="t" anchorCtr="0">
            <a:noAutofit/>
          </a:bodyPr>
          <a:lstStyle/>
          <a:p>
            <a:pPr marL="0" marR="0" lvl="1" indent="0" algn="l" rtl="0">
              <a:lnSpc>
                <a:spcPct val="100000"/>
              </a:lnSpc>
              <a:spcBef>
                <a:spcPts val="0"/>
              </a:spcBef>
              <a:spcAft>
                <a:spcPts val="0"/>
              </a:spcAft>
              <a:buClr>
                <a:schemeClr val="dk1"/>
              </a:buClr>
              <a:buSzPts val="1400"/>
              <a:buFont typeface="Calibri"/>
              <a:buNone/>
            </a:pPr>
            <a:r>
              <a:rPr lang="en-US" sz="1200" b="0" i="0" u="none" strike="noStrike" cap="none">
                <a:solidFill>
                  <a:schemeClr val="dk1"/>
                </a:solidFill>
                <a:latin typeface="Calibri"/>
                <a:ea typeface="Calibri"/>
                <a:cs typeface="Calibri"/>
                <a:sym typeface="Calibri"/>
              </a:rPr>
              <a:t>Average </a:t>
            </a:r>
            <a:r>
              <a:rPr lang="en-US" sz="1200" b="0" i="0" u="none" strike="noStrike" cap="none">
                <a:solidFill>
                  <a:srgbClr val="FF0000"/>
                </a:solidFill>
                <a:latin typeface="Calibri"/>
                <a:ea typeface="Calibri"/>
                <a:cs typeface="Calibri"/>
                <a:sym typeface="Calibri"/>
              </a:rPr>
              <a:t>Rotation Time</a:t>
            </a:r>
            <a:r>
              <a:rPr lang="en-US" sz="1200" b="0" i="0" u="none" strike="noStrike" cap="none">
                <a:solidFill>
                  <a:schemeClr val="dk1"/>
                </a:solidFill>
                <a:latin typeface="Calibri"/>
                <a:ea typeface="Calibri"/>
                <a:cs typeface="Calibri"/>
                <a:sym typeface="Calibri"/>
              </a:rPr>
              <a:t> = time for 1/2 a rotation</a:t>
            </a:r>
            <a:endParaRPr/>
          </a:p>
          <a:p>
            <a:pPr marL="0" marR="0" lvl="1" indent="0" algn="l" rtl="0">
              <a:lnSpc>
                <a:spcPct val="100000"/>
              </a:lnSpc>
              <a:spcBef>
                <a:spcPts val="0"/>
              </a:spcBef>
              <a:spcAft>
                <a:spcPts val="0"/>
              </a:spcAft>
              <a:buClr>
                <a:srgbClr val="FF0000"/>
              </a:buClr>
              <a:buSzPts val="1400"/>
              <a:buFont typeface="Calibri"/>
              <a:buNone/>
            </a:pPr>
            <a:r>
              <a:rPr lang="en-US" sz="1200" b="0" i="0" u="none" strike="noStrike" cap="none">
                <a:solidFill>
                  <a:srgbClr val="FF0000"/>
                </a:solidFill>
                <a:latin typeface="Calibri"/>
                <a:ea typeface="Calibri"/>
                <a:cs typeface="Calibri"/>
                <a:sym typeface="Calibri"/>
              </a:rPr>
              <a:t>Transfer Time </a:t>
            </a:r>
            <a:r>
              <a:rPr lang="en-US" sz="1200" b="0" i="0" u="none" strike="noStrike" cap="none">
                <a:solidFill>
                  <a:schemeClr val="dk1"/>
                </a:solidFill>
                <a:latin typeface="Calibri"/>
                <a:ea typeface="Calibri"/>
                <a:cs typeface="Calibri"/>
                <a:sym typeface="Calibri"/>
              </a:rPr>
              <a:t>= size of data request / transfer rate</a:t>
            </a:r>
            <a:endParaRPr/>
          </a:p>
          <a:p>
            <a:pPr marL="0" marR="0" lvl="0" indent="0" algn="l" rtl="0">
              <a:lnSpc>
                <a:spcPct val="100000"/>
              </a:lnSpc>
              <a:spcBef>
                <a:spcPts val="0"/>
              </a:spcBef>
              <a:spcAft>
                <a:spcPts val="0"/>
              </a:spcAft>
              <a:buSzPts val="1400"/>
              <a:buNone/>
            </a:pPr>
            <a:endParaRPr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4349730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g5e7b2e43bd_1_10: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round/>
            <a:headEnd type="none" w="sm" len="sm"/>
            <a:tailEnd type="none" w="sm" len="sm"/>
          </a:ln>
        </p:spPr>
      </p:sp>
      <p:sp>
        <p:nvSpPr>
          <p:cNvPr id="432" name="Google Shape;432;g5e7b2e43bd_1_10:notes"/>
          <p:cNvSpPr txBox="1">
            <a:spLocks noGrp="1"/>
          </p:cNvSpPr>
          <p:nvPr>
            <p:ph type="body" idx="1"/>
          </p:nvPr>
        </p:nvSpPr>
        <p:spPr>
          <a:xfrm>
            <a:off x="731520" y="4560570"/>
            <a:ext cx="5852100" cy="43206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5075" tIns="47525" rIns="95075" bIns="47525" anchor="t" anchorCtr="0">
            <a:noAutofit/>
          </a:bodyPr>
          <a:lstStyle/>
          <a:p>
            <a:pPr marL="0" marR="0" lvl="1" indent="0" algn="l" rtl="0">
              <a:lnSpc>
                <a:spcPct val="100000"/>
              </a:lnSpc>
              <a:spcBef>
                <a:spcPts val="0"/>
              </a:spcBef>
              <a:spcAft>
                <a:spcPts val="0"/>
              </a:spcAft>
              <a:buClr>
                <a:schemeClr val="dk1"/>
              </a:buClr>
              <a:buSzPts val="1400"/>
              <a:buFont typeface="Calibri"/>
              <a:buNone/>
            </a:pPr>
            <a:r>
              <a:rPr lang="en-US" sz="1200" b="0" i="0" u="none" strike="noStrike" cap="none">
                <a:solidFill>
                  <a:schemeClr val="dk1"/>
                </a:solidFill>
                <a:latin typeface="Calibri"/>
                <a:ea typeface="Calibri"/>
                <a:cs typeface="Calibri"/>
                <a:sym typeface="Calibri"/>
              </a:rPr>
              <a:t>Average </a:t>
            </a:r>
            <a:r>
              <a:rPr lang="en-US" sz="1200" b="0" i="0" u="none" strike="noStrike" cap="none">
                <a:solidFill>
                  <a:srgbClr val="FF0000"/>
                </a:solidFill>
                <a:latin typeface="Calibri"/>
                <a:ea typeface="Calibri"/>
                <a:cs typeface="Calibri"/>
                <a:sym typeface="Calibri"/>
              </a:rPr>
              <a:t>Rotation Time</a:t>
            </a:r>
            <a:r>
              <a:rPr lang="en-US" sz="1200" b="0" i="0" u="none" strike="noStrike" cap="none">
                <a:solidFill>
                  <a:schemeClr val="dk1"/>
                </a:solidFill>
                <a:latin typeface="Calibri"/>
                <a:ea typeface="Calibri"/>
                <a:cs typeface="Calibri"/>
                <a:sym typeface="Calibri"/>
              </a:rPr>
              <a:t> = time for 1/2 a rotation</a:t>
            </a:r>
            <a:endParaRPr/>
          </a:p>
          <a:p>
            <a:pPr marL="0" marR="0" lvl="1" indent="0" algn="l" rtl="0">
              <a:lnSpc>
                <a:spcPct val="100000"/>
              </a:lnSpc>
              <a:spcBef>
                <a:spcPts val="0"/>
              </a:spcBef>
              <a:spcAft>
                <a:spcPts val="0"/>
              </a:spcAft>
              <a:buClr>
                <a:srgbClr val="FF0000"/>
              </a:buClr>
              <a:buSzPts val="1400"/>
              <a:buFont typeface="Calibri"/>
              <a:buNone/>
            </a:pPr>
            <a:r>
              <a:rPr lang="en-US" sz="1200" b="0" i="0" u="none" strike="noStrike" cap="none">
                <a:solidFill>
                  <a:srgbClr val="FF0000"/>
                </a:solidFill>
                <a:latin typeface="Calibri"/>
                <a:ea typeface="Calibri"/>
                <a:cs typeface="Calibri"/>
                <a:sym typeface="Calibri"/>
              </a:rPr>
              <a:t>Transfer Time </a:t>
            </a:r>
            <a:r>
              <a:rPr lang="en-US" sz="1200" b="0" i="0" u="none" strike="noStrike" cap="none">
                <a:solidFill>
                  <a:schemeClr val="dk1"/>
                </a:solidFill>
                <a:latin typeface="Calibri"/>
                <a:ea typeface="Calibri"/>
                <a:cs typeface="Calibri"/>
                <a:sym typeface="Calibri"/>
              </a:rPr>
              <a:t>= size of data request / transfer rate</a:t>
            </a:r>
            <a:endParaRPr/>
          </a:p>
          <a:p>
            <a:pPr marL="0" marR="0" lvl="0" indent="0" algn="l" rtl="0">
              <a:lnSpc>
                <a:spcPct val="100000"/>
              </a:lnSpc>
              <a:spcBef>
                <a:spcPts val="0"/>
              </a:spcBef>
              <a:spcAft>
                <a:spcPts val="0"/>
              </a:spcAft>
              <a:buSzPts val="1400"/>
              <a:buNone/>
            </a:pPr>
            <a:endParaRPr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41195816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40F64717-A5A5-4C4E-9291-2F18B7410B06}" type="slidenum">
              <a:rPr lang="en-US" smtClean="0"/>
              <a:pPr>
                <a:defRPr/>
              </a:pPr>
              <a:t>3</a:t>
            </a:fld>
            <a:endParaRPr lang="en-US"/>
          </a:p>
        </p:txBody>
      </p:sp>
    </p:spTree>
    <p:extLst>
      <p:ext uri="{BB962C8B-B14F-4D97-AF65-F5344CB8AC3E}">
        <p14:creationId xmlns:p14="http://schemas.microsoft.com/office/powerpoint/2010/main" val="28461738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p66:notes"/>
          <p:cNvSpPr>
            <a:spLocks noGrp="1" noRot="1" noChangeAspect="1"/>
          </p:cNvSpPr>
          <p:nvPr>
            <p:ph type="sldImg" idx="2"/>
          </p:nvPr>
        </p:nvSpPr>
        <p:spPr>
          <a:xfrm>
            <a:off x="1277938" y="614363"/>
            <a:ext cx="4783137" cy="358775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439" name="Google Shape;439;p66:notes"/>
          <p:cNvSpPr txBox="1">
            <a:spLocks noGrp="1"/>
          </p:cNvSpPr>
          <p:nvPr>
            <p:ph type="body" idx="1"/>
          </p:nvPr>
        </p:nvSpPr>
        <p:spPr>
          <a:xfrm>
            <a:off x="550625" y="4563191"/>
            <a:ext cx="6301588" cy="4317593"/>
          </a:xfrm>
          <a:prstGeom prst="rect">
            <a:avLst/>
          </a:prstGeom>
          <a:solidFill>
            <a:srgbClr val="FFFFFF"/>
          </a:solidFill>
          <a:ln w="9525" cap="flat" cmpd="sng">
            <a:solidFill>
              <a:srgbClr val="000000"/>
            </a:solidFill>
            <a:prstDash val="solid"/>
            <a:miter lim="800000"/>
            <a:headEnd type="none" w="sm" len="sm"/>
            <a:tailEnd type="none" w="sm" len="sm"/>
          </a:ln>
        </p:spPr>
        <p:txBody>
          <a:bodyPr spcFirstLastPara="1" wrap="square" lIns="95425" tIns="47700" rIns="95425" bIns="47700" anchor="t" anchorCtr="0">
            <a:noAutofit/>
          </a:bodyPr>
          <a:lstStyle/>
          <a:p>
            <a:pPr marL="0" marR="0" lvl="0" indent="0" algn="l" rtl="0">
              <a:lnSpc>
                <a:spcPct val="100000"/>
              </a:lnSpc>
              <a:spcBef>
                <a:spcPts val="0"/>
              </a:spcBef>
              <a:spcAft>
                <a:spcPts val="0"/>
              </a:spcAft>
              <a:buSzPts val="1400"/>
              <a:buNone/>
            </a:pPr>
            <a:endParaRPr sz="13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80879445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g5e7b2e43bd_1_1: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6" name="Google Shape;446;g5e7b2e43bd_1_1:notes"/>
          <p:cNvSpPr txBox="1">
            <a:spLocks noGrp="1"/>
          </p:cNvSpPr>
          <p:nvPr>
            <p:ph type="body" idx="1"/>
          </p:nvPr>
        </p:nvSpPr>
        <p:spPr>
          <a:xfrm>
            <a:off x="731520" y="4560570"/>
            <a:ext cx="5852100" cy="432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47" name="Google Shape;447;g5e7b2e43bd_1_1:notes"/>
          <p:cNvSpPr txBox="1">
            <a:spLocks noGrp="1"/>
          </p:cNvSpPr>
          <p:nvPr>
            <p:ph type="sldNum" idx="12"/>
          </p:nvPr>
        </p:nvSpPr>
        <p:spPr>
          <a:xfrm>
            <a:off x="4143587" y="9119474"/>
            <a:ext cx="3169800" cy="480000"/>
          </a:xfrm>
          <a:prstGeom prst="rect">
            <a:avLst/>
          </a:prstGeom>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n-US"/>
              <a:t>28</a:t>
            </a:fld>
            <a:endParaRPr/>
          </a:p>
        </p:txBody>
      </p:sp>
    </p:spTree>
    <p:extLst>
      <p:ext uri="{BB962C8B-B14F-4D97-AF65-F5344CB8AC3E}">
        <p14:creationId xmlns:p14="http://schemas.microsoft.com/office/powerpoint/2010/main" val="362105276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g5e7b2e43bd_1_204: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4" name="Google Shape;454;g5e7b2e43bd_1_204:notes"/>
          <p:cNvSpPr txBox="1">
            <a:spLocks noGrp="1"/>
          </p:cNvSpPr>
          <p:nvPr>
            <p:ph type="body" idx="1"/>
          </p:nvPr>
        </p:nvSpPr>
        <p:spPr>
          <a:xfrm>
            <a:off x="731520" y="4560570"/>
            <a:ext cx="5852100" cy="432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55" name="Google Shape;455;g5e7b2e43bd_1_204:notes"/>
          <p:cNvSpPr txBox="1">
            <a:spLocks noGrp="1"/>
          </p:cNvSpPr>
          <p:nvPr>
            <p:ph type="sldNum" idx="12"/>
          </p:nvPr>
        </p:nvSpPr>
        <p:spPr>
          <a:xfrm>
            <a:off x="4143587" y="9119474"/>
            <a:ext cx="3169800" cy="480000"/>
          </a:xfrm>
          <a:prstGeom prst="rect">
            <a:avLst/>
          </a:prstGeom>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n-US"/>
              <a:t>29</a:t>
            </a:fld>
            <a:endParaRPr/>
          </a:p>
        </p:txBody>
      </p:sp>
    </p:spTree>
    <p:extLst>
      <p:ext uri="{BB962C8B-B14F-4D97-AF65-F5344CB8AC3E}">
        <p14:creationId xmlns:p14="http://schemas.microsoft.com/office/powerpoint/2010/main" val="366636220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5e7b2e43bd_1_283: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5e7b2e43bd_1_283:notes"/>
          <p:cNvSpPr txBox="1">
            <a:spLocks noGrp="1"/>
          </p:cNvSpPr>
          <p:nvPr>
            <p:ph type="body" idx="1"/>
          </p:nvPr>
        </p:nvSpPr>
        <p:spPr>
          <a:xfrm>
            <a:off x="731520" y="4560570"/>
            <a:ext cx="5852100" cy="432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65" name="Google Shape;465;g5e7b2e43bd_1_283:notes"/>
          <p:cNvSpPr txBox="1">
            <a:spLocks noGrp="1"/>
          </p:cNvSpPr>
          <p:nvPr>
            <p:ph type="sldNum" idx="12"/>
          </p:nvPr>
        </p:nvSpPr>
        <p:spPr>
          <a:xfrm>
            <a:off x="4143587" y="9119474"/>
            <a:ext cx="3169800" cy="480000"/>
          </a:xfrm>
          <a:prstGeom prst="rect">
            <a:avLst/>
          </a:prstGeom>
        </p:spPr>
        <p:txBody>
          <a:bodyPr spcFirstLastPara="1" wrap="square" lIns="96650" tIns="48325" rIns="96650" bIns="48325" anchor="b" anchorCtr="0">
            <a:noAutofit/>
          </a:bodyPr>
          <a:lstStyle/>
          <a:p>
            <a:pPr marL="0" lvl="0" indent="0" algn="r" rtl="0">
              <a:spcBef>
                <a:spcPts val="0"/>
              </a:spcBef>
              <a:spcAft>
                <a:spcPts val="0"/>
              </a:spcAft>
              <a:buClr>
                <a:srgbClr val="000000"/>
              </a:buClr>
              <a:buSzPts val="1300"/>
              <a:buFont typeface="Arial"/>
              <a:buNone/>
            </a:pPr>
            <a:fld id="{00000000-1234-1234-1234-123412341234}" type="slidenum">
              <a:rPr lang="en-US"/>
              <a:t>30</a:t>
            </a:fld>
            <a:endParaRPr/>
          </a:p>
        </p:txBody>
      </p:sp>
    </p:spTree>
    <p:extLst>
      <p:ext uri="{BB962C8B-B14F-4D97-AF65-F5344CB8AC3E}">
        <p14:creationId xmlns:p14="http://schemas.microsoft.com/office/powerpoint/2010/main" val="6331842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0"/>
        <p:cNvGrpSpPr/>
        <p:nvPr/>
      </p:nvGrpSpPr>
      <p:grpSpPr>
        <a:xfrm>
          <a:off x="0" y="0"/>
          <a:ext cx="0" cy="0"/>
          <a:chOff x="0" y="0"/>
          <a:chExt cx="0" cy="0"/>
        </a:xfrm>
      </p:grpSpPr>
      <p:sp>
        <p:nvSpPr>
          <p:cNvPr id="511" name="Google Shape;511;g5e7b2e43bd_1_234: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2" name="Google Shape;512;g5e7b2e43bd_1_234:notes"/>
          <p:cNvSpPr txBox="1">
            <a:spLocks noGrp="1"/>
          </p:cNvSpPr>
          <p:nvPr>
            <p:ph type="body" idx="1"/>
          </p:nvPr>
        </p:nvSpPr>
        <p:spPr>
          <a:xfrm>
            <a:off x="731520" y="4560570"/>
            <a:ext cx="5852100" cy="432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13" name="Google Shape;513;g5e7b2e43bd_1_234:notes"/>
          <p:cNvSpPr txBox="1">
            <a:spLocks noGrp="1"/>
          </p:cNvSpPr>
          <p:nvPr>
            <p:ph type="sldNum" idx="12"/>
          </p:nvPr>
        </p:nvSpPr>
        <p:spPr>
          <a:xfrm>
            <a:off x="4143587" y="9119474"/>
            <a:ext cx="3169800" cy="480000"/>
          </a:xfrm>
          <a:prstGeom prst="rect">
            <a:avLst/>
          </a:prstGeom>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n-US"/>
              <a:t>31</a:t>
            </a:fld>
            <a:endParaRPr/>
          </a:p>
        </p:txBody>
      </p:sp>
    </p:spTree>
    <p:extLst>
      <p:ext uri="{BB962C8B-B14F-4D97-AF65-F5344CB8AC3E}">
        <p14:creationId xmlns:p14="http://schemas.microsoft.com/office/powerpoint/2010/main" val="153131803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9"/>
        <p:cNvGrpSpPr/>
        <p:nvPr/>
      </p:nvGrpSpPr>
      <p:grpSpPr>
        <a:xfrm>
          <a:off x="0" y="0"/>
          <a:ext cx="0" cy="0"/>
          <a:chOff x="0" y="0"/>
          <a:chExt cx="0" cy="0"/>
        </a:xfrm>
      </p:grpSpPr>
      <p:sp>
        <p:nvSpPr>
          <p:cNvPr id="520" name="Google Shape;520;p67:notes"/>
          <p:cNvSpPr txBox="1">
            <a:spLocks noGrp="1"/>
          </p:cNvSpPr>
          <p:nvPr>
            <p:ph type="body" idx="1"/>
          </p:nvPr>
        </p:nvSpPr>
        <p:spPr>
          <a:xfrm>
            <a:off x="731520" y="4560570"/>
            <a:ext cx="5852160" cy="4320540"/>
          </a:xfrm>
          <a:prstGeom prst="rect">
            <a:avLst/>
          </a:prstGeom>
          <a:noFill/>
          <a:ln>
            <a:noFill/>
          </a:ln>
        </p:spPr>
        <p:txBody>
          <a:bodyPr spcFirstLastPara="1" wrap="square" lIns="97000" tIns="97000" rIns="97000" bIns="97000" anchor="ctr" anchorCtr="0">
            <a:noAutofit/>
          </a:bodyPr>
          <a:lstStyle/>
          <a:p>
            <a:pPr marL="0" lvl="0" indent="0" algn="l" rtl="0">
              <a:lnSpc>
                <a:spcPct val="100000"/>
              </a:lnSpc>
              <a:spcBef>
                <a:spcPts val="0"/>
              </a:spcBef>
              <a:spcAft>
                <a:spcPts val="0"/>
              </a:spcAft>
              <a:buSzPts val="1400"/>
              <a:buNone/>
            </a:pPr>
            <a:endParaRPr/>
          </a:p>
        </p:txBody>
      </p:sp>
      <p:sp>
        <p:nvSpPr>
          <p:cNvPr id="521" name="Google Shape;521;p67: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7400076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9"/>
        <p:cNvGrpSpPr/>
        <p:nvPr/>
      </p:nvGrpSpPr>
      <p:grpSpPr>
        <a:xfrm>
          <a:off x="0" y="0"/>
          <a:ext cx="0" cy="0"/>
          <a:chOff x="0" y="0"/>
          <a:chExt cx="0" cy="0"/>
        </a:xfrm>
      </p:grpSpPr>
      <p:sp>
        <p:nvSpPr>
          <p:cNvPr id="530" name="Google Shape;530;g5e7b2e43bd_1_242: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1" name="Google Shape;531;g5e7b2e43bd_1_242:notes"/>
          <p:cNvSpPr txBox="1">
            <a:spLocks noGrp="1"/>
          </p:cNvSpPr>
          <p:nvPr>
            <p:ph type="body" idx="1"/>
          </p:nvPr>
        </p:nvSpPr>
        <p:spPr>
          <a:xfrm>
            <a:off x="731520" y="4560570"/>
            <a:ext cx="5852100" cy="432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32" name="Google Shape;532;g5e7b2e43bd_1_242:notes"/>
          <p:cNvSpPr txBox="1">
            <a:spLocks noGrp="1"/>
          </p:cNvSpPr>
          <p:nvPr>
            <p:ph type="sldNum" idx="12"/>
          </p:nvPr>
        </p:nvSpPr>
        <p:spPr>
          <a:xfrm>
            <a:off x="4143587" y="9119474"/>
            <a:ext cx="3169800" cy="480000"/>
          </a:xfrm>
          <a:prstGeom prst="rect">
            <a:avLst/>
          </a:prstGeom>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n-US"/>
              <a:t>33</a:t>
            </a:fld>
            <a:endParaRPr/>
          </a:p>
        </p:txBody>
      </p:sp>
    </p:spTree>
    <p:extLst>
      <p:ext uri="{BB962C8B-B14F-4D97-AF65-F5344CB8AC3E}">
        <p14:creationId xmlns:p14="http://schemas.microsoft.com/office/powerpoint/2010/main" val="199804710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7"/>
        <p:cNvGrpSpPr/>
        <p:nvPr/>
      </p:nvGrpSpPr>
      <p:grpSpPr>
        <a:xfrm>
          <a:off x="0" y="0"/>
          <a:ext cx="0" cy="0"/>
          <a:chOff x="0" y="0"/>
          <a:chExt cx="0" cy="0"/>
        </a:xfrm>
      </p:grpSpPr>
      <p:sp>
        <p:nvSpPr>
          <p:cNvPr id="538" name="Google Shape;538;g5e7b2e43bd_1_260: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9" name="Google Shape;539;g5e7b2e43bd_1_260:notes"/>
          <p:cNvSpPr txBox="1">
            <a:spLocks noGrp="1"/>
          </p:cNvSpPr>
          <p:nvPr>
            <p:ph type="body" idx="1"/>
          </p:nvPr>
        </p:nvSpPr>
        <p:spPr>
          <a:xfrm>
            <a:off x="731520" y="4560570"/>
            <a:ext cx="5852100" cy="432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40" name="Google Shape;540;g5e7b2e43bd_1_260:notes"/>
          <p:cNvSpPr txBox="1">
            <a:spLocks noGrp="1"/>
          </p:cNvSpPr>
          <p:nvPr>
            <p:ph type="sldNum" idx="12"/>
          </p:nvPr>
        </p:nvSpPr>
        <p:spPr>
          <a:xfrm>
            <a:off x="4143587" y="9119474"/>
            <a:ext cx="3169800" cy="480000"/>
          </a:xfrm>
          <a:prstGeom prst="rect">
            <a:avLst/>
          </a:prstGeom>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n-US"/>
              <a:t>34</a:t>
            </a:fld>
            <a:endParaRPr/>
          </a:p>
        </p:txBody>
      </p:sp>
    </p:spTree>
    <p:extLst>
      <p:ext uri="{BB962C8B-B14F-4D97-AF65-F5344CB8AC3E}">
        <p14:creationId xmlns:p14="http://schemas.microsoft.com/office/powerpoint/2010/main" val="327281908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6"/>
        <p:cNvGrpSpPr/>
        <p:nvPr/>
      </p:nvGrpSpPr>
      <p:grpSpPr>
        <a:xfrm>
          <a:off x="0" y="0"/>
          <a:ext cx="0" cy="0"/>
          <a:chOff x="0" y="0"/>
          <a:chExt cx="0" cy="0"/>
        </a:xfrm>
      </p:grpSpPr>
      <p:sp>
        <p:nvSpPr>
          <p:cNvPr id="547" name="Google Shape;547;g5e7b2e43bd_1_275: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8" name="Google Shape;548;g5e7b2e43bd_1_275:notes"/>
          <p:cNvSpPr txBox="1">
            <a:spLocks noGrp="1"/>
          </p:cNvSpPr>
          <p:nvPr>
            <p:ph type="body" idx="1"/>
          </p:nvPr>
        </p:nvSpPr>
        <p:spPr>
          <a:xfrm>
            <a:off x="731520" y="4560570"/>
            <a:ext cx="5852100" cy="432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49" name="Google Shape;549;g5e7b2e43bd_1_275:notes"/>
          <p:cNvSpPr txBox="1">
            <a:spLocks noGrp="1"/>
          </p:cNvSpPr>
          <p:nvPr>
            <p:ph type="sldNum" idx="12"/>
          </p:nvPr>
        </p:nvSpPr>
        <p:spPr>
          <a:xfrm>
            <a:off x="4143587" y="9119474"/>
            <a:ext cx="3169800" cy="480000"/>
          </a:xfrm>
          <a:prstGeom prst="rect">
            <a:avLst/>
          </a:prstGeom>
        </p:spPr>
        <p:txBody>
          <a:bodyPr spcFirstLastPara="1" wrap="square" lIns="96650" tIns="48325" rIns="96650" bIns="48325" anchor="b" anchorCtr="0">
            <a:noAutofit/>
          </a:bodyPr>
          <a:lstStyle/>
          <a:p>
            <a:pPr marL="0" lvl="0" indent="0" algn="r" rtl="0">
              <a:spcBef>
                <a:spcPts val="0"/>
              </a:spcBef>
              <a:spcAft>
                <a:spcPts val="0"/>
              </a:spcAft>
              <a:buClr>
                <a:srgbClr val="000000"/>
              </a:buClr>
              <a:buSzPts val="1300"/>
              <a:buFont typeface="Arial"/>
              <a:buNone/>
            </a:pPr>
            <a:fld id="{00000000-1234-1234-1234-123412341234}" type="slidenum">
              <a:rPr lang="en-US"/>
              <a:t>35</a:t>
            </a:fld>
            <a:endParaRPr/>
          </a:p>
        </p:txBody>
      </p:sp>
    </p:spTree>
    <p:extLst>
      <p:ext uri="{BB962C8B-B14F-4D97-AF65-F5344CB8AC3E}">
        <p14:creationId xmlns:p14="http://schemas.microsoft.com/office/powerpoint/2010/main" val="263919459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5"/>
        <p:cNvGrpSpPr/>
        <p:nvPr/>
      </p:nvGrpSpPr>
      <p:grpSpPr>
        <a:xfrm>
          <a:off x="0" y="0"/>
          <a:ext cx="0" cy="0"/>
          <a:chOff x="0" y="0"/>
          <a:chExt cx="0" cy="0"/>
        </a:xfrm>
      </p:grpSpPr>
      <p:sp>
        <p:nvSpPr>
          <p:cNvPr id="556" name="Google Shape;556;p62:notes"/>
          <p:cNvSpPr txBox="1">
            <a:spLocks noGrp="1"/>
          </p:cNvSpPr>
          <p:nvPr>
            <p:ph type="body" idx="1"/>
          </p:nvPr>
        </p:nvSpPr>
        <p:spPr>
          <a:xfrm>
            <a:off x="731520" y="4560570"/>
            <a:ext cx="5852160" cy="4320540"/>
          </a:xfrm>
          <a:prstGeom prst="rect">
            <a:avLst/>
          </a:prstGeom>
          <a:noFill/>
          <a:ln>
            <a:noFill/>
          </a:ln>
        </p:spPr>
        <p:txBody>
          <a:bodyPr spcFirstLastPara="1" wrap="square" lIns="97000" tIns="97000" rIns="97000" bIns="97000" anchor="ctr" anchorCtr="0">
            <a:noAutofit/>
          </a:bodyPr>
          <a:lstStyle/>
          <a:p>
            <a:pPr marL="0" lvl="0" indent="0" algn="l" rtl="0">
              <a:lnSpc>
                <a:spcPct val="100000"/>
              </a:lnSpc>
              <a:spcBef>
                <a:spcPts val="0"/>
              </a:spcBef>
              <a:spcAft>
                <a:spcPts val="0"/>
              </a:spcAft>
              <a:buSzPts val="1400"/>
              <a:buNone/>
            </a:pPr>
            <a:r>
              <a:rPr lang="en-US"/>
              <a:t>DIMM: Dual in-line Memory Module (which has replaced Single in-line Memory Module SIMM)</a:t>
            </a:r>
            <a:endParaRPr/>
          </a:p>
          <a:p>
            <a:pPr marL="0" lvl="0" indent="0" algn="l" rtl="0">
              <a:lnSpc>
                <a:spcPct val="100000"/>
              </a:lnSpc>
              <a:spcBef>
                <a:spcPts val="0"/>
              </a:spcBef>
              <a:spcAft>
                <a:spcPts val="0"/>
              </a:spcAft>
              <a:buSzPts val="1400"/>
              <a:buNone/>
            </a:pPr>
            <a:r>
              <a:rPr lang="en-US"/>
              <a:t>Flash stick is better known as a USB drive</a:t>
            </a:r>
            <a:endParaRPr/>
          </a:p>
          <a:p>
            <a:pPr marL="0" lvl="0" indent="0" algn="l" rtl="0">
              <a:lnSpc>
                <a:spcPct val="100000"/>
              </a:lnSpc>
              <a:spcBef>
                <a:spcPts val="0"/>
              </a:spcBef>
              <a:spcAft>
                <a:spcPts val="0"/>
              </a:spcAft>
              <a:buSzPts val="1400"/>
              <a:buNone/>
            </a:pPr>
            <a:endParaRPr/>
          </a:p>
        </p:txBody>
      </p:sp>
      <p:sp>
        <p:nvSpPr>
          <p:cNvPr id="557" name="Google Shape;557;p62: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279249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p27: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5" name="Google Shape;215;p27:notes"/>
          <p:cNvSpPr txBox="1">
            <a:spLocks noGrp="1"/>
          </p:cNvSpPr>
          <p:nvPr>
            <p:ph type="body" idx="1"/>
          </p:nvPr>
        </p:nvSpPr>
        <p:spPr>
          <a:xfrm>
            <a:off x="731520" y="4560570"/>
            <a:ext cx="5852160" cy="4320540"/>
          </a:xfrm>
          <a:prstGeom prst="rect">
            <a:avLst/>
          </a:prstGeom>
          <a:noFill/>
          <a:ln>
            <a:noFill/>
          </a:ln>
        </p:spPr>
        <p:txBody>
          <a:bodyPr spcFirstLastPara="1" wrap="square" lIns="96650" tIns="48325" rIns="96650" bIns="48325" anchor="t" anchorCtr="0">
            <a:noAutofit/>
          </a:bodyPr>
          <a:lstStyle/>
          <a:p>
            <a:pPr marL="0" marR="0" lvl="0" indent="0" algn="l" rtl="0">
              <a:lnSpc>
                <a:spcPct val="100000"/>
              </a:lnSpc>
              <a:spcBef>
                <a:spcPts val="0"/>
              </a:spcBef>
              <a:spcAft>
                <a:spcPts val="0"/>
              </a:spcAft>
              <a:buSzPts val="1400"/>
              <a:buNone/>
            </a:pPr>
            <a:endParaRPr sz="1200" b="0" i="0" u="none" strike="noStrike" cap="none">
              <a:solidFill>
                <a:schemeClr val="dk1"/>
              </a:solidFill>
              <a:latin typeface="Calibri"/>
              <a:ea typeface="Calibri"/>
              <a:cs typeface="Calibri"/>
              <a:sym typeface="Calibri"/>
            </a:endParaRPr>
          </a:p>
        </p:txBody>
      </p:sp>
      <p:sp>
        <p:nvSpPr>
          <p:cNvPr id="216" name="Google Shape;216;p27:notes"/>
          <p:cNvSpPr txBox="1">
            <a:spLocks noGrp="1"/>
          </p:cNvSpPr>
          <p:nvPr>
            <p:ph type="sldNum" idx="12"/>
          </p:nvPr>
        </p:nvSpPr>
        <p:spPr>
          <a:xfrm>
            <a:off x="4143587" y="9119474"/>
            <a:ext cx="3169920" cy="480060"/>
          </a:xfrm>
          <a:prstGeom prst="rect">
            <a:avLst/>
          </a:prstGeom>
          <a:noFill/>
          <a:ln>
            <a:noFill/>
          </a:ln>
        </p:spPr>
        <p:txBody>
          <a:bodyPr spcFirstLastPara="1" wrap="square" lIns="96650" tIns="48325" rIns="96650" bIns="48325" anchor="b" anchorCtr="0">
            <a:noAutofit/>
          </a:bodyPr>
          <a:lstStyle/>
          <a:p>
            <a:pPr marL="0" marR="0" lvl="0" indent="0" algn="r" rtl="0">
              <a:lnSpc>
                <a:spcPct val="100000"/>
              </a:lnSpc>
              <a:spcBef>
                <a:spcPts val="0"/>
              </a:spcBef>
              <a:spcAft>
                <a:spcPts val="0"/>
              </a:spcAft>
              <a:buSzPts val="1300"/>
              <a:buNone/>
            </a:pPr>
            <a:fld id="{00000000-1234-1234-1234-123412341234}" type="slidenum">
              <a:rPr lang="en-US" sz="1300">
                <a:solidFill>
                  <a:schemeClr val="dk1"/>
                </a:solidFill>
                <a:latin typeface="Calibri"/>
                <a:ea typeface="Calibri"/>
                <a:cs typeface="Calibri"/>
                <a:sym typeface="Calibri"/>
              </a:rPr>
              <a:t>5</a:t>
            </a:fld>
            <a:endParaRPr sz="13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16761754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4"/>
        <p:cNvGrpSpPr/>
        <p:nvPr/>
      </p:nvGrpSpPr>
      <p:grpSpPr>
        <a:xfrm>
          <a:off x="0" y="0"/>
          <a:ext cx="0" cy="0"/>
          <a:chOff x="0" y="0"/>
          <a:chExt cx="0" cy="0"/>
        </a:xfrm>
      </p:grpSpPr>
      <p:sp>
        <p:nvSpPr>
          <p:cNvPr id="565" name="Google Shape;565;p69:notes"/>
          <p:cNvSpPr txBox="1">
            <a:spLocks noGrp="1"/>
          </p:cNvSpPr>
          <p:nvPr>
            <p:ph type="body" idx="1"/>
          </p:nvPr>
        </p:nvSpPr>
        <p:spPr>
          <a:xfrm>
            <a:off x="731520" y="4560570"/>
            <a:ext cx="5852160" cy="432054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566" name="Google Shape;566;p69: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20410726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9"/>
        <p:cNvGrpSpPr/>
        <p:nvPr/>
      </p:nvGrpSpPr>
      <p:grpSpPr>
        <a:xfrm>
          <a:off x="0" y="0"/>
          <a:ext cx="0" cy="0"/>
          <a:chOff x="0" y="0"/>
          <a:chExt cx="0" cy="0"/>
        </a:xfrm>
      </p:grpSpPr>
      <p:sp>
        <p:nvSpPr>
          <p:cNvPr id="580" name="Google Shape;580;p30:notes"/>
          <p:cNvSpPr>
            <a:spLocks noGrp="1" noRot="1" noChangeAspect="1"/>
          </p:cNvSpPr>
          <p:nvPr>
            <p:ph type="sldImg" idx="2"/>
          </p:nvPr>
        </p:nvSpPr>
        <p:spPr>
          <a:xfrm>
            <a:off x="1274763" y="614363"/>
            <a:ext cx="4784725" cy="358775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
            <a:headEnd type="none" w="sm" len="sm"/>
            <a:tailEnd type="none" w="sm" len="sm"/>
          </a:ln>
        </p:spPr>
      </p:sp>
      <p:sp>
        <p:nvSpPr>
          <p:cNvPr id="581" name="Google Shape;581;p30:notes"/>
          <p:cNvSpPr txBox="1">
            <a:spLocks noGrp="1"/>
          </p:cNvSpPr>
          <p:nvPr>
            <p:ph type="body" idx="1"/>
          </p:nvPr>
        </p:nvSpPr>
        <p:spPr>
          <a:xfrm>
            <a:off x="548971" y="4559916"/>
            <a:ext cx="6304896" cy="4320867"/>
          </a:xfrm>
          <a:prstGeom prst="rect">
            <a:avLst/>
          </a:prstGeom>
          <a:solidFill>
            <a:srgbClr val="FFFFFF"/>
          </a:solidFill>
          <a:ln w="9525" cap="flat" cmpd="sng">
            <a:solidFill>
              <a:srgbClr val="000000"/>
            </a:solidFill>
            <a:prstDash val="solid"/>
            <a:miter lim="8000"/>
            <a:headEnd type="none" w="sm" len="sm"/>
            <a:tailEnd type="none" w="sm" len="sm"/>
          </a:ln>
        </p:spPr>
        <p:txBody>
          <a:bodyPr spcFirstLastPara="1" wrap="square" lIns="96625" tIns="48300" rIns="96625" bIns="48300" anchor="t" anchorCtr="0">
            <a:noAutofit/>
          </a:bodyPr>
          <a:lstStyle/>
          <a:p>
            <a:pPr marL="0" marR="0" lvl="0" indent="0" algn="l" rtl="0">
              <a:lnSpc>
                <a:spcPct val="100000"/>
              </a:lnSpc>
              <a:spcBef>
                <a:spcPts val="0"/>
              </a:spcBef>
              <a:spcAft>
                <a:spcPts val="0"/>
              </a:spcAft>
              <a:buSzPts val="1400"/>
              <a:buNone/>
            </a:pPr>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4506414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4642" name="Rectangle 2"/>
          <p:cNvSpPr>
            <a:spLocks noGrp="1" noRot="1" noChangeAspect="1" noChangeArrowheads="1"/>
          </p:cNvSpPr>
          <p:nvPr>
            <p:ph type="sldImg"/>
          </p:nvPr>
        </p:nvSpPr>
        <p:spPr bwMode="auto">
          <a:xfrm>
            <a:off x="1160463" y="585788"/>
            <a:ext cx="4554537" cy="3416300"/>
          </a:xfrm>
          <a:prstGeom prst="rect">
            <a:avLst/>
          </a:prstGeom>
          <a:solidFill>
            <a:srgbClr val="FFFFFF"/>
          </a:solidFill>
          <a:ln>
            <a:solidFill>
              <a:srgbClr val="000000"/>
            </a:solidFill>
            <a:miter lim="800000"/>
            <a:headEnd/>
            <a:tailEnd/>
          </a:ln>
        </p:spPr>
      </p:sp>
      <p:sp>
        <p:nvSpPr>
          <p:cNvPr id="3184643" name="Rectangle 3"/>
          <p:cNvSpPr>
            <a:spLocks noGrp="1" noChangeArrowheads="1"/>
          </p:cNvSpPr>
          <p:nvPr>
            <p:ph type="body" idx="1"/>
          </p:nvPr>
        </p:nvSpPr>
        <p:spPr bwMode="auto">
          <a:xfrm>
            <a:off x="514660" y="4342777"/>
            <a:ext cx="5910840" cy="4115111"/>
          </a:xfrm>
          <a:prstGeom prst="rect">
            <a:avLst/>
          </a:prstGeom>
          <a:solidFill>
            <a:srgbClr val="FFFFFF"/>
          </a:solidFill>
          <a:ln>
            <a:solidFill>
              <a:srgbClr val="000000"/>
            </a:solidFill>
            <a:miter lim="800000"/>
            <a:headEnd/>
            <a:tailEnd/>
          </a:ln>
        </p:spPr>
        <p:txBody>
          <a:bodyPr lIns="91426" tIns="45712" rIns="91426" bIns="45712">
            <a:prstTxWarp prst="textNoShape">
              <a:avLst/>
            </a:prstTxWarp>
          </a:bodyPr>
          <a:lstStyle/>
          <a:p>
            <a:endParaRPr lang="en-US"/>
          </a:p>
        </p:txBody>
      </p:sp>
    </p:spTree>
    <p:extLst>
      <p:ext uri="{BB962C8B-B14F-4D97-AF65-F5344CB8AC3E}">
        <p14:creationId xmlns:p14="http://schemas.microsoft.com/office/powerpoint/2010/main" val="283833151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6690" name="Rectangle 2"/>
          <p:cNvSpPr>
            <a:spLocks noGrp="1" noRot="1" noChangeAspect="1" noChangeArrowheads="1"/>
          </p:cNvSpPr>
          <p:nvPr>
            <p:ph type="sldImg"/>
          </p:nvPr>
        </p:nvSpPr>
        <p:spPr bwMode="auto">
          <a:xfrm>
            <a:off x="1160463" y="585788"/>
            <a:ext cx="4554537" cy="3416300"/>
          </a:xfrm>
          <a:prstGeom prst="rect">
            <a:avLst/>
          </a:prstGeom>
          <a:solidFill>
            <a:srgbClr val="FFFFFF"/>
          </a:solidFill>
          <a:ln>
            <a:solidFill>
              <a:srgbClr val="000000"/>
            </a:solidFill>
            <a:miter lim="800000"/>
            <a:headEnd/>
            <a:tailEnd/>
          </a:ln>
        </p:spPr>
      </p:sp>
      <p:sp>
        <p:nvSpPr>
          <p:cNvPr id="3186691" name="Rectangle 3"/>
          <p:cNvSpPr>
            <a:spLocks noGrp="1" noChangeArrowheads="1"/>
          </p:cNvSpPr>
          <p:nvPr>
            <p:ph type="body" idx="1"/>
          </p:nvPr>
        </p:nvSpPr>
        <p:spPr bwMode="auto">
          <a:xfrm>
            <a:off x="514660" y="4342777"/>
            <a:ext cx="5910840" cy="4115111"/>
          </a:xfrm>
          <a:prstGeom prst="rect">
            <a:avLst/>
          </a:prstGeom>
          <a:solidFill>
            <a:srgbClr val="FFFFFF"/>
          </a:solidFill>
          <a:ln>
            <a:solidFill>
              <a:srgbClr val="000000"/>
            </a:solidFill>
            <a:miter lim="800000"/>
            <a:headEnd/>
            <a:tailEnd/>
          </a:ln>
        </p:spPr>
        <p:txBody>
          <a:bodyPr lIns="91426" tIns="45712" rIns="91426" bIns="45712">
            <a:prstTxWarp prst="textNoShape">
              <a:avLst/>
            </a:prstTxWarp>
          </a:bodyPr>
          <a:lstStyle/>
          <a:p>
            <a:endParaRPr lang="en-US"/>
          </a:p>
        </p:txBody>
      </p:sp>
    </p:spTree>
    <p:extLst>
      <p:ext uri="{BB962C8B-B14F-4D97-AF65-F5344CB8AC3E}">
        <p14:creationId xmlns:p14="http://schemas.microsoft.com/office/powerpoint/2010/main" val="318873466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6"/>
        <p:cNvGrpSpPr/>
        <p:nvPr/>
      </p:nvGrpSpPr>
      <p:grpSpPr>
        <a:xfrm>
          <a:off x="0" y="0"/>
          <a:ext cx="0" cy="0"/>
          <a:chOff x="0" y="0"/>
          <a:chExt cx="0" cy="0"/>
        </a:xfrm>
      </p:grpSpPr>
      <p:sp>
        <p:nvSpPr>
          <p:cNvPr id="647" name="Google Shape;647;g5e3861e932_0_13: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8" name="Google Shape;648;g5e3861e932_0_13:notes"/>
          <p:cNvSpPr txBox="1">
            <a:spLocks noGrp="1"/>
          </p:cNvSpPr>
          <p:nvPr>
            <p:ph type="body" idx="1"/>
          </p:nvPr>
        </p:nvSpPr>
        <p:spPr>
          <a:xfrm>
            <a:off x="731520" y="4560570"/>
            <a:ext cx="5852100" cy="432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49" name="Google Shape;649;g5e3861e932_0_13:notes"/>
          <p:cNvSpPr txBox="1">
            <a:spLocks noGrp="1"/>
          </p:cNvSpPr>
          <p:nvPr>
            <p:ph type="sldNum" idx="12"/>
          </p:nvPr>
        </p:nvSpPr>
        <p:spPr>
          <a:xfrm>
            <a:off x="4143587" y="9119474"/>
            <a:ext cx="3169800" cy="480000"/>
          </a:xfrm>
          <a:prstGeom prst="rect">
            <a:avLst/>
          </a:prstGeom>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n-US"/>
              <a:t>42</a:t>
            </a:fld>
            <a:endParaRPr/>
          </a:p>
        </p:txBody>
      </p:sp>
    </p:spTree>
    <p:extLst>
      <p:ext uri="{BB962C8B-B14F-4D97-AF65-F5344CB8AC3E}">
        <p14:creationId xmlns:p14="http://schemas.microsoft.com/office/powerpoint/2010/main" val="246288303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6"/>
        <p:cNvGrpSpPr/>
        <p:nvPr/>
      </p:nvGrpSpPr>
      <p:grpSpPr>
        <a:xfrm>
          <a:off x="0" y="0"/>
          <a:ext cx="0" cy="0"/>
          <a:chOff x="0" y="0"/>
          <a:chExt cx="0" cy="0"/>
        </a:xfrm>
      </p:grpSpPr>
      <p:sp>
        <p:nvSpPr>
          <p:cNvPr id="657" name="Google Shape;657;p33:notes"/>
          <p:cNvSpPr>
            <a:spLocks noGrp="1" noRot="1" noChangeAspect="1"/>
          </p:cNvSpPr>
          <p:nvPr>
            <p:ph type="sldImg" idx="2"/>
          </p:nvPr>
        </p:nvSpPr>
        <p:spPr>
          <a:xfrm>
            <a:off x="1274763" y="614363"/>
            <a:ext cx="4784725" cy="358775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
            <a:headEnd type="none" w="sm" len="sm"/>
            <a:tailEnd type="none" w="sm" len="sm"/>
          </a:ln>
        </p:spPr>
      </p:sp>
      <p:sp>
        <p:nvSpPr>
          <p:cNvPr id="658" name="Google Shape;658;p33:notes"/>
          <p:cNvSpPr txBox="1">
            <a:spLocks noGrp="1"/>
          </p:cNvSpPr>
          <p:nvPr>
            <p:ph type="body" idx="1"/>
          </p:nvPr>
        </p:nvSpPr>
        <p:spPr>
          <a:xfrm>
            <a:off x="548971" y="4559916"/>
            <a:ext cx="6304896" cy="4320867"/>
          </a:xfrm>
          <a:prstGeom prst="rect">
            <a:avLst/>
          </a:prstGeom>
          <a:solidFill>
            <a:srgbClr val="FFFFFF"/>
          </a:solidFill>
          <a:ln w="9525" cap="flat" cmpd="sng">
            <a:solidFill>
              <a:srgbClr val="000000"/>
            </a:solidFill>
            <a:prstDash val="solid"/>
            <a:miter lim="8000"/>
            <a:headEnd type="none" w="sm" len="sm"/>
            <a:tailEnd type="none" w="sm" len="sm"/>
          </a:ln>
        </p:spPr>
        <p:txBody>
          <a:bodyPr spcFirstLastPara="1" wrap="square" lIns="96625" tIns="48300" rIns="96625" bIns="48300" anchor="t" anchorCtr="0">
            <a:noAutofit/>
          </a:bodyPr>
          <a:lstStyle/>
          <a:p>
            <a:pPr marL="0" marR="0" lvl="0" indent="0" algn="l" rtl="0">
              <a:lnSpc>
                <a:spcPct val="100000"/>
              </a:lnSpc>
              <a:spcBef>
                <a:spcPts val="0"/>
              </a:spcBef>
              <a:spcAft>
                <a:spcPts val="0"/>
              </a:spcAft>
              <a:buSzPts val="1400"/>
              <a:buNone/>
            </a:pPr>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88187212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90786" name="Rectangle 2"/>
          <p:cNvSpPr>
            <a:spLocks noGrp="1" noRot="1" noChangeAspect="1" noChangeArrowheads="1"/>
          </p:cNvSpPr>
          <p:nvPr>
            <p:ph type="sldImg"/>
          </p:nvPr>
        </p:nvSpPr>
        <p:spPr bwMode="auto">
          <a:xfrm>
            <a:off x="1160463" y="585788"/>
            <a:ext cx="4554537" cy="3416300"/>
          </a:xfrm>
          <a:prstGeom prst="rect">
            <a:avLst/>
          </a:prstGeom>
          <a:solidFill>
            <a:srgbClr val="FFFFFF"/>
          </a:solidFill>
          <a:ln>
            <a:solidFill>
              <a:srgbClr val="000000"/>
            </a:solidFill>
            <a:miter lim="800000"/>
            <a:headEnd/>
            <a:tailEnd/>
          </a:ln>
        </p:spPr>
      </p:sp>
      <p:sp>
        <p:nvSpPr>
          <p:cNvPr id="3190787" name="Rectangle 3"/>
          <p:cNvSpPr>
            <a:spLocks noGrp="1" noChangeArrowheads="1"/>
          </p:cNvSpPr>
          <p:nvPr>
            <p:ph type="body" idx="1"/>
          </p:nvPr>
        </p:nvSpPr>
        <p:spPr bwMode="auto">
          <a:xfrm>
            <a:off x="514660" y="4342777"/>
            <a:ext cx="5910840" cy="4115111"/>
          </a:xfrm>
          <a:prstGeom prst="rect">
            <a:avLst/>
          </a:prstGeom>
          <a:solidFill>
            <a:srgbClr val="FFFFFF"/>
          </a:solidFill>
          <a:ln>
            <a:solidFill>
              <a:srgbClr val="000000"/>
            </a:solidFill>
            <a:miter lim="800000"/>
            <a:headEnd/>
            <a:tailEnd/>
          </a:ln>
        </p:spPr>
        <p:txBody>
          <a:bodyPr lIns="91426" tIns="45712" rIns="91426" bIns="45712">
            <a:prstTxWarp prst="textNoShape">
              <a:avLst/>
            </a:prstTxWarp>
          </a:bodyPr>
          <a:lstStyle/>
          <a:p>
            <a:endParaRPr lang="en-US"/>
          </a:p>
        </p:txBody>
      </p:sp>
    </p:spTree>
    <p:extLst>
      <p:ext uri="{BB962C8B-B14F-4D97-AF65-F5344CB8AC3E}">
        <p14:creationId xmlns:p14="http://schemas.microsoft.com/office/powerpoint/2010/main" val="140740584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96930" name="Rectangle 2"/>
          <p:cNvSpPr>
            <a:spLocks noGrp="1" noRot="1" noChangeAspect="1" noChangeArrowheads="1"/>
          </p:cNvSpPr>
          <p:nvPr>
            <p:ph type="sldImg"/>
          </p:nvPr>
        </p:nvSpPr>
        <p:spPr bwMode="auto">
          <a:xfrm>
            <a:off x="1160463" y="585788"/>
            <a:ext cx="4554537" cy="3416300"/>
          </a:xfrm>
          <a:prstGeom prst="rect">
            <a:avLst/>
          </a:prstGeom>
          <a:solidFill>
            <a:srgbClr val="FFFFFF"/>
          </a:solidFill>
          <a:ln>
            <a:solidFill>
              <a:srgbClr val="000000"/>
            </a:solidFill>
            <a:miter lim="800000"/>
            <a:headEnd/>
            <a:tailEnd/>
          </a:ln>
        </p:spPr>
      </p:sp>
      <p:sp>
        <p:nvSpPr>
          <p:cNvPr id="3196931" name="Rectangle 3"/>
          <p:cNvSpPr>
            <a:spLocks noGrp="1" noChangeArrowheads="1"/>
          </p:cNvSpPr>
          <p:nvPr>
            <p:ph type="body" idx="1"/>
          </p:nvPr>
        </p:nvSpPr>
        <p:spPr bwMode="auto">
          <a:xfrm>
            <a:off x="514660" y="4342777"/>
            <a:ext cx="5910840" cy="4115111"/>
          </a:xfrm>
          <a:prstGeom prst="rect">
            <a:avLst/>
          </a:prstGeom>
          <a:solidFill>
            <a:srgbClr val="FFFFFF"/>
          </a:solidFill>
          <a:ln>
            <a:solidFill>
              <a:srgbClr val="000000"/>
            </a:solidFill>
            <a:miter lim="800000"/>
            <a:headEnd/>
            <a:tailEnd/>
          </a:ln>
        </p:spPr>
        <p:txBody>
          <a:bodyPr lIns="91426" tIns="45712" rIns="91426" bIns="45712">
            <a:prstTxWarp prst="textNoShape">
              <a:avLst/>
            </a:prstTxWarp>
          </a:bodyPr>
          <a:lstStyle/>
          <a:p>
            <a:endParaRPr lang="en-US"/>
          </a:p>
        </p:txBody>
      </p:sp>
    </p:spTree>
    <p:extLst>
      <p:ext uri="{BB962C8B-B14F-4D97-AF65-F5344CB8AC3E}">
        <p14:creationId xmlns:p14="http://schemas.microsoft.com/office/powerpoint/2010/main" val="167477091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03074" name="Rectangle 2"/>
          <p:cNvSpPr>
            <a:spLocks noGrp="1" noRot="1" noChangeAspect="1" noChangeArrowheads="1"/>
          </p:cNvSpPr>
          <p:nvPr>
            <p:ph type="sldImg"/>
          </p:nvPr>
        </p:nvSpPr>
        <p:spPr bwMode="auto">
          <a:xfrm>
            <a:off x="1160463" y="585788"/>
            <a:ext cx="4554537" cy="3416300"/>
          </a:xfrm>
          <a:prstGeom prst="rect">
            <a:avLst/>
          </a:prstGeom>
          <a:solidFill>
            <a:srgbClr val="FFFFFF"/>
          </a:solidFill>
          <a:ln>
            <a:solidFill>
              <a:srgbClr val="000000"/>
            </a:solidFill>
            <a:miter lim="800000"/>
            <a:headEnd/>
            <a:tailEnd/>
          </a:ln>
        </p:spPr>
      </p:sp>
      <p:sp>
        <p:nvSpPr>
          <p:cNvPr id="3203075" name="Rectangle 3"/>
          <p:cNvSpPr>
            <a:spLocks noGrp="1" noChangeArrowheads="1"/>
          </p:cNvSpPr>
          <p:nvPr>
            <p:ph type="body" idx="1"/>
          </p:nvPr>
        </p:nvSpPr>
        <p:spPr bwMode="auto">
          <a:xfrm>
            <a:off x="514660" y="4342777"/>
            <a:ext cx="5910840" cy="4115111"/>
          </a:xfrm>
          <a:prstGeom prst="rect">
            <a:avLst/>
          </a:prstGeom>
          <a:solidFill>
            <a:srgbClr val="FFFFFF"/>
          </a:solidFill>
          <a:ln>
            <a:solidFill>
              <a:srgbClr val="000000"/>
            </a:solidFill>
            <a:miter lim="800000"/>
            <a:headEnd/>
            <a:tailEnd/>
          </a:ln>
        </p:spPr>
        <p:txBody>
          <a:bodyPr lIns="91426" tIns="45712" rIns="91426" bIns="45712">
            <a:prstTxWarp prst="textNoShape">
              <a:avLst/>
            </a:prstTxWarp>
          </a:bodyPr>
          <a:lstStyle/>
          <a:p>
            <a:endParaRPr lang="en-US"/>
          </a:p>
        </p:txBody>
      </p:sp>
    </p:spTree>
    <p:extLst>
      <p:ext uri="{BB962C8B-B14F-4D97-AF65-F5344CB8AC3E}">
        <p14:creationId xmlns:p14="http://schemas.microsoft.com/office/powerpoint/2010/main" val="382834536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07170" name="Rectangle 2"/>
          <p:cNvSpPr>
            <a:spLocks noGrp="1" noRot="1" noChangeAspect="1" noChangeArrowheads="1"/>
          </p:cNvSpPr>
          <p:nvPr>
            <p:ph type="sldImg"/>
          </p:nvPr>
        </p:nvSpPr>
        <p:spPr bwMode="auto">
          <a:xfrm>
            <a:off x="1160463" y="585788"/>
            <a:ext cx="4554537" cy="3416300"/>
          </a:xfrm>
          <a:prstGeom prst="rect">
            <a:avLst/>
          </a:prstGeom>
          <a:solidFill>
            <a:srgbClr val="FFFFFF"/>
          </a:solidFill>
          <a:ln>
            <a:solidFill>
              <a:srgbClr val="000000"/>
            </a:solidFill>
            <a:miter lim="800000"/>
            <a:headEnd/>
            <a:tailEnd/>
          </a:ln>
        </p:spPr>
      </p:sp>
      <p:sp>
        <p:nvSpPr>
          <p:cNvPr id="3207171" name="Rectangle 3"/>
          <p:cNvSpPr>
            <a:spLocks noGrp="1" noChangeArrowheads="1"/>
          </p:cNvSpPr>
          <p:nvPr>
            <p:ph type="body" idx="1"/>
          </p:nvPr>
        </p:nvSpPr>
        <p:spPr bwMode="auto">
          <a:xfrm>
            <a:off x="514660" y="4342777"/>
            <a:ext cx="5910840" cy="4115111"/>
          </a:xfrm>
          <a:prstGeom prst="rect">
            <a:avLst/>
          </a:prstGeom>
          <a:solidFill>
            <a:srgbClr val="FFFFFF"/>
          </a:solidFill>
          <a:ln>
            <a:solidFill>
              <a:srgbClr val="000000"/>
            </a:solidFill>
            <a:miter lim="800000"/>
            <a:headEnd/>
            <a:tailEnd/>
          </a:ln>
        </p:spPr>
        <p:txBody>
          <a:bodyPr lIns="91426" tIns="45712" rIns="91426" bIns="45712">
            <a:prstTxWarp prst="textNoShape">
              <a:avLst/>
            </a:prstTxWarp>
          </a:bodyPr>
          <a:lstStyle/>
          <a:p>
            <a:endParaRPr lang="en-US"/>
          </a:p>
        </p:txBody>
      </p:sp>
    </p:spTree>
    <p:extLst>
      <p:ext uri="{BB962C8B-B14F-4D97-AF65-F5344CB8AC3E}">
        <p14:creationId xmlns:p14="http://schemas.microsoft.com/office/powerpoint/2010/main" val="7668999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40F64717-A5A5-4C4E-9291-2F18B7410B06}" type="slidenum">
              <a:rPr lang="en-US" smtClean="0"/>
              <a:pPr>
                <a:defRPr/>
              </a:pPr>
              <a:t>8</a:t>
            </a:fld>
            <a:endParaRPr lang="en-US"/>
          </a:p>
        </p:txBody>
      </p:sp>
    </p:spTree>
    <p:extLst>
      <p:ext uri="{BB962C8B-B14F-4D97-AF65-F5344CB8AC3E}">
        <p14:creationId xmlns:p14="http://schemas.microsoft.com/office/powerpoint/2010/main" val="250249058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09218" name="Rectangle 2"/>
          <p:cNvSpPr>
            <a:spLocks noGrp="1" noRot="1" noChangeAspect="1" noChangeArrowheads="1"/>
          </p:cNvSpPr>
          <p:nvPr>
            <p:ph type="sldImg"/>
          </p:nvPr>
        </p:nvSpPr>
        <p:spPr bwMode="auto">
          <a:xfrm>
            <a:off x="1160463" y="585788"/>
            <a:ext cx="4554537" cy="3416300"/>
          </a:xfrm>
          <a:prstGeom prst="rect">
            <a:avLst/>
          </a:prstGeom>
          <a:solidFill>
            <a:srgbClr val="FFFFFF"/>
          </a:solidFill>
          <a:ln>
            <a:solidFill>
              <a:srgbClr val="000000"/>
            </a:solidFill>
            <a:miter lim="800000"/>
            <a:headEnd/>
            <a:tailEnd/>
          </a:ln>
        </p:spPr>
      </p:sp>
      <p:sp>
        <p:nvSpPr>
          <p:cNvPr id="3209219" name="Rectangle 3"/>
          <p:cNvSpPr>
            <a:spLocks noGrp="1" noChangeArrowheads="1"/>
          </p:cNvSpPr>
          <p:nvPr>
            <p:ph type="body" idx="1"/>
          </p:nvPr>
        </p:nvSpPr>
        <p:spPr bwMode="auto">
          <a:xfrm>
            <a:off x="514660" y="4342777"/>
            <a:ext cx="5910840" cy="4115111"/>
          </a:xfrm>
          <a:prstGeom prst="rect">
            <a:avLst/>
          </a:prstGeom>
          <a:solidFill>
            <a:srgbClr val="FFFFFF"/>
          </a:solidFill>
          <a:ln>
            <a:solidFill>
              <a:srgbClr val="000000"/>
            </a:solidFill>
            <a:miter lim="800000"/>
            <a:headEnd/>
            <a:tailEnd/>
          </a:ln>
        </p:spPr>
        <p:txBody>
          <a:bodyPr lIns="91426" tIns="45712" rIns="91426" bIns="45712">
            <a:prstTxWarp prst="textNoShape">
              <a:avLst/>
            </a:prstTxWarp>
          </a:bodyPr>
          <a:lstStyle/>
          <a:p>
            <a:endParaRPr lang="en-US"/>
          </a:p>
        </p:txBody>
      </p:sp>
    </p:spTree>
    <p:extLst>
      <p:ext uri="{BB962C8B-B14F-4D97-AF65-F5344CB8AC3E}">
        <p14:creationId xmlns:p14="http://schemas.microsoft.com/office/powerpoint/2010/main" val="412290108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5"/>
        <p:cNvGrpSpPr/>
        <p:nvPr/>
      </p:nvGrpSpPr>
      <p:grpSpPr>
        <a:xfrm>
          <a:off x="0" y="0"/>
          <a:ext cx="0" cy="0"/>
          <a:chOff x="0" y="0"/>
          <a:chExt cx="0" cy="0"/>
        </a:xfrm>
      </p:grpSpPr>
      <p:sp>
        <p:nvSpPr>
          <p:cNvPr id="716" name="Google Shape;716;p42:notes"/>
          <p:cNvSpPr txBox="1">
            <a:spLocks noGrp="1"/>
          </p:cNvSpPr>
          <p:nvPr>
            <p:ph type="hdr" idx="2"/>
          </p:nvPr>
        </p:nvSpPr>
        <p:spPr>
          <a:xfrm>
            <a:off x="0" y="0"/>
            <a:ext cx="3169920" cy="480060"/>
          </a:xfrm>
          <a:prstGeom prst="rect">
            <a:avLst/>
          </a:prstGeom>
          <a:noFill/>
          <a:ln>
            <a:noFill/>
          </a:ln>
        </p:spPr>
        <p:txBody>
          <a:bodyPr spcFirstLastPara="1" wrap="square" lIns="96650" tIns="48325" rIns="96650" bIns="48325" anchor="t" anchorCtr="0">
            <a:noAutofit/>
          </a:bodyPr>
          <a:lstStyle/>
          <a:p>
            <a:pPr marL="0" marR="0" lvl="0" indent="0" algn="l" rtl="0">
              <a:lnSpc>
                <a:spcPct val="100000"/>
              </a:lnSpc>
              <a:spcBef>
                <a:spcPts val="0"/>
              </a:spcBef>
              <a:spcAft>
                <a:spcPts val="0"/>
              </a:spcAft>
              <a:buSzPts val="1400"/>
              <a:buNone/>
            </a:pPr>
            <a:r>
              <a:rPr lang="en-US" sz="1300">
                <a:solidFill>
                  <a:schemeClr val="dk1"/>
                </a:solidFill>
                <a:latin typeface="Calibri"/>
                <a:ea typeface="Calibri"/>
                <a:cs typeface="Calibri"/>
                <a:sym typeface="Calibri"/>
              </a:rPr>
              <a:t>Morgan Kaufmann Publishers</a:t>
            </a:r>
            <a:endParaRPr/>
          </a:p>
        </p:txBody>
      </p:sp>
      <p:sp>
        <p:nvSpPr>
          <p:cNvPr id="717" name="Google Shape;717;p42:notes"/>
          <p:cNvSpPr txBox="1">
            <a:spLocks noGrp="1"/>
          </p:cNvSpPr>
          <p:nvPr>
            <p:ph type="dt" idx="10"/>
          </p:nvPr>
        </p:nvSpPr>
        <p:spPr>
          <a:xfrm>
            <a:off x="4143587" y="0"/>
            <a:ext cx="3169920" cy="480060"/>
          </a:xfrm>
          <a:prstGeom prst="rect">
            <a:avLst/>
          </a:prstGeom>
          <a:noFill/>
          <a:ln>
            <a:noFill/>
          </a:ln>
        </p:spPr>
        <p:txBody>
          <a:bodyPr spcFirstLastPara="1" wrap="square" lIns="96650" tIns="48325" rIns="96650" bIns="48325" anchor="t" anchorCtr="0">
            <a:noAutofit/>
          </a:bodyPr>
          <a:lstStyle/>
          <a:p>
            <a:pPr marL="0" marR="0" lvl="0" indent="0" algn="r" rtl="0">
              <a:lnSpc>
                <a:spcPct val="100000"/>
              </a:lnSpc>
              <a:spcBef>
                <a:spcPts val="0"/>
              </a:spcBef>
              <a:spcAft>
                <a:spcPts val="0"/>
              </a:spcAft>
              <a:buSzPts val="1400"/>
              <a:buNone/>
            </a:pPr>
            <a:r>
              <a:rPr lang="en-US" sz="1300">
                <a:solidFill>
                  <a:schemeClr val="dk1"/>
                </a:solidFill>
                <a:latin typeface="Calibri"/>
                <a:ea typeface="Calibri"/>
                <a:cs typeface="Calibri"/>
                <a:sym typeface="Calibri"/>
              </a:rPr>
              <a:t>4 August, 2016</a:t>
            </a:r>
            <a:endParaRPr sz="1300">
              <a:solidFill>
                <a:schemeClr val="dk1"/>
              </a:solidFill>
              <a:latin typeface="Calibri"/>
              <a:ea typeface="Calibri"/>
              <a:cs typeface="Calibri"/>
              <a:sym typeface="Calibri"/>
            </a:endParaRPr>
          </a:p>
        </p:txBody>
      </p:sp>
      <p:sp>
        <p:nvSpPr>
          <p:cNvPr id="718" name="Google Shape;718;p42:notes"/>
          <p:cNvSpPr txBox="1">
            <a:spLocks noGrp="1"/>
          </p:cNvSpPr>
          <p:nvPr>
            <p:ph type="ftr" idx="11"/>
          </p:nvPr>
        </p:nvSpPr>
        <p:spPr>
          <a:xfrm>
            <a:off x="0" y="9119474"/>
            <a:ext cx="3169920" cy="480060"/>
          </a:xfrm>
          <a:prstGeom prst="rect">
            <a:avLst/>
          </a:prstGeom>
          <a:noFill/>
          <a:ln>
            <a:noFill/>
          </a:ln>
        </p:spPr>
        <p:txBody>
          <a:bodyPr spcFirstLastPara="1" wrap="square" lIns="96650" tIns="48325" rIns="96650" bIns="48325" anchor="b" anchorCtr="0">
            <a:noAutofit/>
          </a:bodyPr>
          <a:lstStyle/>
          <a:p>
            <a:pPr marL="0" marR="0" lvl="0" indent="0" algn="l" rtl="0">
              <a:lnSpc>
                <a:spcPct val="100000"/>
              </a:lnSpc>
              <a:spcBef>
                <a:spcPts val="0"/>
              </a:spcBef>
              <a:spcAft>
                <a:spcPts val="0"/>
              </a:spcAft>
              <a:buSzPts val="1400"/>
              <a:buNone/>
            </a:pPr>
            <a:r>
              <a:rPr lang="en-US" sz="1300">
                <a:solidFill>
                  <a:schemeClr val="dk1"/>
                </a:solidFill>
                <a:latin typeface="Calibri"/>
                <a:ea typeface="Calibri"/>
                <a:cs typeface="Calibri"/>
                <a:sym typeface="Calibri"/>
              </a:rPr>
              <a:t>Chapter 4 — The Processor</a:t>
            </a:r>
            <a:endParaRPr/>
          </a:p>
        </p:txBody>
      </p:sp>
      <p:sp>
        <p:nvSpPr>
          <p:cNvPr id="719" name="Google Shape;719;p42:notes"/>
          <p:cNvSpPr txBox="1">
            <a:spLocks noGrp="1"/>
          </p:cNvSpPr>
          <p:nvPr>
            <p:ph type="sldNum" idx="12"/>
          </p:nvPr>
        </p:nvSpPr>
        <p:spPr>
          <a:xfrm>
            <a:off x="4143587" y="9119474"/>
            <a:ext cx="3169920" cy="480060"/>
          </a:xfrm>
          <a:prstGeom prst="rect">
            <a:avLst/>
          </a:prstGeom>
          <a:noFill/>
          <a:ln>
            <a:noFill/>
          </a:ln>
        </p:spPr>
        <p:txBody>
          <a:bodyPr spcFirstLastPara="1" wrap="square" lIns="96650" tIns="48325" rIns="96650" bIns="48325" anchor="b" anchorCtr="0">
            <a:noAutofit/>
          </a:bodyPr>
          <a:lstStyle/>
          <a:p>
            <a:pPr marL="0" marR="0" lvl="0" indent="0" algn="r" rtl="0">
              <a:lnSpc>
                <a:spcPct val="100000"/>
              </a:lnSpc>
              <a:spcBef>
                <a:spcPts val="0"/>
              </a:spcBef>
              <a:spcAft>
                <a:spcPts val="0"/>
              </a:spcAft>
              <a:buSzPts val="1300"/>
              <a:buNone/>
            </a:pPr>
            <a:fld id="{00000000-1234-1234-1234-123412341234}" type="slidenum">
              <a:rPr lang="en-US" sz="1300">
                <a:solidFill>
                  <a:schemeClr val="dk1"/>
                </a:solidFill>
                <a:latin typeface="Calibri"/>
                <a:ea typeface="Calibri"/>
                <a:cs typeface="Calibri"/>
                <a:sym typeface="Calibri"/>
              </a:rPr>
              <a:t>51</a:t>
            </a:fld>
            <a:endParaRPr sz="1300">
              <a:solidFill>
                <a:schemeClr val="dk1"/>
              </a:solidFill>
              <a:latin typeface="Calibri"/>
              <a:ea typeface="Calibri"/>
              <a:cs typeface="Calibri"/>
              <a:sym typeface="Calibri"/>
            </a:endParaRPr>
          </a:p>
        </p:txBody>
      </p:sp>
      <p:sp>
        <p:nvSpPr>
          <p:cNvPr id="720" name="Google Shape;720;p42:notes"/>
          <p:cNvSpPr>
            <a:spLocks noGrp="1" noRot="1" noChangeAspect="1"/>
          </p:cNvSpPr>
          <p:nvPr>
            <p:ph type="sldImg" idx="3"/>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21" name="Google Shape;721;p42:notes"/>
          <p:cNvSpPr txBox="1">
            <a:spLocks noGrp="1"/>
          </p:cNvSpPr>
          <p:nvPr>
            <p:ph type="body" idx="1"/>
          </p:nvPr>
        </p:nvSpPr>
        <p:spPr>
          <a:xfrm>
            <a:off x="731520" y="4560570"/>
            <a:ext cx="5852160" cy="4320540"/>
          </a:xfrm>
          <a:prstGeom prst="rect">
            <a:avLst/>
          </a:prstGeom>
          <a:noFill/>
          <a:ln>
            <a:noFill/>
          </a:ln>
        </p:spPr>
        <p:txBody>
          <a:bodyPr spcFirstLastPara="1" wrap="square" lIns="96650" tIns="48325" rIns="96650" bIns="48325" anchor="t" anchorCtr="0">
            <a:noAutofit/>
          </a:bodyPr>
          <a:lstStyle/>
          <a:p>
            <a:pPr marL="0" marR="0" lvl="0" indent="0" algn="l" rtl="0">
              <a:lnSpc>
                <a:spcPct val="100000"/>
              </a:lnSpc>
              <a:spcBef>
                <a:spcPts val="0"/>
              </a:spcBef>
              <a:spcAft>
                <a:spcPts val="0"/>
              </a:spcAft>
              <a:buSzPts val="1400"/>
              <a:buNone/>
            </a:pPr>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24515700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4"/>
        <p:cNvGrpSpPr/>
        <p:nvPr/>
      </p:nvGrpSpPr>
      <p:grpSpPr>
        <a:xfrm>
          <a:off x="0" y="0"/>
          <a:ext cx="0" cy="0"/>
          <a:chOff x="0" y="0"/>
          <a:chExt cx="0" cy="0"/>
        </a:xfrm>
      </p:grpSpPr>
      <p:sp>
        <p:nvSpPr>
          <p:cNvPr id="735" name="Google Shape;735;g5e7b2e43bd_3_74: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6" name="Google Shape;736;g5e7b2e43bd_3_74:notes"/>
          <p:cNvSpPr txBox="1">
            <a:spLocks noGrp="1"/>
          </p:cNvSpPr>
          <p:nvPr>
            <p:ph type="body" idx="1"/>
          </p:nvPr>
        </p:nvSpPr>
        <p:spPr>
          <a:xfrm>
            <a:off x="731520" y="4560570"/>
            <a:ext cx="5852100" cy="432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37" name="Google Shape;737;g5e7b2e43bd_3_74:notes"/>
          <p:cNvSpPr txBox="1">
            <a:spLocks noGrp="1"/>
          </p:cNvSpPr>
          <p:nvPr>
            <p:ph type="sldNum" idx="12"/>
          </p:nvPr>
        </p:nvSpPr>
        <p:spPr>
          <a:xfrm>
            <a:off x="4143587" y="9119474"/>
            <a:ext cx="3169800" cy="480000"/>
          </a:xfrm>
          <a:prstGeom prst="rect">
            <a:avLst/>
          </a:prstGeom>
        </p:spPr>
        <p:txBody>
          <a:bodyPr spcFirstLastPara="1" wrap="square" lIns="96650" tIns="48325" rIns="96650" bIns="48325" anchor="b" anchorCtr="0">
            <a:noAutofit/>
          </a:bodyPr>
          <a:lstStyle/>
          <a:p>
            <a:pPr marL="0" lvl="0" indent="0" algn="r" rtl="0">
              <a:spcBef>
                <a:spcPts val="0"/>
              </a:spcBef>
              <a:spcAft>
                <a:spcPts val="0"/>
              </a:spcAft>
              <a:buClr>
                <a:srgbClr val="000000"/>
              </a:buClr>
              <a:buSzPts val="1300"/>
              <a:buFont typeface="Arial"/>
              <a:buNone/>
            </a:pPr>
            <a:fld id="{00000000-1234-1234-1234-123412341234}" type="slidenum">
              <a:rPr lang="en-US"/>
              <a:t>52</a:t>
            </a:fld>
            <a:endParaRPr/>
          </a:p>
        </p:txBody>
      </p:sp>
    </p:spTree>
    <p:extLst>
      <p:ext uri="{BB962C8B-B14F-4D97-AF65-F5344CB8AC3E}">
        <p14:creationId xmlns:p14="http://schemas.microsoft.com/office/powerpoint/2010/main" val="5492379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2"/>
        <p:cNvGrpSpPr/>
        <p:nvPr/>
      </p:nvGrpSpPr>
      <p:grpSpPr>
        <a:xfrm>
          <a:off x="0" y="0"/>
          <a:ext cx="0" cy="0"/>
          <a:chOff x="0" y="0"/>
          <a:chExt cx="0" cy="0"/>
        </a:xfrm>
      </p:grpSpPr>
      <p:sp>
        <p:nvSpPr>
          <p:cNvPr id="743" name="Google Shape;743;g5e7b2e43bd_3_57: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4" name="Google Shape;744;g5e7b2e43bd_3_57:notes"/>
          <p:cNvSpPr txBox="1">
            <a:spLocks noGrp="1"/>
          </p:cNvSpPr>
          <p:nvPr>
            <p:ph type="body" idx="1"/>
          </p:nvPr>
        </p:nvSpPr>
        <p:spPr>
          <a:xfrm>
            <a:off x="731520" y="4560570"/>
            <a:ext cx="5852100" cy="432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45" name="Google Shape;745;g5e7b2e43bd_3_57:notes"/>
          <p:cNvSpPr txBox="1">
            <a:spLocks noGrp="1"/>
          </p:cNvSpPr>
          <p:nvPr>
            <p:ph type="sldNum" idx="12"/>
          </p:nvPr>
        </p:nvSpPr>
        <p:spPr>
          <a:xfrm>
            <a:off x="4143587" y="9119474"/>
            <a:ext cx="3169800" cy="480000"/>
          </a:xfrm>
          <a:prstGeom prst="rect">
            <a:avLst/>
          </a:prstGeom>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n-US"/>
              <a:t>53</a:t>
            </a:fld>
            <a:endParaRPr/>
          </a:p>
        </p:txBody>
      </p:sp>
    </p:spTree>
    <p:extLst>
      <p:ext uri="{BB962C8B-B14F-4D97-AF65-F5344CB8AC3E}">
        <p14:creationId xmlns:p14="http://schemas.microsoft.com/office/powerpoint/2010/main" val="86348071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0"/>
        <p:cNvGrpSpPr/>
        <p:nvPr/>
      </p:nvGrpSpPr>
      <p:grpSpPr>
        <a:xfrm>
          <a:off x="0" y="0"/>
          <a:ext cx="0" cy="0"/>
          <a:chOff x="0" y="0"/>
          <a:chExt cx="0" cy="0"/>
        </a:xfrm>
      </p:grpSpPr>
      <p:sp>
        <p:nvSpPr>
          <p:cNvPr id="751" name="Google Shape;751;p46:notes"/>
          <p:cNvSpPr txBox="1">
            <a:spLocks noGrp="1"/>
          </p:cNvSpPr>
          <p:nvPr>
            <p:ph type="hdr" idx="2"/>
          </p:nvPr>
        </p:nvSpPr>
        <p:spPr>
          <a:xfrm>
            <a:off x="0" y="0"/>
            <a:ext cx="3169920" cy="480060"/>
          </a:xfrm>
          <a:prstGeom prst="rect">
            <a:avLst/>
          </a:prstGeom>
          <a:noFill/>
          <a:ln>
            <a:noFill/>
          </a:ln>
        </p:spPr>
        <p:txBody>
          <a:bodyPr spcFirstLastPara="1" wrap="square" lIns="96650" tIns="48325" rIns="96650" bIns="48325" anchor="t" anchorCtr="0">
            <a:noAutofit/>
          </a:bodyPr>
          <a:lstStyle/>
          <a:p>
            <a:pPr marL="0" marR="0" lvl="0" indent="0" algn="l" rtl="0">
              <a:lnSpc>
                <a:spcPct val="100000"/>
              </a:lnSpc>
              <a:spcBef>
                <a:spcPts val="0"/>
              </a:spcBef>
              <a:spcAft>
                <a:spcPts val="0"/>
              </a:spcAft>
              <a:buSzPts val="1400"/>
              <a:buNone/>
            </a:pPr>
            <a:r>
              <a:rPr lang="en-US" sz="1300">
                <a:solidFill>
                  <a:schemeClr val="dk1"/>
                </a:solidFill>
                <a:latin typeface="Calibri"/>
                <a:ea typeface="Calibri"/>
                <a:cs typeface="Calibri"/>
                <a:sym typeface="Calibri"/>
              </a:rPr>
              <a:t>Morgan Kaufmann Publishers</a:t>
            </a:r>
            <a:endParaRPr/>
          </a:p>
        </p:txBody>
      </p:sp>
      <p:sp>
        <p:nvSpPr>
          <p:cNvPr id="752" name="Google Shape;752;p46:notes"/>
          <p:cNvSpPr txBox="1">
            <a:spLocks noGrp="1"/>
          </p:cNvSpPr>
          <p:nvPr>
            <p:ph type="dt" idx="10"/>
          </p:nvPr>
        </p:nvSpPr>
        <p:spPr>
          <a:xfrm>
            <a:off x="4143587" y="0"/>
            <a:ext cx="3169920" cy="480060"/>
          </a:xfrm>
          <a:prstGeom prst="rect">
            <a:avLst/>
          </a:prstGeom>
          <a:noFill/>
          <a:ln>
            <a:noFill/>
          </a:ln>
        </p:spPr>
        <p:txBody>
          <a:bodyPr spcFirstLastPara="1" wrap="square" lIns="96650" tIns="48325" rIns="96650" bIns="48325" anchor="t" anchorCtr="0">
            <a:noAutofit/>
          </a:bodyPr>
          <a:lstStyle/>
          <a:p>
            <a:pPr marL="0" marR="0" lvl="0" indent="0" algn="r" rtl="0">
              <a:lnSpc>
                <a:spcPct val="100000"/>
              </a:lnSpc>
              <a:spcBef>
                <a:spcPts val="0"/>
              </a:spcBef>
              <a:spcAft>
                <a:spcPts val="0"/>
              </a:spcAft>
              <a:buSzPts val="1400"/>
              <a:buNone/>
            </a:pPr>
            <a:r>
              <a:rPr lang="en-US" sz="1300">
                <a:solidFill>
                  <a:schemeClr val="dk1"/>
                </a:solidFill>
                <a:latin typeface="Calibri"/>
                <a:ea typeface="Calibri"/>
                <a:cs typeface="Calibri"/>
                <a:sym typeface="Calibri"/>
              </a:rPr>
              <a:t>4 August, 2016</a:t>
            </a:r>
            <a:endParaRPr sz="1300">
              <a:solidFill>
                <a:schemeClr val="dk1"/>
              </a:solidFill>
              <a:latin typeface="Calibri"/>
              <a:ea typeface="Calibri"/>
              <a:cs typeface="Calibri"/>
              <a:sym typeface="Calibri"/>
            </a:endParaRPr>
          </a:p>
        </p:txBody>
      </p:sp>
      <p:sp>
        <p:nvSpPr>
          <p:cNvPr id="753" name="Google Shape;753;p46:notes"/>
          <p:cNvSpPr txBox="1">
            <a:spLocks noGrp="1"/>
          </p:cNvSpPr>
          <p:nvPr>
            <p:ph type="ftr" idx="11"/>
          </p:nvPr>
        </p:nvSpPr>
        <p:spPr>
          <a:xfrm>
            <a:off x="0" y="9119474"/>
            <a:ext cx="3169920" cy="480060"/>
          </a:xfrm>
          <a:prstGeom prst="rect">
            <a:avLst/>
          </a:prstGeom>
          <a:noFill/>
          <a:ln>
            <a:noFill/>
          </a:ln>
        </p:spPr>
        <p:txBody>
          <a:bodyPr spcFirstLastPara="1" wrap="square" lIns="96650" tIns="48325" rIns="96650" bIns="48325" anchor="b" anchorCtr="0">
            <a:noAutofit/>
          </a:bodyPr>
          <a:lstStyle/>
          <a:p>
            <a:pPr marL="0" marR="0" lvl="0" indent="0" algn="l" rtl="0">
              <a:lnSpc>
                <a:spcPct val="100000"/>
              </a:lnSpc>
              <a:spcBef>
                <a:spcPts val="0"/>
              </a:spcBef>
              <a:spcAft>
                <a:spcPts val="0"/>
              </a:spcAft>
              <a:buSzPts val="1400"/>
              <a:buNone/>
            </a:pPr>
            <a:r>
              <a:rPr lang="en-US" sz="1300">
                <a:solidFill>
                  <a:schemeClr val="dk1"/>
                </a:solidFill>
                <a:latin typeface="Calibri"/>
                <a:ea typeface="Calibri"/>
                <a:cs typeface="Calibri"/>
                <a:sym typeface="Calibri"/>
              </a:rPr>
              <a:t>Chapter 4 — The Processor</a:t>
            </a:r>
            <a:endParaRPr/>
          </a:p>
        </p:txBody>
      </p:sp>
      <p:sp>
        <p:nvSpPr>
          <p:cNvPr id="754" name="Google Shape;754;p46:notes"/>
          <p:cNvSpPr txBox="1">
            <a:spLocks noGrp="1"/>
          </p:cNvSpPr>
          <p:nvPr>
            <p:ph type="sldNum" idx="12"/>
          </p:nvPr>
        </p:nvSpPr>
        <p:spPr>
          <a:xfrm>
            <a:off x="4143587" y="9119474"/>
            <a:ext cx="3169920" cy="480060"/>
          </a:xfrm>
          <a:prstGeom prst="rect">
            <a:avLst/>
          </a:prstGeom>
          <a:noFill/>
          <a:ln>
            <a:noFill/>
          </a:ln>
        </p:spPr>
        <p:txBody>
          <a:bodyPr spcFirstLastPara="1" wrap="square" lIns="96650" tIns="48325" rIns="96650" bIns="48325" anchor="b" anchorCtr="0">
            <a:noAutofit/>
          </a:bodyPr>
          <a:lstStyle/>
          <a:p>
            <a:pPr marL="0" marR="0" lvl="0" indent="0" algn="r" rtl="0">
              <a:lnSpc>
                <a:spcPct val="100000"/>
              </a:lnSpc>
              <a:spcBef>
                <a:spcPts val="0"/>
              </a:spcBef>
              <a:spcAft>
                <a:spcPts val="0"/>
              </a:spcAft>
              <a:buSzPts val="1300"/>
              <a:buNone/>
            </a:pPr>
            <a:fld id="{00000000-1234-1234-1234-123412341234}" type="slidenum">
              <a:rPr lang="en-US" sz="1300">
                <a:solidFill>
                  <a:schemeClr val="dk1"/>
                </a:solidFill>
                <a:latin typeface="Calibri"/>
                <a:ea typeface="Calibri"/>
                <a:cs typeface="Calibri"/>
                <a:sym typeface="Calibri"/>
              </a:rPr>
              <a:t>54</a:t>
            </a:fld>
            <a:endParaRPr sz="1300">
              <a:solidFill>
                <a:schemeClr val="dk1"/>
              </a:solidFill>
              <a:latin typeface="Calibri"/>
              <a:ea typeface="Calibri"/>
              <a:cs typeface="Calibri"/>
              <a:sym typeface="Calibri"/>
            </a:endParaRPr>
          </a:p>
        </p:txBody>
      </p:sp>
      <p:sp>
        <p:nvSpPr>
          <p:cNvPr id="755" name="Google Shape;755;p46:notes"/>
          <p:cNvSpPr>
            <a:spLocks noGrp="1" noRot="1" noChangeAspect="1"/>
          </p:cNvSpPr>
          <p:nvPr>
            <p:ph type="sldImg" idx="3"/>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56" name="Google Shape;756;p46:notes"/>
          <p:cNvSpPr txBox="1">
            <a:spLocks noGrp="1"/>
          </p:cNvSpPr>
          <p:nvPr>
            <p:ph type="body" idx="1"/>
          </p:nvPr>
        </p:nvSpPr>
        <p:spPr>
          <a:xfrm>
            <a:off x="731520" y="4560570"/>
            <a:ext cx="5852160" cy="4320540"/>
          </a:xfrm>
          <a:prstGeom prst="rect">
            <a:avLst/>
          </a:prstGeom>
          <a:noFill/>
          <a:ln>
            <a:noFill/>
          </a:ln>
        </p:spPr>
        <p:txBody>
          <a:bodyPr spcFirstLastPara="1" wrap="square" lIns="96650" tIns="48325" rIns="96650" bIns="48325" anchor="t" anchorCtr="0">
            <a:noAutofit/>
          </a:bodyPr>
          <a:lstStyle/>
          <a:p>
            <a:pPr marL="0" marR="0" lvl="0" indent="0" algn="l" rtl="0">
              <a:lnSpc>
                <a:spcPct val="100000"/>
              </a:lnSpc>
              <a:spcBef>
                <a:spcPts val="0"/>
              </a:spcBef>
              <a:spcAft>
                <a:spcPts val="0"/>
              </a:spcAft>
              <a:buSzPts val="1400"/>
              <a:buNone/>
            </a:pPr>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68795489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1"/>
        <p:cNvGrpSpPr/>
        <p:nvPr/>
      </p:nvGrpSpPr>
      <p:grpSpPr>
        <a:xfrm>
          <a:off x="0" y="0"/>
          <a:ext cx="0" cy="0"/>
          <a:chOff x="0" y="0"/>
          <a:chExt cx="0" cy="0"/>
        </a:xfrm>
      </p:grpSpPr>
      <p:sp>
        <p:nvSpPr>
          <p:cNvPr id="762" name="Google Shape;762;p50:notes"/>
          <p:cNvSpPr txBox="1">
            <a:spLocks noGrp="1"/>
          </p:cNvSpPr>
          <p:nvPr>
            <p:ph type="body" idx="1"/>
          </p:nvPr>
        </p:nvSpPr>
        <p:spPr>
          <a:xfrm>
            <a:off x="550625" y="4559916"/>
            <a:ext cx="6303242" cy="4320867"/>
          </a:xfrm>
          <a:prstGeom prst="rect">
            <a:avLst/>
          </a:prstGeom>
          <a:noFill/>
          <a:ln>
            <a:noFill/>
          </a:ln>
        </p:spPr>
        <p:txBody>
          <a:bodyPr spcFirstLastPara="1" wrap="square" lIns="95600" tIns="46950" rIns="95600" bIns="46950" anchor="t" anchorCtr="0">
            <a:noAutofit/>
          </a:bodyPr>
          <a:lstStyle/>
          <a:p>
            <a:pPr marL="0" marR="0" lvl="0" indent="0" algn="l" rtl="0">
              <a:lnSpc>
                <a:spcPct val="100000"/>
              </a:lnSpc>
              <a:spcBef>
                <a:spcPts val="0"/>
              </a:spcBef>
              <a:spcAft>
                <a:spcPts val="0"/>
              </a:spcAft>
              <a:buSzPts val="1400"/>
              <a:buNone/>
            </a:pPr>
            <a:r>
              <a:rPr lang="en-US" sz="1200" b="0" i="0" u="none" strike="noStrike" cap="none" dirty="0">
                <a:solidFill>
                  <a:schemeClr val="dk1"/>
                </a:solidFill>
                <a:latin typeface="Calibri"/>
                <a:ea typeface="Calibri"/>
                <a:cs typeface="Calibri"/>
                <a:sym typeface="Calibri"/>
              </a:rPr>
              <a:t>How does an I/O interrupt different from the exception you already learned?</a:t>
            </a:r>
            <a:endParaRPr dirty="0"/>
          </a:p>
          <a:p>
            <a:pPr marL="0" marR="0" lvl="0" indent="0" algn="l" rtl="0">
              <a:lnSpc>
                <a:spcPct val="100000"/>
              </a:lnSpc>
              <a:spcBef>
                <a:spcPts val="0"/>
              </a:spcBef>
              <a:spcAft>
                <a:spcPts val="0"/>
              </a:spcAft>
              <a:buSzPts val="1400"/>
              <a:buNone/>
            </a:pPr>
            <a:r>
              <a:rPr lang="en-US" sz="1200" b="0" i="0" u="none" strike="noStrike" cap="none" dirty="0">
                <a:solidFill>
                  <a:schemeClr val="dk1"/>
                </a:solidFill>
                <a:latin typeface="Calibri"/>
                <a:ea typeface="Calibri"/>
                <a:cs typeface="Calibri"/>
                <a:sym typeface="Calibri"/>
              </a:rPr>
              <a:t>Well, an I/O interrupt is asynchronous with respect to the instruction execution while exception such as overflow or page fault are always associated with a certain instruction.</a:t>
            </a:r>
            <a:endParaRPr dirty="0"/>
          </a:p>
          <a:p>
            <a:pPr marL="0" marR="0" lvl="0" indent="0" algn="l" rtl="0">
              <a:lnSpc>
                <a:spcPct val="100000"/>
              </a:lnSpc>
              <a:spcBef>
                <a:spcPts val="0"/>
              </a:spcBef>
              <a:spcAft>
                <a:spcPts val="0"/>
              </a:spcAft>
              <a:buSzPts val="1400"/>
              <a:buNone/>
            </a:pPr>
            <a:r>
              <a:rPr lang="en-US" sz="1200" b="0" i="0" u="none" strike="noStrike" cap="none" dirty="0">
                <a:solidFill>
                  <a:schemeClr val="dk1"/>
                </a:solidFill>
                <a:latin typeface="Calibri"/>
                <a:ea typeface="Calibri"/>
                <a:cs typeface="Calibri"/>
                <a:sym typeface="Calibri"/>
              </a:rPr>
              <a:t>Also for exception, the only information needs to be conveyed is the fact that an exceptional condition has occurred but for interrupt, there is more information to be conveyed.</a:t>
            </a:r>
            <a:endParaRPr dirty="0"/>
          </a:p>
          <a:p>
            <a:pPr marL="0" marR="0" lvl="0" indent="0" algn="l" rtl="0">
              <a:lnSpc>
                <a:spcPct val="100000"/>
              </a:lnSpc>
              <a:spcBef>
                <a:spcPts val="0"/>
              </a:spcBef>
              <a:spcAft>
                <a:spcPts val="0"/>
              </a:spcAft>
              <a:buSzPts val="1400"/>
              <a:buNone/>
            </a:pPr>
            <a:r>
              <a:rPr lang="en-US" sz="1200" b="0" i="0" u="none" strike="noStrike" cap="none" dirty="0">
                <a:solidFill>
                  <a:schemeClr val="dk1"/>
                </a:solidFill>
                <a:latin typeface="Calibri"/>
                <a:ea typeface="Calibri"/>
                <a:cs typeface="Calibri"/>
                <a:sym typeface="Calibri"/>
              </a:rPr>
              <a:t>Let me  elaborate on each of these two points.</a:t>
            </a:r>
            <a:endParaRPr dirty="0"/>
          </a:p>
          <a:p>
            <a:pPr marL="0" marR="0" lvl="0" indent="0" algn="l" rtl="0">
              <a:lnSpc>
                <a:spcPct val="100000"/>
              </a:lnSpc>
              <a:spcBef>
                <a:spcPts val="0"/>
              </a:spcBef>
              <a:spcAft>
                <a:spcPts val="0"/>
              </a:spcAft>
              <a:buSzPts val="1400"/>
              <a:buNone/>
            </a:pPr>
            <a:r>
              <a:rPr lang="en-US" sz="1200" b="0" i="0" u="none" strike="noStrike" cap="none" dirty="0">
                <a:solidFill>
                  <a:schemeClr val="dk1"/>
                </a:solidFill>
                <a:latin typeface="Calibri"/>
                <a:ea typeface="Calibri"/>
                <a:cs typeface="Calibri"/>
                <a:sym typeface="Calibri"/>
              </a:rPr>
              <a:t>Unlike exception, which is always associated with an instruction,  interrupt is not associated with any instruction. The user program is just doing its things when an I/O interrupt occurs.</a:t>
            </a:r>
            <a:endParaRPr dirty="0"/>
          </a:p>
          <a:p>
            <a:pPr marL="0" marR="0" lvl="0" indent="0" algn="l" rtl="0">
              <a:lnSpc>
                <a:spcPct val="100000"/>
              </a:lnSpc>
              <a:spcBef>
                <a:spcPts val="0"/>
              </a:spcBef>
              <a:spcAft>
                <a:spcPts val="0"/>
              </a:spcAft>
              <a:buSzPts val="1400"/>
              <a:buNone/>
            </a:pPr>
            <a:r>
              <a:rPr lang="en-US" sz="1200" b="0" i="0" u="none" strike="noStrike" cap="none" dirty="0">
                <a:solidFill>
                  <a:schemeClr val="dk1"/>
                </a:solidFill>
                <a:latin typeface="Calibri"/>
                <a:ea typeface="Calibri"/>
                <a:cs typeface="Calibri"/>
                <a:sym typeface="Calibri"/>
              </a:rPr>
              <a:t>So I/O interrupt does not prevent any instruction from completing so you can pick your own convenient point to take the interrupt.</a:t>
            </a:r>
            <a:endParaRPr dirty="0"/>
          </a:p>
          <a:p>
            <a:pPr marL="0" marR="0" lvl="0" indent="0" algn="l" rtl="0">
              <a:lnSpc>
                <a:spcPct val="100000"/>
              </a:lnSpc>
              <a:spcBef>
                <a:spcPts val="0"/>
              </a:spcBef>
              <a:spcAft>
                <a:spcPts val="0"/>
              </a:spcAft>
              <a:buSzPts val="1400"/>
              <a:buNone/>
            </a:pPr>
            <a:r>
              <a:rPr lang="en-US" sz="1200" b="0" i="0" u="none" strike="noStrike" cap="none" dirty="0">
                <a:solidFill>
                  <a:schemeClr val="dk1"/>
                </a:solidFill>
                <a:latin typeface="Calibri"/>
                <a:ea typeface="Calibri"/>
                <a:cs typeface="Calibri"/>
                <a:sym typeface="Calibri"/>
              </a:rPr>
              <a:t>As far as conveying more information is concerned, the interrupt detection hardware must somehow let the OS know who is causing the interrupt.</a:t>
            </a:r>
            <a:endParaRPr dirty="0"/>
          </a:p>
          <a:p>
            <a:pPr marL="0" marR="0" lvl="0" indent="0" algn="l" rtl="0">
              <a:lnSpc>
                <a:spcPct val="100000"/>
              </a:lnSpc>
              <a:spcBef>
                <a:spcPts val="0"/>
              </a:spcBef>
              <a:spcAft>
                <a:spcPts val="0"/>
              </a:spcAft>
              <a:buSzPts val="1400"/>
              <a:buNone/>
            </a:pPr>
            <a:r>
              <a:rPr lang="en-US" sz="1200" b="0" i="0" u="none" strike="noStrike" cap="none" dirty="0">
                <a:solidFill>
                  <a:schemeClr val="dk1"/>
                </a:solidFill>
                <a:latin typeface="Calibri"/>
                <a:ea typeface="Calibri"/>
                <a:cs typeface="Calibri"/>
                <a:sym typeface="Calibri"/>
              </a:rPr>
              <a:t>Furthermore, interrupt requests needs to be prioritized.  The hardware that can do all these looks like this.</a:t>
            </a:r>
            <a:endParaRPr dirty="0"/>
          </a:p>
        </p:txBody>
      </p:sp>
      <p:sp>
        <p:nvSpPr>
          <p:cNvPr id="763" name="Google Shape;763;p50:notes"/>
          <p:cNvSpPr>
            <a:spLocks noGrp="1" noRot="1" noChangeAspect="1"/>
          </p:cNvSpPr>
          <p:nvPr>
            <p:ph type="sldImg" idx="2"/>
          </p:nvPr>
        </p:nvSpPr>
        <p:spPr>
          <a:xfrm>
            <a:off x="1277938" y="620713"/>
            <a:ext cx="4773612" cy="3579812"/>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100733458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8"/>
        <p:cNvGrpSpPr/>
        <p:nvPr/>
      </p:nvGrpSpPr>
      <p:grpSpPr>
        <a:xfrm>
          <a:off x="0" y="0"/>
          <a:ext cx="0" cy="0"/>
          <a:chOff x="0" y="0"/>
          <a:chExt cx="0" cy="0"/>
        </a:xfrm>
      </p:grpSpPr>
      <p:sp>
        <p:nvSpPr>
          <p:cNvPr id="769" name="Google Shape;769;p51:notes"/>
          <p:cNvSpPr txBox="1">
            <a:spLocks noGrp="1"/>
          </p:cNvSpPr>
          <p:nvPr>
            <p:ph type="body" idx="1"/>
          </p:nvPr>
        </p:nvSpPr>
        <p:spPr>
          <a:xfrm>
            <a:off x="550625" y="4559916"/>
            <a:ext cx="6303242" cy="4320867"/>
          </a:xfrm>
          <a:prstGeom prst="rect">
            <a:avLst/>
          </a:prstGeom>
          <a:noFill/>
          <a:ln>
            <a:noFill/>
          </a:ln>
        </p:spPr>
        <p:txBody>
          <a:bodyPr spcFirstLastPara="1" wrap="square" lIns="95600" tIns="46950" rIns="95600" bIns="46950" anchor="t" anchorCtr="0">
            <a:noAutofit/>
          </a:bodyPr>
          <a:lstStyle/>
          <a:p>
            <a:pPr marL="0" marR="0" lvl="0" indent="0" algn="l" rtl="0">
              <a:lnSpc>
                <a:spcPct val="100000"/>
              </a:lnSpc>
              <a:spcBef>
                <a:spcPts val="0"/>
              </a:spcBef>
              <a:spcAft>
                <a:spcPts val="0"/>
              </a:spcAft>
              <a:buSzPts val="1400"/>
              <a:buNone/>
            </a:pPr>
            <a:r>
              <a:rPr lang="en-US" sz="1200" b="0" i="0" u="none" strike="noStrike" cap="none" dirty="0">
                <a:solidFill>
                  <a:schemeClr val="dk1"/>
                </a:solidFill>
                <a:latin typeface="Calibri"/>
                <a:ea typeface="Calibri"/>
                <a:cs typeface="Calibri"/>
                <a:sym typeface="Calibri"/>
              </a:rPr>
              <a:t>That is, whenever an I/O device needs attention from the processor, it interrupts the processor from what it is currently doing.</a:t>
            </a:r>
            <a:endParaRPr dirty="0"/>
          </a:p>
          <a:p>
            <a:pPr marL="0" marR="0" lvl="0" indent="0" algn="l" rtl="0">
              <a:lnSpc>
                <a:spcPct val="100000"/>
              </a:lnSpc>
              <a:spcBef>
                <a:spcPts val="0"/>
              </a:spcBef>
              <a:spcAft>
                <a:spcPts val="0"/>
              </a:spcAft>
              <a:buSzPts val="1400"/>
              <a:buNone/>
            </a:pPr>
            <a:r>
              <a:rPr lang="en-US" sz="1200" b="0" i="0" u="none" strike="noStrike" cap="none" dirty="0">
                <a:solidFill>
                  <a:schemeClr val="dk1"/>
                </a:solidFill>
                <a:latin typeface="Calibri"/>
                <a:ea typeface="Calibri"/>
                <a:cs typeface="Calibri"/>
                <a:sym typeface="Calibri"/>
              </a:rPr>
              <a:t>This is how an I/O interrupt looks in the overall scheme of things.  The processor is  minding its business when one of the I/O device wants its attention and causes an I/O interrupt.</a:t>
            </a:r>
            <a:endParaRPr dirty="0"/>
          </a:p>
          <a:p>
            <a:pPr marL="0" marR="0" lvl="0" indent="0" algn="l" rtl="0">
              <a:lnSpc>
                <a:spcPct val="100000"/>
              </a:lnSpc>
              <a:spcBef>
                <a:spcPts val="0"/>
              </a:spcBef>
              <a:spcAft>
                <a:spcPts val="0"/>
              </a:spcAft>
              <a:buSzPts val="1400"/>
              <a:buNone/>
            </a:pPr>
            <a:r>
              <a:rPr lang="en-US" sz="1200" b="0" i="0" u="none" strike="noStrike" cap="none" dirty="0">
                <a:solidFill>
                  <a:schemeClr val="dk1"/>
                </a:solidFill>
                <a:latin typeface="Calibri"/>
                <a:ea typeface="Calibri"/>
                <a:cs typeface="Calibri"/>
                <a:sym typeface="Calibri"/>
              </a:rPr>
              <a:t>The processor then save the current PC, branch to the address where the interrupt service routine resides, and start executing the interrupt service routine.</a:t>
            </a:r>
            <a:endParaRPr dirty="0"/>
          </a:p>
          <a:p>
            <a:pPr marL="0" marR="0" lvl="0" indent="0" algn="l" rtl="0">
              <a:lnSpc>
                <a:spcPct val="100000"/>
              </a:lnSpc>
              <a:spcBef>
                <a:spcPts val="0"/>
              </a:spcBef>
              <a:spcAft>
                <a:spcPts val="0"/>
              </a:spcAft>
              <a:buSzPts val="1400"/>
              <a:buNone/>
            </a:pPr>
            <a:r>
              <a:rPr lang="en-US" sz="1200" b="0" i="0" u="none" strike="noStrike" cap="none" dirty="0">
                <a:solidFill>
                  <a:schemeClr val="dk1"/>
                </a:solidFill>
                <a:latin typeface="Calibri"/>
                <a:ea typeface="Calibri"/>
                <a:cs typeface="Calibri"/>
                <a:sym typeface="Calibri"/>
              </a:rPr>
              <a:t>When it finishes executing the interrupt service routine, it branches back to the point of the original program where we stop and continue.</a:t>
            </a:r>
            <a:endParaRPr dirty="0"/>
          </a:p>
          <a:p>
            <a:pPr marL="0" marR="0" lvl="0" indent="0" algn="l" rtl="0">
              <a:lnSpc>
                <a:spcPct val="100000"/>
              </a:lnSpc>
              <a:spcBef>
                <a:spcPts val="0"/>
              </a:spcBef>
              <a:spcAft>
                <a:spcPts val="0"/>
              </a:spcAft>
              <a:buSzPts val="1400"/>
              <a:buNone/>
            </a:pPr>
            <a:r>
              <a:rPr lang="en-US" sz="1200" b="0" i="0" u="none" strike="noStrike" cap="none" dirty="0">
                <a:solidFill>
                  <a:schemeClr val="dk1"/>
                </a:solidFill>
                <a:latin typeface="Calibri"/>
                <a:ea typeface="Calibri"/>
                <a:cs typeface="Calibri"/>
                <a:sym typeface="Calibri"/>
              </a:rPr>
              <a:t>The advantage of this approach is efficiency.  The user program’s progress is halted only during actual transfer.</a:t>
            </a:r>
            <a:endParaRPr dirty="0"/>
          </a:p>
          <a:p>
            <a:pPr marL="0" marR="0" lvl="0" indent="0" algn="l" rtl="0">
              <a:lnSpc>
                <a:spcPct val="100000"/>
              </a:lnSpc>
              <a:spcBef>
                <a:spcPts val="0"/>
              </a:spcBef>
              <a:spcAft>
                <a:spcPts val="0"/>
              </a:spcAft>
              <a:buSzPts val="1400"/>
              <a:buNone/>
            </a:pPr>
            <a:r>
              <a:rPr lang="en-US" sz="1200" b="0" i="0" u="none" strike="noStrike" cap="none" dirty="0">
                <a:solidFill>
                  <a:schemeClr val="dk1"/>
                </a:solidFill>
                <a:latin typeface="Calibri"/>
                <a:ea typeface="Calibri"/>
                <a:cs typeface="Calibri"/>
                <a:sym typeface="Calibri"/>
              </a:rPr>
              <a:t>The disadvantage is that it require special hardware in the I/O device to generate the interrupt.  And on the processor side, we need special hardware to detect the interrupt and then to save the proper states so we can resume after the interrupt.</a:t>
            </a:r>
            <a:endParaRPr dirty="0"/>
          </a:p>
          <a:p>
            <a:pPr marL="0" marR="0" lvl="0" indent="0" algn="l" rtl="0">
              <a:lnSpc>
                <a:spcPct val="100000"/>
              </a:lnSpc>
              <a:spcBef>
                <a:spcPts val="0"/>
              </a:spcBef>
              <a:spcAft>
                <a:spcPts val="0"/>
              </a:spcAft>
              <a:buSzPts val="1400"/>
              <a:buNone/>
            </a:pPr>
            <a:endParaRPr sz="1200" b="0" i="0" u="none" strike="noStrike" cap="non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SzPts val="1400"/>
              <a:buNone/>
            </a:pPr>
            <a:r>
              <a:rPr lang="en-US" sz="1200" b="0" i="0" u="none" strike="noStrike" cap="none" dirty="0">
                <a:solidFill>
                  <a:schemeClr val="dk1"/>
                </a:solidFill>
                <a:latin typeface="Calibri"/>
                <a:ea typeface="Calibri"/>
                <a:cs typeface="Calibri"/>
                <a:sym typeface="Calibri"/>
              </a:rPr>
              <a:t>+2 = 62 min. (Y:42)</a:t>
            </a:r>
            <a:endParaRPr dirty="0"/>
          </a:p>
        </p:txBody>
      </p:sp>
      <p:sp>
        <p:nvSpPr>
          <p:cNvPr id="770" name="Google Shape;770;p51:notes"/>
          <p:cNvSpPr>
            <a:spLocks noGrp="1" noRot="1" noChangeAspect="1"/>
          </p:cNvSpPr>
          <p:nvPr>
            <p:ph type="sldImg" idx="2"/>
          </p:nvPr>
        </p:nvSpPr>
        <p:spPr>
          <a:xfrm>
            <a:off x="1277938" y="620713"/>
            <a:ext cx="4773612" cy="3579812"/>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248902588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5"/>
        <p:cNvGrpSpPr/>
        <p:nvPr/>
      </p:nvGrpSpPr>
      <p:grpSpPr>
        <a:xfrm>
          <a:off x="0" y="0"/>
          <a:ext cx="0" cy="0"/>
          <a:chOff x="0" y="0"/>
          <a:chExt cx="0" cy="0"/>
        </a:xfrm>
      </p:grpSpPr>
      <p:sp>
        <p:nvSpPr>
          <p:cNvPr id="816" name="Google Shape;816;p52:notes"/>
          <p:cNvSpPr txBox="1">
            <a:spLocks noGrp="1"/>
          </p:cNvSpPr>
          <p:nvPr>
            <p:ph type="body" idx="1"/>
          </p:nvPr>
        </p:nvSpPr>
        <p:spPr>
          <a:xfrm>
            <a:off x="731520" y="4560570"/>
            <a:ext cx="5852160" cy="432054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817" name="Google Shape;817;p52: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30917121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2"/>
        <p:cNvGrpSpPr/>
        <p:nvPr/>
      </p:nvGrpSpPr>
      <p:grpSpPr>
        <a:xfrm>
          <a:off x="0" y="0"/>
          <a:ext cx="0" cy="0"/>
          <a:chOff x="0" y="0"/>
          <a:chExt cx="0" cy="0"/>
        </a:xfrm>
      </p:grpSpPr>
      <p:sp>
        <p:nvSpPr>
          <p:cNvPr id="823" name="Google Shape;823;p53:notes"/>
          <p:cNvSpPr txBox="1">
            <a:spLocks noGrp="1"/>
          </p:cNvSpPr>
          <p:nvPr>
            <p:ph type="body" idx="1"/>
          </p:nvPr>
        </p:nvSpPr>
        <p:spPr>
          <a:xfrm>
            <a:off x="731520" y="4560570"/>
            <a:ext cx="5852160" cy="432054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824" name="Google Shape;824;p53: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2631732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5e7b2e43bd_0_16: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5e7b2e43bd_0_16:notes"/>
          <p:cNvSpPr txBox="1">
            <a:spLocks noGrp="1"/>
          </p:cNvSpPr>
          <p:nvPr>
            <p:ph type="body" idx="1"/>
          </p:nvPr>
        </p:nvSpPr>
        <p:spPr>
          <a:xfrm>
            <a:off x="731520" y="4560570"/>
            <a:ext cx="5852100" cy="432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0" name="Google Shape;240;g5e7b2e43bd_0_16:notes"/>
          <p:cNvSpPr txBox="1">
            <a:spLocks noGrp="1"/>
          </p:cNvSpPr>
          <p:nvPr>
            <p:ph type="sldNum" idx="12"/>
          </p:nvPr>
        </p:nvSpPr>
        <p:spPr>
          <a:xfrm>
            <a:off x="4143587" y="9119474"/>
            <a:ext cx="3169800" cy="480000"/>
          </a:xfrm>
          <a:prstGeom prst="rect">
            <a:avLst/>
          </a:prstGeom>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n-US"/>
              <a:t>11</a:t>
            </a:fld>
            <a:endParaRPr/>
          </a:p>
        </p:txBody>
      </p:sp>
    </p:spTree>
    <p:extLst>
      <p:ext uri="{BB962C8B-B14F-4D97-AF65-F5344CB8AC3E}">
        <p14:creationId xmlns:p14="http://schemas.microsoft.com/office/powerpoint/2010/main" val="19867805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5e7b2e43bd_0_30: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5e7b2e43bd_0_30:notes"/>
          <p:cNvSpPr txBox="1">
            <a:spLocks noGrp="1"/>
          </p:cNvSpPr>
          <p:nvPr>
            <p:ph type="body" idx="1"/>
          </p:nvPr>
        </p:nvSpPr>
        <p:spPr>
          <a:xfrm>
            <a:off x="731520" y="4560570"/>
            <a:ext cx="5852100" cy="432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t>Google introduced the revolutionary </a:t>
            </a:r>
            <a:r>
              <a:rPr lang="en-IN" dirty="0">
                <a:hlinkClick r:id="rId3"/>
              </a:rPr>
              <a:t>“Motion Sense” technology on the Google Pixel 4</a:t>
            </a:r>
            <a:r>
              <a:rPr lang="en-IN" dirty="0"/>
              <a:t> devices.</a:t>
            </a:r>
            <a:endParaRPr dirty="0"/>
          </a:p>
        </p:txBody>
      </p:sp>
      <p:sp>
        <p:nvSpPr>
          <p:cNvPr id="248" name="Google Shape;248;g5e7b2e43bd_0_30:notes"/>
          <p:cNvSpPr txBox="1">
            <a:spLocks noGrp="1"/>
          </p:cNvSpPr>
          <p:nvPr>
            <p:ph type="sldNum" idx="12"/>
          </p:nvPr>
        </p:nvSpPr>
        <p:spPr>
          <a:xfrm>
            <a:off x="4143587" y="9119474"/>
            <a:ext cx="3169800" cy="480000"/>
          </a:xfrm>
          <a:prstGeom prst="rect">
            <a:avLst/>
          </a:prstGeom>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n-US"/>
              <a:t>12</a:t>
            </a:fld>
            <a:endParaRPr/>
          </a:p>
        </p:txBody>
      </p:sp>
    </p:spTree>
    <p:extLst>
      <p:ext uri="{BB962C8B-B14F-4D97-AF65-F5344CB8AC3E}">
        <p14:creationId xmlns:p14="http://schemas.microsoft.com/office/powerpoint/2010/main" val="34201780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5e7b2e43bd_0_23: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 name="Google Shape;256;g5e7b2e43bd_0_23:notes"/>
          <p:cNvSpPr txBox="1">
            <a:spLocks noGrp="1"/>
          </p:cNvSpPr>
          <p:nvPr>
            <p:ph type="body" idx="1"/>
          </p:nvPr>
        </p:nvSpPr>
        <p:spPr>
          <a:xfrm>
            <a:off x="731520" y="4560570"/>
            <a:ext cx="5852100" cy="432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7" name="Google Shape;257;g5e7b2e43bd_0_23:notes"/>
          <p:cNvSpPr txBox="1">
            <a:spLocks noGrp="1"/>
          </p:cNvSpPr>
          <p:nvPr>
            <p:ph type="sldNum" idx="12"/>
          </p:nvPr>
        </p:nvSpPr>
        <p:spPr>
          <a:xfrm>
            <a:off x="4143587" y="9119474"/>
            <a:ext cx="3169800" cy="480000"/>
          </a:xfrm>
          <a:prstGeom prst="rect">
            <a:avLst/>
          </a:prstGeom>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n-US"/>
              <a:t>13</a:t>
            </a:fld>
            <a:endParaRPr/>
          </a:p>
        </p:txBody>
      </p:sp>
    </p:spTree>
    <p:extLst>
      <p:ext uri="{BB962C8B-B14F-4D97-AF65-F5344CB8AC3E}">
        <p14:creationId xmlns:p14="http://schemas.microsoft.com/office/powerpoint/2010/main" val="20932383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g5e7b2e43bd_0_39: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 name="Google Shape;264;g5e7b2e43bd_0_39:notes"/>
          <p:cNvSpPr txBox="1">
            <a:spLocks noGrp="1"/>
          </p:cNvSpPr>
          <p:nvPr>
            <p:ph type="body" idx="1"/>
          </p:nvPr>
        </p:nvSpPr>
        <p:spPr>
          <a:xfrm>
            <a:off x="731520" y="4560570"/>
            <a:ext cx="5852100" cy="432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265" name="Google Shape;265;g5e7b2e43bd_0_39:notes"/>
          <p:cNvSpPr txBox="1">
            <a:spLocks noGrp="1"/>
          </p:cNvSpPr>
          <p:nvPr>
            <p:ph type="sldNum" idx="12"/>
          </p:nvPr>
        </p:nvSpPr>
        <p:spPr>
          <a:xfrm>
            <a:off x="4143587" y="9119474"/>
            <a:ext cx="3169800" cy="480000"/>
          </a:xfrm>
          <a:prstGeom prst="rect">
            <a:avLst/>
          </a:prstGeom>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n-US"/>
              <a:t>14</a:t>
            </a:fld>
            <a:endParaRPr/>
          </a:p>
        </p:txBody>
      </p:sp>
    </p:spTree>
    <p:extLst>
      <p:ext uri="{BB962C8B-B14F-4D97-AF65-F5344CB8AC3E}">
        <p14:creationId xmlns:p14="http://schemas.microsoft.com/office/powerpoint/2010/main" val="39874343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5e7b2e43bd_0_71: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 name="Google Shape;283;g5e7b2e43bd_0_71:notes"/>
          <p:cNvSpPr txBox="1">
            <a:spLocks noGrp="1"/>
          </p:cNvSpPr>
          <p:nvPr>
            <p:ph type="body" idx="1"/>
          </p:nvPr>
        </p:nvSpPr>
        <p:spPr>
          <a:xfrm>
            <a:off x="731520" y="4560570"/>
            <a:ext cx="5852100" cy="432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Lidar: </a:t>
            </a:r>
            <a:r>
              <a:rPr lang="en-IN" dirty="0"/>
              <a:t>Light Detection and Ranging: It uses lasers to ping off objects and return to the source of the laser, measuring distance by timing the travel, or flight, of the light pulse.</a:t>
            </a:r>
          </a:p>
          <a:p>
            <a:pPr marL="0" lvl="0" indent="0" algn="l" rtl="0">
              <a:spcBef>
                <a:spcPts val="0"/>
              </a:spcBef>
              <a:spcAft>
                <a:spcPts val="0"/>
              </a:spcAft>
              <a:buNone/>
            </a:pPr>
            <a:r>
              <a:rPr lang="en-IN" dirty="0"/>
              <a:t>An </a:t>
            </a:r>
            <a:r>
              <a:rPr lang="en-IN" b="1" dirty="0"/>
              <a:t>inertial measurement unit</a:t>
            </a:r>
            <a:r>
              <a:rPr lang="en-IN" dirty="0"/>
              <a:t> (</a:t>
            </a:r>
            <a:r>
              <a:rPr lang="en-IN" b="1" dirty="0"/>
              <a:t>IMU</a:t>
            </a:r>
            <a:r>
              <a:rPr lang="en-IN" dirty="0"/>
              <a:t>) is an electronic device that measures and reports a body's specific force, angular rate, and sometimes the orientation of the body, using a combination of accelerometers, gyroscopes, and sometimes magnetometers.</a:t>
            </a:r>
          </a:p>
          <a:p>
            <a:pPr marL="0" lvl="0" indent="0" algn="l" rtl="0">
              <a:spcBef>
                <a:spcPts val="0"/>
              </a:spcBef>
              <a:spcAft>
                <a:spcPts val="0"/>
              </a:spcAft>
              <a:buNone/>
            </a:pPr>
            <a:endParaRPr lang="en-IN" dirty="0"/>
          </a:p>
          <a:p>
            <a:pPr marL="0" lvl="0" indent="0" algn="l" rtl="0">
              <a:spcBef>
                <a:spcPts val="0"/>
              </a:spcBef>
              <a:spcAft>
                <a:spcPts val="0"/>
              </a:spcAft>
              <a:buNone/>
            </a:pPr>
            <a:r>
              <a:rPr lang="en-IN" dirty="0"/>
              <a:t>CAN: Controller Area Network (CAN) is a serial network technology that was originally designed for the automotive industry, especially for European cars, but has also become a popular bus in industrial automation as well as other applications.</a:t>
            </a:r>
            <a:endParaRPr dirty="0"/>
          </a:p>
        </p:txBody>
      </p:sp>
      <p:sp>
        <p:nvSpPr>
          <p:cNvPr id="284" name="Google Shape;284;g5e7b2e43bd_0_71:notes"/>
          <p:cNvSpPr txBox="1">
            <a:spLocks noGrp="1"/>
          </p:cNvSpPr>
          <p:nvPr>
            <p:ph type="sldNum" idx="12"/>
          </p:nvPr>
        </p:nvSpPr>
        <p:spPr>
          <a:xfrm>
            <a:off x="4143587" y="9119474"/>
            <a:ext cx="3169800" cy="480000"/>
          </a:xfrm>
          <a:prstGeom prst="rect">
            <a:avLst/>
          </a:prstGeom>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n-US"/>
              <a:t>15</a:t>
            </a:fld>
            <a:endParaRPr/>
          </a:p>
        </p:txBody>
      </p:sp>
    </p:spTree>
    <p:extLst>
      <p:ext uri="{BB962C8B-B14F-4D97-AF65-F5344CB8AC3E}">
        <p14:creationId xmlns:p14="http://schemas.microsoft.com/office/powerpoint/2010/main" val="29945883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57762" y="445070"/>
            <a:ext cx="7591425" cy="762000"/>
          </a:xfrm>
        </p:spPr>
        <p:txBody>
          <a:bodyPr/>
          <a:lstStyle/>
          <a:p>
            <a:r>
              <a:rPr lang="en-US"/>
              <a:t>Click to edit Master title style</a:t>
            </a:r>
          </a:p>
        </p:txBody>
      </p:sp>
      <p:sp>
        <p:nvSpPr>
          <p:cNvPr id="3" name="Footer Placeholder 3">
            <a:extLst>
              <a:ext uri="{FF2B5EF4-FFF2-40B4-BE49-F238E27FC236}">
                <a16:creationId xmlns:a16="http://schemas.microsoft.com/office/drawing/2014/main" id="{7FDCCF0E-6683-5641-9B24-4AE01A4FDB7B}"/>
              </a:ext>
            </a:extLst>
          </p:cNvPr>
          <p:cNvSpPr>
            <a:spLocks noGrp="1"/>
          </p:cNvSpPr>
          <p:nvPr>
            <p:ph type="ftr" sz="quarter" idx="10"/>
          </p:nvPr>
        </p:nvSpPr>
        <p:spPr>
          <a:xfrm>
            <a:off x="396875" y="6444877"/>
            <a:ext cx="3086100" cy="365125"/>
          </a:xfrm>
        </p:spPr>
        <p:txBody>
          <a:bodyPr/>
          <a:lstStyle/>
          <a:p>
            <a:r>
              <a:rPr lang="en-US" dirty="0"/>
              <a:t>Computer Architecture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958013" y="228600"/>
            <a:ext cx="2185987" cy="6105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96875" y="228600"/>
            <a:ext cx="6408738" cy="610552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396875" y="228600"/>
            <a:ext cx="8747125" cy="762000"/>
          </a:xfrm>
        </p:spPr>
        <p:txBody>
          <a:bodyPr/>
          <a:lstStyle/>
          <a:p>
            <a:r>
              <a:rPr lang="en-US"/>
              <a:t>Click to edit Master title style</a:t>
            </a:r>
          </a:p>
        </p:txBody>
      </p:sp>
      <p:sp>
        <p:nvSpPr>
          <p:cNvPr id="3" name="Content Placeholder 2"/>
          <p:cNvSpPr>
            <a:spLocks noGrp="1"/>
          </p:cNvSpPr>
          <p:nvPr>
            <p:ph sz="half" idx="1"/>
          </p:nvPr>
        </p:nvSpPr>
        <p:spPr>
          <a:xfrm>
            <a:off x="638175" y="1362075"/>
            <a:ext cx="3871913" cy="497205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62488" y="1362075"/>
            <a:ext cx="3871912" cy="24098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62488" y="3924300"/>
            <a:ext cx="3871912" cy="24098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96875" y="228600"/>
            <a:ext cx="8747125" cy="762000"/>
          </a:xfrm>
        </p:spPr>
        <p:txBody>
          <a:bodyPr/>
          <a:lstStyle/>
          <a:p>
            <a:r>
              <a:rPr lang="en-US"/>
              <a:t>Click to edit Master title style</a:t>
            </a:r>
          </a:p>
        </p:txBody>
      </p:sp>
      <p:sp>
        <p:nvSpPr>
          <p:cNvPr id="3" name="Text Placeholder 2"/>
          <p:cNvSpPr>
            <a:spLocks noGrp="1"/>
          </p:cNvSpPr>
          <p:nvPr>
            <p:ph type="body" sz="half" idx="1"/>
          </p:nvPr>
        </p:nvSpPr>
        <p:spPr>
          <a:xfrm>
            <a:off x="638175" y="1362075"/>
            <a:ext cx="3871913" cy="497205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62488" y="1362075"/>
            <a:ext cx="3871912" cy="497205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22C34-F2BA-E541-A50D-062F88F8FE02}"/>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7011045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1_Title and Content 1">
    <p:spTree>
      <p:nvGrpSpPr>
        <p:cNvPr id="1" name=""/>
        <p:cNvGrpSpPr/>
        <p:nvPr/>
      </p:nvGrpSpPr>
      <p:grpSpPr>
        <a:xfrm>
          <a:off x="0" y="0"/>
          <a:ext cx="0" cy="0"/>
          <a:chOff x="0" y="0"/>
          <a:chExt cx="0" cy="0"/>
        </a:xfrm>
      </p:grpSpPr>
      <p:sp>
        <p:nvSpPr>
          <p:cNvPr id="16" name="Rectangle 15"/>
          <p:cNvSpPr/>
          <p:nvPr/>
        </p:nvSpPr>
        <p:spPr>
          <a:xfrm>
            <a:off x="8686800" y="6253357"/>
            <a:ext cx="457200" cy="604647"/>
          </a:xfrm>
          <a:prstGeom prst="rect">
            <a:avLst/>
          </a:prstGeom>
          <a:solidFill>
            <a:srgbClr val="3ABC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Source Sans Pro"/>
            </a:endParaRPr>
          </a:p>
        </p:txBody>
      </p:sp>
      <p:sp>
        <p:nvSpPr>
          <p:cNvPr id="3" name="Content Placeholder 2"/>
          <p:cNvSpPr>
            <a:spLocks noGrp="1"/>
          </p:cNvSpPr>
          <p:nvPr>
            <p:ph idx="1"/>
          </p:nvPr>
        </p:nvSpPr>
        <p:spPr>
          <a:xfrm>
            <a:off x="228600" y="990600"/>
            <a:ext cx="8686800" cy="5741984"/>
          </a:xfrm>
        </p:spPr>
        <p:txBody>
          <a:bodyPr/>
          <a:lstStyle>
            <a:lvl1pPr>
              <a:defRPr sz="3200" b="0" i="0" cap="none">
                <a:solidFill>
                  <a:srgbClr val="262626"/>
                </a:solidFill>
              </a:defRPr>
            </a:lvl1pPr>
            <a:lvl2pPr marL="584200" indent="-355600">
              <a:tabLst/>
              <a:defRPr lang="en-US" sz="2800" dirty="0" smtClean="0"/>
            </a:lvl2pPr>
            <a:lvl3pPr marL="755650" indent="-285750">
              <a:tabLst/>
              <a:defRPr sz="2400">
                <a:solidFill>
                  <a:srgbClr val="262626"/>
                </a:solidFill>
              </a:defRPr>
            </a:lvl3pPr>
            <a:lvl4pPr marL="927100" indent="-228600">
              <a:tabLst/>
              <a:defRPr sz="2000">
                <a:solidFill>
                  <a:srgbClr val="262626"/>
                </a:solidFill>
              </a:defRPr>
            </a:lvl4pPr>
            <a:lvl5pPr marL="1155700" indent="-228600">
              <a:tabLst/>
              <a:defRPr sz="1600">
                <a:solidFill>
                  <a:srgbClr val="262626"/>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itle 13"/>
          <p:cNvSpPr>
            <a:spLocks noGrp="1"/>
          </p:cNvSpPr>
          <p:nvPr>
            <p:ph type="title"/>
          </p:nvPr>
        </p:nvSpPr>
        <p:spPr/>
        <p:txBody>
          <a:bodyPr/>
          <a:lstStyle>
            <a:lvl1pPr>
              <a:defRPr sz="4400"/>
            </a:lvl1pPr>
          </a:lstStyle>
          <a:p>
            <a:r>
              <a:rPr lang="en-US"/>
              <a:t>Click to edit Master title style</a:t>
            </a:r>
            <a:endParaRPr lang="en-US" dirty="0"/>
          </a:p>
        </p:txBody>
      </p:sp>
      <p:sp>
        <p:nvSpPr>
          <p:cNvPr id="15" name="Slide Number Placeholder 14"/>
          <p:cNvSpPr>
            <a:spLocks noGrp="1"/>
          </p:cNvSpPr>
          <p:nvPr>
            <p:ph type="sldNum" sz="quarter" idx="10"/>
          </p:nvPr>
        </p:nvSpPr>
        <p:spPr/>
        <p:txBody>
          <a:bodyPr/>
          <a:lstStyle/>
          <a:p>
            <a:pPr>
              <a:defRPr/>
            </a:pPr>
            <a:fld id="{EFE0FDE5-1195-4879-940F-31B1BE8EAA1F}" type="slidenum">
              <a:rPr lang="en-US" smtClean="0"/>
              <a:pPr>
                <a:defRPr/>
              </a:pPr>
              <a:t>‹#›</a:t>
            </a:fld>
            <a:endParaRPr lang="en-US" dirty="0"/>
          </a:p>
        </p:txBody>
      </p:sp>
    </p:spTree>
    <p:extLst>
      <p:ext uri="{BB962C8B-B14F-4D97-AF65-F5344CB8AC3E}">
        <p14:creationId xmlns:p14="http://schemas.microsoft.com/office/powerpoint/2010/main" val="248928781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1CC98A-2890-2543-B56B-80D4DA10BBD8}"/>
              </a:ext>
            </a:extLst>
          </p:cNvPr>
          <p:cNvSpPr>
            <a:spLocks noGrp="1"/>
          </p:cNvSpPr>
          <p:nvPr>
            <p:ph type="ctrTitle"/>
          </p:nvPr>
        </p:nvSpPr>
        <p:spPr>
          <a:xfrm>
            <a:off x="1143000" y="1122363"/>
            <a:ext cx="6858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E482F50-98DE-8045-85C5-E378A10D9FD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A107CD0-1B69-0C4A-BDAA-13E63C322093}"/>
              </a:ext>
            </a:extLst>
          </p:cNvPr>
          <p:cNvSpPr>
            <a:spLocks noGrp="1"/>
          </p:cNvSpPr>
          <p:nvPr>
            <p:ph type="dt" sz="half" idx="10"/>
          </p:nvPr>
        </p:nvSpPr>
        <p:spPr/>
        <p:txBody>
          <a:bodyPr/>
          <a:lstStyle/>
          <a:p>
            <a:fld id="{DA28BF0A-33AB-7B40-88AA-7FCF326FBD24}" type="datetimeFigureOut">
              <a:rPr lang="en-US" smtClean="0"/>
              <a:t>4/28/21</a:t>
            </a:fld>
            <a:endParaRPr lang="en-US"/>
          </a:p>
        </p:txBody>
      </p:sp>
      <p:sp>
        <p:nvSpPr>
          <p:cNvPr id="5" name="Footer Placeholder 4">
            <a:extLst>
              <a:ext uri="{FF2B5EF4-FFF2-40B4-BE49-F238E27FC236}">
                <a16:creationId xmlns:a16="http://schemas.microsoft.com/office/drawing/2014/main" id="{AC996454-8CE0-994C-A1C6-182A8D89CBA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83A33A4-0743-1442-9F5E-67B17F239BE0}"/>
              </a:ext>
            </a:extLst>
          </p:cNvPr>
          <p:cNvSpPr>
            <a:spLocks noGrp="1"/>
          </p:cNvSpPr>
          <p:nvPr>
            <p:ph type="sldNum" sz="quarter" idx="12"/>
          </p:nvPr>
        </p:nvSpPr>
        <p:spPr/>
        <p:txBody>
          <a:bodyPr/>
          <a:lstStyle/>
          <a:p>
            <a:fld id="{B0B962D5-A7CC-6C4C-91DC-68796B8BC2F5}" type="slidenum">
              <a:rPr lang="en-US" smtClean="0"/>
              <a:t>‹#›</a:t>
            </a:fld>
            <a:endParaRPr lang="en-US"/>
          </a:p>
        </p:txBody>
      </p:sp>
    </p:spTree>
    <p:extLst>
      <p:ext uri="{BB962C8B-B14F-4D97-AF65-F5344CB8AC3E}">
        <p14:creationId xmlns:p14="http://schemas.microsoft.com/office/powerpoint/2010/main" val="215741526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1C6EA3-B77A-D747-8203-AEE03241DCC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46017FD-5E0E-EE4E-95B6-A0F90D32EC13}"/>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9605098-B212-2F4F-91C8-CFABB103B564}"/>
              </a:ext>
            </a:extLst>
          </p:cNvPr>
          <p:cNvSpPr>
            <a:spLocks noGrp="1"/>
          </p:cNvSpPr>
          <p:nvPr>
            <p:ph type="dt" sz="half" idx="10"/>
          </p:nvPr>
        </p:nvSpPr>
        <p:spPr/>
        <p:txBody>
          <a:bodyPr/>
          <a:lstStyle/>
          <a:p>
            <a:fld id="{DA28BF0A-33AB-7B40-88AA-7FCF326FBD24}" type="datetimeFigureOut">
              <a:rPr lang="en-US" smtClean="0"/>
              <a:t>4/28/21</a:t>
            </a:fld>
            <a:endParaRPr lang="en-US"/>
          </a:p>
        </p:txBody>
      </p:sp>
      <p:sp>
        <p:nvSpPr>
          <p:cNvPr id="5" name="Footer Placeholder 4">
            <a:extLst>
              <a:ext uri="{FF2B5EF4-FFF2-40B4-BE49-F238E27FC236}">
                <a16:creationId xmlns:a16="http://schemas.microsoft.com/office/drawing/2014/main" id="{F4B4C8C5-7D45-3447-AA42-8C8C17E46C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B70F053-1D49-0A4F-8F0E-A18B2412511C}"/>
              </a:ext>
            </a:extLst>
          </p:cNvPr>
          <p:cNvSpPr>
            <a:spLocks noGrp="1"/>
          </p:cNvSpPr>
          <p:nvPr>
            <p:ph type="sldNum" sz="quarter" idx="12"/>
          </p:nvPr>
        </p:nvSpPr>
        <p:spPr/>
        <p:txBody>
          <a:bodyPr/>
          <a:lstStyle/>
          <a:p>
            <a:fld id="{B0B962D5-A7CC-6C4C-91DC-68796B8BC2F5}" type="slidenum">
              <a:rPr lang="en-US" smtClean="0"/>
              <a:t>‹#›</a:t>
            </a:fld>
            <a:endParaRPr lang="en-US"/>
          </a:p>
        </p:txBody>
      </p:sp>
    </p:spTree>
    <p:extLst>
      <p:ext uri="{BB962C8B-B14F-4D97-AF65-F5344CB8AC3E}">
        <p14:creationId xmlns:p14="http://schemas.microsoft.com/office/powerpoint/2010/main" val="348172017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7A7ECB-AB95-184B-8443-EEC43DE53BDD}"/>
              </a:ext>
            </a:extLst>
          </p:cNvPr>
          <p:cNvSpPr>
            <a:spLocks noGrp="1"/>
          </p:cNvSpPr>
          <p:nvPr>
            <p:ph type="title"/>
          </p:nvPr>
        </p:nvSpPr>
        <p:spPr>
          <a:xfrm>
            <a:off x="623888" y="1709738"/>
            <a:ext cx="78867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3865E05-8D34-5B44-BFD6-D117F75139A8}"/>
              </a:ext>
            </a:extLst>
          </p:cNvPr>
          <p:cNvSpPr>
            <a:spLocks noGrp="1"/>
          </p:cNvSpPr>
          <p:nvPr>
            <p:ph type="body" idx="1"/>
          </p:nvPr>
        </p:nvSpPr>
        <p:spPr>
          <a:xfrm>
            <a:off x="623888" y="4589463"/>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882D5D63-D5AA-3341-9D64-C11FCC10662E}"/>
              </a:ext>
            </a:extLst>
          </p:cNvPr>
          <p:cNvSpPr>
            <a:spLocks noGrp="1"/>
          </p:cNvSpPr>
          <p:nvPr>
            <p:ph type="dt" sz="half" idx="10"/>
          </p:nvPr>
        </p:nvSpPr>
        <p:spPr/>
        <p:txBody>
          <a:bodyPr/>
          <a:lstStyle/>
          <a:p>
            <a:fld id="{DA28BF0A-33AB-7B40-88AA-7FCF326FBD24}" type="datetimeFigureOut">
              <a:rPr lang="en-US" smtClean="0"/>
              <a:t>4/28/21</a:t>
            </a:fld>
            <a:endParaRPr lang="en-US"/>
          </a:p>
        </p:txBody>
      </p:sp>
      <p:sp>
        <p:nvSpPr>
          <p:cNvPr id="5" name="Footer Placeholder 4">
            <a:extLst>
              <a:ext uri="{FF2B5EF4-FFF2-40B4-BE49-F238E27FC236}">
                <a16:creationId xmlns:a16="http://schemas.microsoft.com/office/drawing/2014/main" id="{52A18F01-78D2-D845-8A48-BB75307BD6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CFBFCEE-14E5-B84A-807B-AE99D975B9E3}"/>
              </a:ext>
            </a:extLst>
          </p:cNvPr>
          <p:cNvSpPr>
            <a:spLocks noGrp="1"/>
          </p:cNvSpPr>
          <p:nvPr>
            <p:ph type="sldNum" sz="quarter" idx="12"/>
          </p:nvPr>
        </p:nvSpPr>
        <p:spPr/>
        <p:txBody>
          <a:bodyPr/>
          <a:lstStyle/>
          <a:p>
            <a:fld id="{B0B962D5-A7CC-6C4C-91DC-68796B8BC2F5}" type="slidenum">
              <a:rPr lang="en-US" smtClean="0"/>
              <a:t>‹#›</a:t>
            </a:fld>
            <a:endParaRPr lang="en-US"/>
          </a:p>
        </p:txBody>
      </p:sp>
    </p:spTree>
    <p:extLst>
      <p:ext uri="{BB962C8B-B14F-4D97-AF65-F5344CB8AC3E}">
        <p14:creationId xmlns:p14="http://schemas.microsoft.com/office/powerpoint/2010/main" val="122393625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8E0A03-4CD5-F043-816F-C0C61E3284D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A4BA966-85B0-7243-A700-C2559E31314D}"/>
              </a:ext>
            </a:extLst>
          </p:cNvPr>
          <p:cNvSpPr>
            <a:spLocks noGrp="1"/>
          </p:cNvSpPr>
          <p:nvPr>
            <p:ph sz="half" idx="1"/>
          </p:nvPr>
        </p:nvSpPr>
        <p:spPr>
          <a:xfrm>
            <a:off x="628650" y="1825625"/>
            <a:ext cx="386715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0AB775D-FCE7-CD4A-930D-FFADEAA9ED33}"/>
              </a:ext>
            </a:extLst>
          </p:cNvPr>
          <p:cNvSpPr>
            <a:spLocks noGrp="1"/>
          </p:cNvSpPr>
          <p:nvPr>
            <p:ph sz="half" idx="2"/>
          </p:nvPr>
        </p:nvSpPr>
        <p:spPr>
          <a:xfrm>
            <a:off x="4648200" y="1825625"/>
            <a:ext cx="386715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B849E5F-5150-284C-A315-A88A64E4B184}"/>
              </a:ext>
            </a:extLst>
          </p:cNvPr>
          <p:cNvSpPr>
            <a:spLocks noGrp="1"/>
          </p:cNvSpPr>
          <p:nvPr>
            <p:ph type="dt" sz="half" idx="10"/>
          </p:nvPr>
        </p:nvSpPr>
        <p:spPr/>
        <p:txBody>
          <a:bodyPr/>
          <a:lstStyle/>
          <a:p>
            <a:fld id="{DA28BF0A-33AB-7B40-88AA-7FCF326FBD24}" type="datetimeFigureOut">
              <a:rPr lang="en-US" smtClean="0"/>
              <a:t>4/28/21</a:t>
            </a:fld>
            <a:endParaRPr lang="en-US"/>
          </a:p>
        </p:txBody>
      </p:sp>
      <p:sp>
        <p:nvSpPr>
          <p:cNvPr id="6" name="Footer Placeholder 5">
            <a:extLst>
              <a:ext uri="{FF2B5EF4-FFF2-40B4-BE49-F238E27FC236}">
                <a16:creationId xmlns:a16="http://schemas.microsoft.com/office/drawing/2014/main" id="{538F165D-60D4-9849-B27D-59C5B341AEB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DDE36F0-B29A-304A-A821-E91791D7D575}"/>
              </a:ext>
            </a:extLst>
          </p:cNvPr>
          <p:cNvSpPr>
            <a:spLocks noGrp="1"/>
          </p:cNvSpPr>
          <p:nvPr>
            <p:ph type="sldNum" sz="quarter" idx="12"/>
          </p:nvPr>
        </p:nvSpPr>
        <p:spPr/>
        <p:txBody>
          <a:bodyPr/>
          <a:lstStyle/>
          <a:p>
            <a:fld id="{B0B962D5-A7CC-6C4C-91DC-68796B8BC2F5}" type="slidenum">
              <a:rPr lang="en-US" smtClean="0"/>
              <a:t>‹#›</a:t>
            </a:fld>
            <a:endParaRPr lang="en-US"/>
          </a:p>
        </p:txBody>
      </p:sp>
    </p:spTree>
    <p:extLst>
      <p:ext uri="{BB962C8B-B14F-4D97-AF65-F5344CB8AC3E}">
        <p14:creationId xmlns:p14="http://schemas.microsoft.com/office/powerpoint/2010/main" val="36117369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8761" y="188640"/>
            <a:ext cx="7592093" cy="762000"/>
          </a:xfrm>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a:extLst>
              <a:ext uri="{FF2B5EF4-FFF2-40B4-BE49-F238E27FC236}">
                <a16:creationId xmlns:a16="http://schemas.microsoft.com/office/drawing/2014/main" id="{993EDD8B-FD1C-5C4A-8A29-F33DB0FB353B}"/>
              </a:ext>
            </a:extLst>
          </p:cNvPr>
          <p:cNvSpPr>
            <a:spLocks noGrp="1"/>
          </p:cNvSpPr>
          <p:nvPr>
            <p:ph type="ftr" sz="quarter" idx="10"/>
          </p:nvPr>
        </p:nvSpPr>
        <p:spPr/>
        <p:txBody>
          <a:bodyPr/>
          <a:lstStyle/>
          <a:p>
            <a:r>
              <a:rPr lang="en-US" dirty="0"/>
              <a:t>Computer Architecture</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2C130F-AF59-4A4A-BE9B-29328542D89A}"/>
              </a:ext>
            </a:extLst>
          </p:cNvPr>
          <p:cNvSpPr>
            <a:spLocks noGrp="1"/>
          </p:cNvSpPr>
          <p:nvPr>
            <p:ph type="title"/>
          </p:nvPr>
        </p:nvSpPr>
        <p:spPr>
          <a:xfrm>
            <a:off x="630238" y="365125"/>
            <a:ext cx="78867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DACA6C5-8DC1-5440-BDAE-43AF0C5241E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5295C348-5B39-864B-A48B-9F41D8DEAF65}"/>
              </a:ext>
            </a:extLst>
          </p:cNvPr>
          <p:cNvSpPr>
            <a:spLocks noGrp="1"/>
          </p:cNvSpPr>
          <p:nvPr>
            <p:ph sz="half" idx="2"/>
          </p:nvPr>
        </p:nvSpPr>
        <p:spPr>
          <a:xfrm>
            <a:off x="630238" y="2505075"/>
            <a:ext cx="386873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FDFC358-F4EA-0948-9388-DAFBCD2F8EB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98235568-3167-D948-9E2B-2476F698F548}"/>
              </a:ext>
            </a:extLst>
          </p:cNvPr>
          <p:cNvSpPr>
            <a:spLocks noGrp="1"/>
          </p:cNvSpPr>
          <p:nvPr>
            <p:ph sz="quarter" idx="4"/>
          </p:nvPr>
        </p:nvSpPr>
        <p:spPr>
          <a:xfrm>
            <a:off x="4629150" y="2505075"/>
            <a:ext cx="38877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36FDD7A-9C01-9C4A-8D9B-9687D2AC0ACB}"/>
              </a:ext>
            </a:extLst>
          </p:cNvPr>
          <p:cNvSpPr>
            <a:spLocks noGrp="1"/>
          </p:cNvSpPr>
          <p:nvPr>
            <p:ph type="dt" sz="half" idx="10"/>
          </p:nvPr>
        </p:nvSpPr>
        <p:spPr/>
        <p:txBody>
          <a:bodyPr/>
          <a:lstStyle/>
          <a:p>
            <a:fld id="{DA28BF0A-33AB-7B40-88AA-7FCF326FBD24}" type="datetimeFigureOut">
              <a:rPr lang="en-US" smtClean="0"/>
              <a:t>4/28/21</a:t>
            </a:fld>
            <a:endParaRPr lang="en-US"/>
          </a:p>
        </p:txBody>
      </p:sp>
      <p:sp>
        <p:nvSpPr>
          <p:cNvPr id="8" name="Footer Placeholder 7">
            <a:extLst>
              <a:ext uri="{FF2B5EF4-FFF2-40B4-BE49-F238E27FC236}">
                <a16:creationId xmlns:a16="http://schemas.microsoft.com/office/drawing/2014/main" id="{04B46FF6-BD00-5C44-8153-520C840C20A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5E981AF-D95F-7843-8E68-1AF4B3B18B3D}"/>
              </a:ext>
            </a:extLst>
          </p:cNvPr>
          <p:cNvSpPr>
            <a:spLocks noGrp="1"/>
          </p:cNvSpPr>
          <p:nvPr>
            <p:ph type="sldNum" sz="quarter" idx="12"/>
          </p:nvPr>
        </p:nvSpPr>
        <p:spPr/>
        <p:txBody>
          <a:bodyPr/>
          <a:lstStyle/>
          <a:p>
            <a:fld id="{B0B962D5-A7CC-6C4C-91DC-68796B8BC2F5}" type="slidenum">
              <a:rPr lang="en-US" smtClean="0"/>
              <a:t>‹#›</a:t>
            </a:fld>
            <a:endParaRPr lang="en-US"/>
          </a:p>
        </p:txBody>
      </p:sp>
    </p:spTree>
    <p:extLst>
      <p:ext uri="{BB962C8B-B14F-4D97-AF65-F5344CB8AC3E}">
        <p14:creationId xmlns:p14="http://schemas.microsoft.com/office/powerpoint/2010/main" val="301828851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924F60-6F5F-0E4B-B721-FEE9205286C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D633911-4067-A946-A139-BADB6840B1F1}"/>
              </a:ext>
            </a:extLst>
          </p:cNvPr>
          <p:cNvSpPr>
            <a:spLocks noGrp="1"/>
          </p:cNvSpPr>
          <p:nvPr>
            <p:ph type="dt" sz="half" idx="10"/>
          </p:nvPr>
        </p:nvSpPr>
        <p:spPr/>
        <p:txBody>
          <a:bodyPr/>
          <a:lstStyle/>
          <a:p>
            <a:fld id="{DA28BF0A-33AB-7B40-88AA-7FCF326FBD24}" type="datetimeFigureOut">
              <a:rPr lang="en-US" smtClean="0"/>
              <a:t>4/28/21</a:t>
            </a:fld>
            <a:endParaRPr lang="en-US"/>
          </a:p>
        </p:txBody>
      </p:sp>
      <p:sp>
        <p:nvSpPr>
          <p:cNvPr id="4" name="Footer Placeholder 3">
            <a:extLst>
              <a:ext uri="{FF2B5EF4-FFF2-40B4-BE49-F238E27FC236}">
                <a16:creationId xmlns:a16="http://schemas.microsoft.com/office/drawing/2014/main" id="{CF44ECC7-2D8D-D543-861E-179739D55C9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73C6C57-520F-B442-99D0-B12041723F5A}"/>
              </a:ext>
            </a:extLst>
          </p:cNvPr>
          <p:cNvSpPr>
            <a:spLocks noGrp="1"/>
          </p:cNvSpPr>
          <p:nvPr>
            <p:ph type="sldNum" sz="quarter" idx="12"/>
          </p:nvPr>
        </p:nvSpPr>
        <p:spPr/>
        <p:txBody>
          <a:bodyPr/>
          <a:lstStyle/>
          <a:p>
            <a:fld id="{B0B962D5-A7CC-6C4C-91DC-68796B8BC2F5}" type="slidenum">
              <a:rPr lang="en-US" smtClean="0"/>
              <a:t>‹#›</a:t>
            </a:fld>
            <a:endParaRPr lang="en-US"/>
          </a:p>
        </p:txBody>
      </p:sp>
    </p:spTree>
    <p:extLst>
      <p:ext uri="{BB962C8B-B14F-4D97-AF65-F5344CB8AC3E}">
        <p14:creationId xmlns:p14="http://schemas.microsoft.com/office/powerpoint/2010/main" val="112539324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7ED63CE-34F6-B647-9536-A68EF6E9EEED}"/>
              </a:ext>
            </a:extLst>
          </p:cNvPr>
          <p:cNvSpPr>
            <a:spLocks noGrp="1"/>
          </p:cNvSpPr>
          <p:nvPr>
            <p:ph type="dt" sz="half" idx="10"/>
          </p:nvPr>
        </p:nvSpPr>
        <p:spPr/>
        <p:txBody>
          <a:bodyPr/>
          <a:lstStyle/>
          <a:p>
            <a:fld id="{DA28BF0A-33AB-7B40-88AA-7FCF326FBD24}" type="datetimeFigureOut">
              <a:rPr lang="en-US" smtClean="0"/>
              <a:t>4/28/21</a:t>
            </a:fld>
            <a:endParaRPr lang="en-US"/>
          </a:p>
        </p:txBody>
      </p:sp>
      <p:sp>
        <p:nvSpPr>
          <p:cNvPr id="3" name="Footer Placeholder 2">
            <a:extLst>
              <a:ext uri="{FF2B5EF4-FFF2-40B4-BE49-F238E27FC236}">
                <a16:creationId xmlns:a16="http://schemas.microsoft.com/office/drawing/2014/main" id="{DDE99632-C7AB-A544-AE44-265A05E123E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5F6AC6F-C07C-7547-BBAC-81B54B499CBF}"/>
              </a:ext>
            </a:extLst>
          </p:cNvPr>
          <p:cNvSpPr>
            <a:spLocks noGrp="1"/>
          </p:cNvSpPr>
          <p:nvPr>
            <p:ph type="sldNum" sz="quarter" idx="12"/>
          </p:nvPr>
        </p:nvSpPr>
        <p:spPr/>
        <p:txBody>
          <a:bodyPr/>
          <a:lstStyle/>
          <a:p>
            <a:fld id="{B0B962D5-A7CC-6C4C-91DC-68796B8BC2F5}" type="slidenum">
              <a:rPr lang="en-US" smtClean="0"/>
              <a:t>‹#›</a:t>
            </a:fld>
            <a:endParaRPr lang="en-US"/>
          </a:p>
        </p:txBody>
      </p:sp>
    </p:spTree>
    <p:extLst>
      <p:ext uri="{BB962C8B-B14F-4D97-AF65-F5344CB8AC3E}">
        <p14:creationId xmlns:p14="http://schemas.microsoft.com/office/powerpoint/2010/main" val="378603071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4097DD-014C-D44E-8F1D-57400DDE07AF}"/>
              </a:ext>
            </a:extLst>
          </p:cNvPr>
          <p:cNvSpPr>
            <a:spLocks noGrp="1"/>
          </p:cNvSpPr>
          <p:nvPr>
            <p:ph type="title"/>
          </p:nvPr>
        </p:nvSpPr>
        <p:spPr>
          <a:xfrm>
            <a:off x="630238" y="457200"/>
            <a:ext cx="2949575"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3269825-7529-144A-A220-87CEEF7A6BC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C3AE02F-6E2E-674E-8DE2-D104D031248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8BA8FA35-7ACD-0648-B1D2-856899658714}"/>
              </a:ext>
            </a:extLst>
          </p:cNvPr>
          <p:cNvSpPr>
            <a:spLocks noGrp="1"/>
          </p:cNvSpPr>
          <p:nvPr>
            <p:ph type="dt" sz="half" idx="10"/>
          </p:nvPr>
        </p:nvSpPr>
        <p:spPr/>
        <p:txBody>
          <a:bodyPr/>
          <a:lstStyle/>
          <a:p>
            <a:fld id="{DA28BF0A-33AB-7B40-88AA-7FCF326FBD24}" type="datetimeFigureOut">
              <a:rPr lang="en-US" smtClean="0"/>
              <a:t>4/28/21</a:t>
            </a:fld>
            <a:endParaRPr lang="en-US"/>
          </a:p>
        </p:txBody>
      </p:sp>
      <p:sp>
        <p:nvSpPr>
          <p:cNvPr id="6" name="Footer Placeholder 5">
            <a:extLst>
              <a:ext uri="{FF2B5EF4-FFF2-40B4-BE49-F238E27FC236}">
                <a16:creationId xmlns:a16="http://schemas.microsoft.com/office/drawing/2014/main" id="{2F9D79A4-8337-EA47-A1D3-532D9FBA029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64B3FB4-DA37-0D4E-8CCA-7C1E09CC64BB}"/>
              </a:ext>
            </a:extLst>
          </p:cNvPr>
          <p:cNvSpPr>
            <a:spLocks noGrp="1"/>
          </p:cNvSpPr>
          <p:nvPr>
            <p:ph type="sldNum" sz="quarter" idx="12"/>
          </p:nvPr>
        </p:nvSpPr>
        <p:spPr/>
        <p:txBody>
          <a:bodyPr/>
          <a:lstStyle/>
          <a:p>
            <a:fld id="{B0B962D5-A7CC-6C4C-91DC-68796B8BC2F5}" type="slidenum">
              <a:rPr lang="en-US" smtClean="0"/>
              <a:t>‹#›</a:t>
            </a:fld>
            <a:endParaRPr lang="en-US"/>
          </a:p>
        </p:txBody>
      </p:sp>
    </p:spTree>
    <p:extLst>
      <p:ext uri="{BB962C8B-B14F-4D97-AF65-F5344CB8AC3E}">
        <p14:creationId xmlns:p14="http://schemas.microsoft.com/office/powerpoint/2010/main" val="394019798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0E5AD4-285C-1E44-9E92-7A9D229ECF8F}"/>
              </a:ext>
            </a:extLst>
          </p:cNvPr>
          <p:cNvSpPr>
            <a:spLocks noGrp="1"/>
          </p:cNvSpPr>
          <p:nvPr>
            <p:ph type="title"/>
          </p:nvPr>
        </p:nvSpPr>
        <p:spPr>
          <a:xfrm>
            <a:off x="630238" y="457200"/>
            <a:ext cx="2949575"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9E97E31-CF5D-AF41-A422-8411A2B6588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15F5D02-0312-6A4A-B541-B2A7F757088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E03A9174-6366-AA4D-A43D-105A363FFF6E}"/>
              </a:ext>
            </a:extLst>
          </p:cNvPr>
          <p:cNvSpPr>
            <a:spLocks noGrp="1"/>
          </p:cNvSpPr>
          <p:nvPr>
            <p:ph type="dt" sz="half" idx="10"/>
          </p:nvPr>
        </p:nvSpPr>
        <p:spPr/>
        <p:txBody>
          <a:bodyPr/>
          <a:lstStyle/>
          <a:p>
            <a:fld id="{DA28BF0A-33AB-7B40-88AA-7FCF326FBD24}" type="datetimeFigureOut">
              <a:rPr lang="en-US" smtClean="0"/>
              <a:t>4/28/21</a:t>
            </a:fld>
            <a:endParaRPr lang="en-US"/>
          </a:p>
        </p:txBody>
      </p:sp>
      <p:sp>
        <p:nvSpPr>
          <p:cNvPr id="6" name="Footer Placeholder 5">
            <a:extLst>
              <a:ext uri="{FF2B5EF4-FFF2-40B4-BE49-F238E27FC236}">
                <a16:creationId xmlns:a16="http://schemas.microsoft.com/office/drawing/2014/main" id="{611B2EEA-2A90-1144-BD1B-40792013797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DEEF925-0E60-6040-8966-EF6861703A85}"/>
              </a:ext>
            </a:extLst>
          </p:cNvPr>
          <p:cNvSpPr>
            <a:spLocks noGrp="1"/>
          </p:cNvSpPr>
          <p:nvPr>
            <p:ph type="sldNum" sz="quarter" idx="12"/>
          </p:nvPr>
        </p:nvSpPr>
        <p:spPr/>
        <p:txBody>
          <a:bodyPr/>
          <a:lstStyle/>
          <a:p>
            <a:fld id="{B0B962D5-A7CC-6C4C-91DC-68796B8BC2F5}" type="slidenum">
              <a:rPr lang="en-US" smtClean="0"/>
              <a:t>‹#›</a:t>
            </a:fld>
            <a:endParaRPr lang="en-US"/>
          </a:p>
        </p:txBody>
      </p:sp>
    </p:spTree>
    <p:extLst>
      <p:ext uri="{BB962C8B-B14F-4D97-AF65-F5344CB8AC3E}">
        <p14:creationId xmlns:p14="http://schemas.microsoft.com/office/powerpoint/2010/main" val="210470881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5396A-F63F-7E49-8812-A3E768407A6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99CEA53-86BB-F841-8C44-BD5BCCD6E30C}"/>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C99A98F-3755-2149-9F57-A5C625427ADA}"/>
              </a:ext>
            </a:extLst>
          </p:cNvPr>
          <p:cNvSpPr>
            <a:spLocks noGrp="1"/>
          </p:cNvSpPr>
          <p:nvPr>
            <p:ph type="dt" sz="half" idx="10"/>
          </p:nvPr>
        </p:nvSpPr>
        <p:spPr/>
        <p:txBody>
          <a:bodyPr/>
          <a:lstStyle/>
          <a:p>
            <a:fld id="{DA28BF0A-33AB-7B40-88AA-7FCF326FBD24}" type="datetimeFigureOut">
              <a:rPr lang="en-US" smtClean="0"/>
              <a:t>4/28/21</a:t>
            </a:fld>
            <a:endParaRPr lang="en-US"/>
          </a:p>
        </p:txBody>
      </p:sp>
      <p:sp>
        <p:nvSpPr>
          <p:cNvPr id="5" name="Footer Placeholder 4">
            <a:extLst>
              <a:ext uri="{FF2B5EF4-FFF2-40B4-BE49-F238E27FC236}">
                <a16:creationId xmlns:a16="http://schemas.microsoft.com/office/drawing/2014/main" id="{40942732-1042-8B4B-8D4B-CAA791EBF9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3EE4C13-8AB1-E942-AA03-1E41204B9B75}"/>
              </a:ext>
            </a:extLst>
          </p:cNvPr>
          <p:cNvSpPr>
            <a:spLocks noGrp="1"/>
          </p:cNvSpPr>
          <p:nvPr>
            <p:ph type="sldNum" sz="quarter" idx="12"/>
          </p:nvPr>
        </p:nvSpPr>
        <p:spPr/>
        <p:txBody>
          <a:bodyPr/>
          <a:lstStyle/>
          <a:p>
            <a:fld id="{B0B962D5-A7CC-6C4C-91DC-68796B8BC2F5}" type="slidenum">
              <a:rPr lang="en-US" smtClean="0"/>
              <a:t>‹#›</a:t>
            </a:fld>
            <a:endParaRPr lang="en-US"/>
          </a:p>
        </p:txBody>
      </p:sp>
    </p:spTree>
    <p:extLst>
      <p:ext uri="{BB962C8B-B14F-4D97-AF65-F5344CB8AC3E}">
        <p14:creationId xmlns:p14="http://schemas.microsoft.com/office/powerpoint/2010/main" val="371369796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AB0D1F5-4E33-5548-B60F-3A6315F84107}"/>
              </a:ext>
            </a:extLst>
          </p:cNvPr>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D630BDE-5AA4-1849-8900-A7B8640F51CC}"/>
              </a:ext>
            </a:extLst>
          </p:cNvPr>
          <p:cNvSpPr>
            <a:spLocks noGrp="1"/>
          </p:cNvSpPr>
          <p:nvPr>
            <p:ph type="body" orient="vert" idx="1"/>
          </p:nvPr>
        </p:nvSpPr>
        <p:spPr>
          <a:xfrm>
            <a:off x="628650" y="365125"/>
            <a:ext cx="57626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BA7FCE0-E717-084F-9DE4-BC1FC0F627F2}"/>
              </a:ext>
            </a:extLst>
          </p:cNvPr>
          <p:cNvSpPr>
            <a:spLocks noGrp="1"/>
          </p:cNvSpPr>
          <p:nvPr>
            <p:ph type="dt" sz="half" idx="10"/>
          </p:nvPr>
        </p:nvSpPr>
        <p:spPr/>
        <p:txBody>
          <a:bodyPr/>
          <a:lstStyle/>
          <a:p>
            <a:fld id="{DA28BF0A-33AB-7B40-88AA-7FCF326FBD24}" type="datetimeFigureOut">
              <a:rPr lang="en-US" smtClean="0"/>
              <a:t>4/28/21</a:t>
            </a:fld>
            <a:endParaRPr lang="en-US"/>
          </a:p>
        </p:txBody>
      </p:sp>
      <p:sp>
        <p:nvSpPr>
          <p:cNvPr id="5" name="Footer Placeholder 4">
            <a:extLst>
              <a:ext uri="{FF2B5EF4-FFF2-40B4-BE49-F238E27FC236}">
                <a16:creationId xmlns:a16="http://schemas.microsoft.com/office/drawing/2014/main" id="{82F4D79C-BA7F-3D4F-BD19-3826E8CC085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42955EC-E21F-094B-89A3-26D412F2E298}"/>
              </a:ext>
            </a:extLst>
          </p:cNvPr>
          <p:cNvSpPr>
            <a:spLocks noGrp="1"/>
          </p:cNvSpPr>
          <p:nvPr>
            <p:ph type="sldNum" sz="quarter" idx="12"/>
          </p:nvPr>
        </p:nvSpPr>
        <p:spPr/>
        <p:txBody>
          <a:bodyPr/>
          <a:lstStyle/>
          <a:p>
            <a:fld id="{B0B962D5-A7CC-6C4C-91DC-68796B8BC2F5}" type="slidenum">
              <a:rPr lang="en-US" smtClean="0"/>
              <a:t>‹#›</a:t>
            </a:fld>
            <a:endParaRPr lang="en-US"/>
          </a:p>
        </p:txBody>
      </p:sp>
    </p:spTree>
    <p:extLst>
      <p:ext uri="{BB962C8B-B14F-4D97-AF65-F5344CB8AC3E}">
        <p14:creationId xmlns:p14="http://schemas.microsoft.com/office/powerpoint/2010/main" val="24841759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3">
            <a:extLst>
              <a:ext uri="{FF2B5EF4-FFF2-40B4-BE49-F238E27FC236}">
                <a16:creationId xmlns:a16="http://schemas.microsoft.com/office/drawing/2014/main" id="{C8F3A7AF-4748-334C-BF35-564B22ECAC2A}"/>
              </a:ext>
            </a:extLst>
          </p:cNvPr>
          <p:cNvSpPr>
            <a:spLocks noGrp="1"/>
          </p:cNvSpPr>
          <p:nvPr>
            <p:ph type="ftr" sz="quarter" idx="10"/>
          </p:nvPr>
        </p:nvSpPr>
        <p:spPr>
          <a:xfrm>
            <a:off x="396875" y="6444877"/>
            <a:ext cx="3086100" cy="365125"/>
          </a:xfrm>
        </p:spPr>
        <p:txBody>
          <a:bodyPr/>
          <a:lstStyle/>
          <a:p>
            <a:r>
              <a:rPr lang="en-US" dirty="0"/>
              <a:t>Computer Architecture</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708012"/>
            <a:ext cx="7772400" cy="1470025"/>
          </a:xfrm>
        </p:spPr>
        <p:txBody>
          <a:bodyPr/>
          <a:lstStyle>
            <a:lvl1pPr>
              <a:defRPr>
                <a:latin typeface="Calibri" pitchFamily="34" charset="0"/>
              </a:defRPr>
            </a:lvl1pPr>
          </a:lstStyle>
          <a:p>
            <a:r>
              <a:rPr lang="en-US"/>
              <a:t>Click to edit Master title style</a:t>
            </a:r>
            <a:endParaRPr lang="en-US" dirty="0"/>
          </a:p>
        </p:txBody>
      </p:sp>
      <p:sp>
        <p:nvSpPr>
          <p:cNvPr id="3" name="Subtitle 2"/>
          <p:cNvSpPr>
            <a:spLocks noGrp="1"/>
          </p:cNvSpPr>
          <p:nvPr>
            <p:ph type="subTitle" idx="1"/>
          </p:nvPr>
        </p:nvSpPr>
        <p:spPr>
          <a:xfrm>
            <a:off x="685800" y="3886200"/>
            <a:ext cx="7677492" cy="1752600"/>
          </a:xfrm>
        </p:spPr>
        <p:txBody>
          <a:bodyPr/>
          <a:lstStyle>
            <a:lvl1pPr marL="0" indent="0" algn="l">
              <a:buNone/>
              <a:defRPr sz="2000" b="0">
                <a:latin typeface="Calibri" pitchFamily="34" charset="0"/>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Edit Master text styles</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38175" y="1362075"/>
            <a:ext cx="3871913" cy="49720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62488" y="1362075"/>
            <a:ext cx="3871912" cy="49720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3">
            <a:extLst>
              <a:ext uri="{FF2B5EF4-FFF2-40B4-BE49-F238E27FC236}">
                <a16:creationId xmlns:a16="http://schemas.microsoft.com/office/drawing/2014/main" id="{D935250A-3C15-C14C-B3A5-166799EFC626}"/>
              </a:ext>
            </a:extLst>
          </p:cNvPr>
          <p:cNvSpPr>
            <a:spLocks noGrp="1"/>
          </p:cNvSpPr>
          <p:nvPr>
            <p:ph type="ftr" sz="quarter" idx="10"/>
          </p:nvPr>
        </p:nvSpPr>
        <p:spPr>
          <a:xfrm>
            <a:off x="614448" y="6440055"/>
            <a:ext cx="3086100" cy="365125"/>
          </a:xfrm>
        </p:spPr>
        <p:txBody>
          <a:bodyPr/>
          <a:lstStyle/>
          <a:p>
            <a:r>
              <a:rPr lang="en-US" dirty="0"/>
              <a:t>Computer Architecture</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3">
            <a:extLst>
              <a:ext uri="{FF2B5EF4-FFF2-40B4-BE49-F238E27FC236}">
                <a16:creationId xmlns:a16="http://schemas.microsoft.com/office/drawing/2014/main" id="{7A0A7684-BDBD-CE48-9863-38C370ACDCCB}"/>
              </a:ext>
            </a:extLst>
          </p:cNvPr>
          <p:cNvSpPr>
            <a:spLocks noGrp="1"/>
          </p:cNvSpPr>
          <p:nvPr>
            <p:ph type="ftr" sz="quarter" idx="10"/>
          </p:nvPr>
        </p:nvSpPr>
        <p:spPr>
          <a:xfrm>
            <a:off x="396875" y="6444877"/>
            <a:ext cx="3086100" cy="365125"/>
          </a:xfrm>
        </p:spPr>
        <p:txBody>
          <a:bodyPr/>
          <a:lstStyle/>
          <a:p>
            <a:r>
              <a:rPr lang="en-US" dirty="0"/>
              <a:t>Computer Architecture</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theme" Target="../theme/theme2.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bwMode="auto">
          <a:xfrm>
            <a:off x="361138" y="188640"/>
            <a:ext cx="7591425" cy="762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8195" name="Rectangle 3"/>
          <p:cNvSpPr>
            <a:spLocks noGrp="1" noChangeArrowheads="1"/>
          </p:cNvSpPr>
          <p:nvPr>
            <p:ph type="body" idx="1"/>
          </p:nvPr>
        </p:nvSpPr>
        <p:spPr bwMode="auto">
          <a:xfrm>
            <a:off x="396875" y="1196752"/>
            <a:ext cx="7896225" cy="518457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32" name="Rectangle 8"/>
          <p:cNvSpPr>
            <a:spLocks noChangeArrowheads="1"/>
          </p:cNvSpPr>
          <p:nvPr/>
        </p:nvSpPr>
        <p:spPr bwMode="auto">
          <a:xfrm rot="5400000">
            <a:off x="5597105" y="3311105"/>
            <a:ext cx="6858000" cy="235790"/>
          </a:xfrm>
          <a:prstGeom prst="rect">
            <a:avLst/>
          </a:prstGeom>
          <a:solidFill>
            <a:srgbClr val="990000"/>
          </a:solidFill>
          <a:ln w="9525">
            <a:noFill/>
            <a:miter lim="800000"/>
            <a:headEnd/>
            <a:tailEnd/>
          </a:ln>
          <a:effectLst/>
        </p:spPr>
        <p:txBody>
          <a:bodyPr wrap="none" anchor="ctr"/>
          <a:lstStyle/>
          <a:p>
            <a:pPr algn="ctr">
              <a:defRPr/>
            </a:pPr>
            <a:endParaRPr lang="en-US" b="0">
              <a:latin typeface="Times New Roman" pitchFamily="18" charset="0"/>
            </a:endParaRPr>
          </a:p>
        </p:txBody>
      </p:sp>
      <p:sp>
        <p:nvSpPr>
          <p:cNvPr id="6" name="Rectangle 5"/>
          <p:cNvSpPr/>
          <p:nvPr userDrawn="1"/>
        </p:nvSpPr>
        <p:spPr>
          <a:xfrm>
            <a:off x="8054804" y="6488939"/>
            <a:ext cx="367408" cy="276999"/>
          </a:xfrm>
          <a:prstGeom prst="rect">
            <a:avLst/>
          </a:prstGeom>
        </p:spPr>
        <p:txBody>
          <a:bodyPr vert="horz" lIns="91440" tIns="45720" rIns="91440" bIns="45720" rtlCol="0" anchor="ctr"/>
          <a:lstStyle/>
          <a:p>
            <a:pPr lvl="0"/>
            <a:fld id="{F5551B27-49BC-4291-80C6-707CDCF1D651}" type="slidenum">
              <a:rPr lang="en-US" sz="1200" noProof="0" smtClean="0">
                <a:solidFill>
                  <a:schemeClr val="tx1">
                    <a:tint val="75000"/>
                  </a:schemeClr>
                </a:solidFill>
                <a:latin typeface="Calibri" panose="020F0502020204030204" pitchFamily="34" charset="0"/>
                <a:cs typeface="Calibri" panose="020F0502020204030204" pitchFamily="34" charset="0"/>
              </a:rPr>
              <a:pPr lvl="0"/>
              <a:t>‹#›</a:t>
            </a:fld>
            <a:endParaRPr lang="en-US" sz="1200" dirty="0">
              <a:solidFill>
                <a:schemeClr val="tx1">
                  <a:tint val="75000"/>
                </a:schemeClr>
              </a:solidFill>
              <a:latin typeface="Calibri" panose="020F0502020204030204" pitchFamily="34" charset="0"/>
              <a:cs typeface="Calibri" panose="020F0502020204030204" pitchFamily="34" charset="0"/>
            </a:endParaRPr>
          </a:p>
        </p:txBody>
      </p:sp>
      <p:sp>
        <p:nvSpPr>
          <p:cNvPr id="3" name="Footer Placeholder 2">
            <a:extLst>
              <a:ext uri="{FF2B5EF4-FFF2-40B4-BE49-F238E27FC236}">
                <a16:creationId xmlns:a16="http://schemas.microsoft.com/office/drawing/2014/main" id="{7C16C76B-275E-3D40-A9AA-88CC102964F8}"/>
              </a:ext>
            </a:extLst>
          </p:cNvPr>
          <p:cNvSpPr>
            <a:spLocks noGrp="1"/>
          </p:cNvSpPr>
          <p:nvPr>
            <p:ph type="ftr" sz="quarter" idx="3"/>
          </p:nvPr>
        </p:nvSpPr>
        <p:spPr>
          <a:xfrm>
            <a:off x="396875" y="6444877"/>
            <a:ext cx="3086100" cy="365125"/>
          </a:xfrm>
          <a:prstGeom prst="rect">
            <a:avLst/>
          </a:prstGeom>
        </p:spPr>
        <p:txBody>
          <a:bodyPr vert="horz" lIns="91440" tIns="45720" rIns="91440" bIns="45720" rtlCol="0" anchor="ctr"/>
          <a:lstStyle>
            <a:lvl1pPr algn="l">
              <a:defRPr sz="1200">
                <a:solidFill>
                  <a:schemeClr val="tx1">
                    <a:tint val="75000"/>
                  </a:schemeClr>
                </a:solidFill>
                <a:latin typeface="Calibri" panose="020F0502020204030204" pitchFamily="34" charset="0"/>
                <a:cs typeface="Calibri" panose="020F0502020204030204" pitchFamily="34" charset="0"/>
              </a:defRPr>
            </a:lvl1pPr>
          </a:lstStyle>
          <a:p>
            <a:r>
              <a:rPr lang="en-US" dirty="0"/>
              <a:t>Computer Architecture</a:t>
            </a:r>
          </a:p>
        </p:txBody>
      </p:sp>
    </p:spTree>
  </p:cSld>
  <p:clrMap bg1="lt1" tx1="dk1" bg2="lt2" tx2="dk2" accent1="accent1" accent2="accent2" accent3="accent3" accent4="accent4" accent5="accent5" accent6="accent6" hlink="hlink" folHlink="folHlink"/>
  <p:sldLayoutIdLst>
    <p:sldLayoutId id="2147483656" r:id="rId1"/>
    <p:sldLayoutId id="2147483660" r:id="rId2"/>
    <p:sldLayoutId id="2147483655" r:id="rId3"/>
    <p:sldLayoutId id="2147483661" r:id="rId4"/>
    <p:sldLayoutId id="2147483659" r:id="rId5"/>
    <p:sldLayoutId id="2147483658" r:id="rId6"/>
    <p:sldLayoutId id="2147483657" r:id="rId7"/>
    <p:sldLayoutId id="2147483654" r:id="rId8"/>
    <p:sldLayoutId id="2147483653" r:id="rId9"/>
    <p:sldLayoutId id="2147483652" r:id="rId10"/>
    <p:sldLayoutId id="2147483651" r:id="rId11"/>
    <p:sldLayoutId id="2147483650" r:id="rId12"/>
    <p:sldLayoutId id="2147483649" r:id="rId13"/>
    <p:sldLayoutId id="2147483668" r:id="rId14"/>
    <p:sldLayoutId id="2147483681" r:id="rId15"/>
  </p:sldLayoutIdLst>
  <p:hf sldNum="0" hdr="0" dt="0"/>
  <p:txStyles>
    <p:titleStyle>
      <a:lvl1pPr marL="119063" indent="-119063" algn="l" rtl="0" eaLnBrk="1" fontAlgn="base" hangingPunct="1">
        <a:spcBef>
          <a:spcPct val="0"/>
        </a:spcBef>
        <a:spcAft>
          <a:spcPct val="0"/>
        </a:spcAft>
        <a:defRPr sz="3600" b="1">
          <a:solidFill>
            <a:schemeClr val="tx1"/>
          </a:solidFill>
          <a:latin typeface="Calibri" pitchFamily="34" charset="0"/>
          <a:ea typeface="+mj-ea"/>
          <a:cs typeface="+mj-cs"/>
        </a:defRPr>
      </a:lvl1pPr>
      <a:lvl2pPr marL="119063" indent="-119063" algn="l" rtl="0" eaLnBrk="1" fontAlgn="base" hangingPunct="1">
        <a:spcBef>
          <a:spcPct val="0"/>
        </a:spcBef>
        <a:spcAft>
          <a:spcPct val="0"/>
        </a:spcAft>
        <a:defRPr sz="3600" b="1">
          <a:solidFill>
            <a:schemeClr val="tx1"/>
          </a:solidFill>
          <a:latin typeface="Arial Narrow" pitchFamily="34" charset="0"/>
        </a:defRPr>
      </a:lvl2pPr>
      <a:lvl3pPr marL="119063" indent="-119063" algn="l" rtl="0" eaLnBrk="1" fontAlgn="base" hangingPunct="1">
        <a:spcBef>
          <a:spcPct val="0"/>
        </a:spcBef>
        <a:spcAft>
          <a:spcPct val="0"/>
        </a:spcAft>
        <a:defRPr sz="3600" b="1">
          <a:solidFill>
            <a:schemeClr val="tx1"/>
          </a:solidFill>
          <a:latin typeface="Arial Narrow" pitchFamily="34" charset="0"/>
        </a:defRPr>
      </a:lvl3pPr>
      <a:lvl4pPr marL="119063" indent="-119063" algn="l" rtl="0" eaLnBrk="1" fontAlgn="base" hangingPunct="1">
        <a:spcBef>
          <a:spcPct val="0"/>
        </a:spcBef>
        <a:spcAft>
          <a:spcPct val="0"/>
        </a:spcAft>
        <a:defRPr sz="3600" b="1">
          <a:solidFill>
            <a:schemeClr val="tx1"/>
          </a:solidFill>
          <a:latin typeface="Arial Narrow" pitchFamily="34" charset="0"/>
        </a:defRPr>
      </a:lvl4pPr>
      <a:lvl5pPr marL="119063" indent="-119063" algn="l" rtl="0" eaLnBrk="1" fontAlgn="base" hangingPunct="1">
        <a:spcBef>
          <a:spcPct val="0"/>
        </a:spcBef>
        <a:spcAft>
          <a:spcPct val="0"/>
        </a:spcAft>
        <a:defRPr sz="3600" b="1">
          <a:solidFill>
            <a:schemeClr val="tx1"/>
          </a:solidFill>
          <a:latin typeface="Arial Narrow" pitchFamily="34" charset="0"/>
        </a:defRPr>
      </a:lvl5pPr>
      <a:lvl6pPr marL="576263" algn="l" rtl="0" eaLnBrk="1" fontAlgn="base" hangingPunct="1">
        <a:spcBef>
          <a:spcPct val="0"/>
        </a:spcBef>
        <a:spcAft>
          <a:spcPct val="0"/>
        </a:spcAft>
        <a:defRPr sz="3600" b="1">
          <a:solidFill>
            <a:schemeClr val="tx1"/>
          </a:solidFill>
          <a:latin typeface="Arial Narrow" pitchFamily="34" charset="0"/>
        </a:defRPr>
      </a:lvl6pPr>
      <a:lvl7pPr marL="1033463" algn="l" rtl="0" eaLnBrk="1" fontAlgn="base" hangingPunct="1">
        <a:spcBef>
          <a:spcPct val="0"/>
        </a:spcBef>
        <a:spcAft>
          <a:spcPct val="0"/>
        </a:spcAft>
        <a:defRPr sz="3600" b="1">
          <a:solidFill>
            <a:schemeClr val="tx1"/>
          </a:solidFill>
          <a:latin typeface="Arial Narrow" pitchFamily="34" charset="0"/>
        </a:defRPr>
      </a:lvl7pPr>
      <a:lvl8pPr marL="1490663" algn="l" rtl="0" eaLnBrk="1" fontAlgn="base" hangingPunct="1">
        <a:spcBef>
          <a:spcPct val="0"/>
        </a:spcBef>
        <a:spcAft>
          <a:spcPct val="0"/>
        </a:spcAft>
        <a:defRPr sz="3600" b="1">
          <a:solidFill>
            <a:schemeClr val="tx1"/>
          </a:solidFill>
          <a:latin typeface="Arial Narrow" pitchFamily="34" charset="0"/>
        </a:defRPr>
      </a:lvl8pPr>
      <a:lvl9pPr marL="1947863" algn="l" rtl="0" eaLnBrk="1" fontAlgn="base" hangingPunct="1">
        <a:spcBef>
          <a:spcPct val="0"/>
        </a:spcBef>
        <a:spcAft>
          <a:spcPct val="0"/>
        </a:spcAft>
        <a:defRPr sz="3600" b="1">
          <a:solidFill>
            <a:schemeClr val="tx1"/>
          </a:solidFill>
          <a:latin typeface="Arial Narrow" pitchFamily="34" charset="0"/>
        </a:defRPr>
      </a:lvl9pPr>
    </p:titleStyle>
    <p:bodyStyle>
      <a:lvl1pPr marL="342900" indent="-342900" algn="l" rtl="0" eaLnBrk="1" fontAlgn="base" hangingPunct="1">
        <a:spcBef>
          <a:spcPct val="20000"/>
        </a:spcBef>
        <a:spcAft>
          <a:spcPct val="0"/>
        </a:spcAft>
        <a:buClr>
          <a:srgbClr val="990000"/>
        </a:buClr>
        <a:buSzPct val="60000"/>
        <a:buFont typeface="Wingdings 2" pitchFamily="18" charset="2"/>
        <a:buChar char="¢"/>
        <a:defRPr sz="2400" b="0">
          <a:solidFill>
            <a:schemeClr val="tx1"/>
          </a:solidFill>
          <a:latin typeface="Calibri" pitchFamily="34" charset="0"/>
          <a:ea typeface="+mn-ea"/>
          <a:cs typeface="+mn-cs"/>
        </a:defRPr>
      </a:lvl1pPr>
      <a:lvl2pPr marL="742950" indent="-285750" algn="l" rtl="0" eaLnBrk="1" fontAlgn="base" hangingPunct="1">
        <a:spcBef>
          <a:spcPct val="20000"/>
        </a:spcBef>
        <a:spcAft>
          <a:spcPct val="0"/>
        </a:spcAft>
        <a:buClr>
          <a:srgbClr val="990000"/>
        </a:buClr>
        <a:buSzPct val="110000"/>
        <a:buFont typeface="Wingdings" pitchFamily="2" charset="2"/>
        <a:buChar char="§"/>
        <a:defRPr sz="2000">
          <a:solidFill>
            <a:schemeClr val="tx1"/>
          </a:solidFill>
          <a:latin typeface="Calibri" pitchFamily="34" charset="0"/>
        </a:defRPr>
      </a:lvl2pPr>
      <a:lvl3pPr marL="1143000" indent="-228600" algn="l" rtl="0" eaLnBrk="1" fontAlgn="base" hangingPunct="1">
        <a:spcBef>
          <a:spcPct val="20000"/>
        </a:spcBef>
        <a:spcAft>
          <a:spcPct val="0"/>
        </a:spcAft>
        <a:buClr>
          <a:srgbClr val="0070C0"/>
        </a:buClr>
        <a:buSzPct val="80000"/>
        <a:buFont typeface="Wingdings" pitchFamily="2" charset="2"/>
        <a:buChar char="§"/>
        <a:defRPr sz="2000">
          <a:solidFill>
            <a:schemeClr val="tx1"/>
          </a:solidFill>
          <a:latin typeface="Calibri" pitchFamily="34" charset="0"/>
        </a:defRPr>
      </a:lvl3pPr>
      <a:lvl4pPr marL="1600200" indent="-228600" algn="l" rtl="0" eaLnBrk="1" fontAlgn="base" hangingPunct="1">
        <a:spcBef>
          <a:spcPct val="20000"/>
        </a:spcBef>
        <a:spcAft>
          <a:spcPct val="0"/>
        </a:spcAft>
        <a:buChar char="–"/>
        <a:defRPr sz="2000">
          <a:solidFill>
            <a:schemeClr val="tx1"/>
          </a:solidFill>
          <a:latin typeface="Calibri" pitchFamily="34" charset="0"/>
        </a:defRPr>
      </a:lvl4pPr>
      <a:lvl5pPr marL="2057400" indent="-228600" algn="l" rtl="0" eaLnBrk="1" fontAlgn="base" hangingPunct="1">
        <a:spcBef>
          <a:spcPct val="20000"/>
        </a:spcBef>
        <a:spcAft>
          <a:spcPct val="0"/>
        </a:spcAft>
        <a:buChar char="»"/>
        <a:defRPr sz="2000">
          <a:solidFill>
            <a:schemeClr val="tx1"/>
          </a:solidFill>
          <a:latin typeface="Calibri" pitchFamily="34" charset="0"/>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A3FBB17-EB3E-2E4C-AED5-02CEF8D2473B}"/>
              </a:ext>
            </a:extLst>
          </p:cNvPr>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5B3F657-BDD1-5E4B-B319-CB7A0AE24121}"/>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8C021C1-E507-A943-B791-6BF9469BC2C8}"/>
              </a:ext>
            </a:extLst>
          </p:cNvPr>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A28BF0A-33AB-7B40-88AA-7FCF326FBD24}" type="datetimeFigureOut">
              <a:rPr lang="en-US" smtClean="0"/>
              <a:t>4/28/21</a:t>
            </a:fld>
            <a:endParaRPr lang="en-US"/>
          </a:p>
        </p:txBody>
      </p:sp>
      <p:sp>
        <p:nvSpPr>
          <p:cNvPr id="5" name="Footer Placeholder 4">
            <a:extLst>
              <a:ext uri="{FF2B5EF4-FFF2-40B4-BE49-F238E27FC236}">
                <a16:creationId xmlns:a16="http://schemas.microsoft.com/office/drawing/2014/main" id="{844EDE54-8E2C-874D-892A-E2642BFEAD45}"/>
              </a:ext>
            </a:extLst>
          </p:cNvPr>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CD1BDB9-DFC6-FB49-814A-B5943A238CC0}"/>
              </a:ext>
            </a:extLst>
          </p:cNvPr>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0B962D5-A7CC-6C4C-91DC-68796B8BC2F5}" type="slidenum">
              <a:rPr lang="en-US" smtClean="0"/>
              <a:t>‹#›</a:t>
            </a:fld>
            <a:endParaRPr lang="en-US"/>
          </a:p>
        </p:txBody>
      </p:sp>
    </p:spTree>
    <p:extLst>
      <p:ext uri="{BB962C8B-B14F-4D97-AF65-F5344CB8AC3E}">
        <p14:creationId xmlns:p14="http://schemas.microsoft.com/office/powerpoint/2010/main" val="4094286965"/>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hyperlink" Target="http://inst.eecs.berkeley.edu/~cs61c/"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www.youtube.com/watch?v=9eMWG3fwiEU"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8.jpg"/><Relationship Id="rId4" Type="http://schemas.openxmlformats.org/officeDocument/2006/relationships/hyperlink" Target="http://www.youtube.com/watch?v=9eMWG3fwiEU"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8" Type="http://schemas.openxmlformats.org/officeDocument/2006/relationships/image" Target="../media/image26.jp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4.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3.xml"/><Relationship Id="rId1" Type="http://schemas.openxmlformats.org/officeDocument/2006/relationships/tags" Target="../tags/tag2.xml"/></Relationships>
</file>

<file path=ppt/slides/_rels/slide7.xml.rels><?xml version="1.0" encoding="UTF-8" standalone="yes"?>
<Relationships xmlns="http://schemas.openxmlformats.org/package/2006/relationships"><Relationship Id="rId8" Type="http://schemas.openxmlformats.org/officeDocument/2006/relationships/slideLayout" Target="../slideLayouts/slideLayout14.xml"/><Relationship Id="rId3" Type="http://schemas.openxmlformats.org/officeDocument/2006/relationships/tags" Target="../tags/tag5.xml"/><Relationship Id="rId7" Type="http://schemas.openxmlformats.org/officeDocument/2006/relationships/tags" Target="../tags/tag9.xml"/><Relationship Id="rId2" Type="http://schemas.openxmlformats.org/officeDocument/2006/relationships/tags" Target="../tags/tag4.xml"/><Relationship Id="rId1" Type="http://schemas.openxmlformats.org/officeDocument/2006/relationships/tags" Target="../tags/tag3.xml"/><Relationship Id="rId6" Type="http://schemas.openxmlformats.org/officeDocument/2006/relationships/tags" Target="../tags/tag8.xml"/><Relationship Id="rId5" Type="http://schemas.openxmlformats.org/officeDocument/2006/relationships/tags" Target="../tags/tag7.xml"/><Relationship Id="rId10" Type="http://schemas.openxmlformats.org/officeDocument/2006/relationships/image" Target="../media/image3.tiff"/><Relationship Id="rId4" Type="http://schemas.openxmlformats.org/officeDocument/2006/relationships/tags" Target="../tags/tag6.xml"/><Relationship Id="rId9" Type="http://schemas.openxmlformats.org/officeDocument/2006/relationships/image" Target="../media/image2.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4.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Title 2">
            <a:extLst>
              <a:ext uri="{FF2B5EF4-FFF2-40B4-BE49-F238E27FC236}">
                <a16:creationId xmlns:a16="http://schemas.microsoft.com/office/drawing/2014/main" id="{0932333B-0ACF-914C-9D56-5EEDBD38562A}"/>
              </a:ext>
            </a:extLst>
          </p:cNvPr>
          <p:cNvSpPr>
            <a:spLocks noGrp="1" noChangeArrowheads="1"/>
          </p:cNvSpPr>
          <p:nvPr>
            <p:ph type="ctrTitle"/>
          </p:nvPr>
        </p:nvSpPr>
        <p:spPr>
          <a:xfrm>
            <a:off x="685800" y="1708150"/>
            <a:ext cx="7772400" cy="1470025"/>
          </a:xfrm>
        </p:spPr>
        <p:txBody>
          <a:bodyPr/>
          <a:lstStyle/>
          <a:p>
            <a:pPr marL="0" indent="0"/>
            <a:r>
              <a:rPr lang="en-US" altLang="en-US" sz="2800" b="0" dirty="0">
                <a:solidFill>
                  <a:srgbClr val="C00000"/>
                </a:solidFill>
              </a:rPr>
              <a:t> CS 211 Computer Architecture</a:t>
            </a:r>
            <a:br>
              <a:rPr lang="en-US" altLang="en-US" dirty="0">
                <a:solidFill>
                  <a:srgbClr val="C00000"/>
                </a:solidFill>
              </a:rPr>
            </a:br>
            <a:r>
              <a:rPr lang="en-US" altLang="en-US" dirty="0">
                <a:solidFill>
                  <a:srgbClr val="C00000"/>
                </a:solidFill>
              </a:rPr>
              <a:t> </a:t>
            </a:r>
            <a:r>
              <a:rPr lang="en-US" altLang="en-US" sz="3000" dirty="0"/>
              <a:t>Lecture 42: Input Output Systems – Part 1</a:t>
            </a:r>
            <a:br>
              <a:rPr lang="en-US" altLang="en-US" sz="3000" dirty="0"/>
            </a:br>
            <a:r>
              <a:rPr lang="en-US" altLang="en-US" sz="3000" dirty="0"/>
              <a:t> Introduction, Polling, Interrupt driven I/O</a:t>
            </a:r>
          </a:p>
        </p:txBody>
      </p:sp>
      <p:sp>
        <p:nvSpPr>
          <p:cNvPr id="16386" name="Subtitle 2">
            <a:extLst>
              <a:ext uri="{FF2B5EF4-FFF2-40B4-BE49-F238E27FC236}">
                <a16:creationId xmlns:a16="http://schemas.microsoft.com/office/drawing/2014/main" id="{F5F7479F-E8DB-DB46-AE6B-1E4F2A5DE670}"/>
              </a:ext>
            </a:extLst>
          </p:cNvPr>
          <p:cNvSpPr>
            <a:spLocks noGrp="1" noChangeArrowheads="1"/>
          </p:cNvSpPr>
          <p:nvPr>
            <p:ph type="subTitle" idx="1"/>
          </p:nvPr>
        </p:nvSpPr>
        <p:spPr>
          <a:xfrm>
            <a:off x="685800" y="3886200"/>
            <a:ext cx="7677150" cy="1752600"/>
          </a:xfrm>
        </p:spPr>
        <p:txBody>
          <a:bodyPr/>
          <a:lstStyle/>
          <a:p>
            <a:pPr algn="r"/>
            <a:r>
              <a:rPr lang="en-US" altLang="en-US" b="1" dirty="0"/>
              <a:t>Ravi Mittal</a:t>
            </a:r>
          </a:p>
          <a:p>
            <a:pPr algn="r"/>
            <a:r>
              <a:rPr lang="en-US" altLang="en-US" dirty="0" err="1"/>
              <a:t>ravi.mittal@iitgoa.ac.in</a:t>
            </a:r>
            <a:endParaRPr lang="en-US" altLang="en-US" dirty="0"/>
          </a:p>
          <a:p>
            <a:pPr algn="r"/>
            <a:r>
              <a:rPr lang="en-US" altLang="en-US" dirty="0"/>
              <a:t>Indian Institute of Technology, Goa</a:t>
            </a:r>
          </a:p>
        </p:txBody>
      </p:sp>
    </p:spTree>
    <p:extLst>
      <p:ext uri="{BB962C8B-B14F-4D97-AF65-F5344CB8AC3E}">
        <p14:creationId xmlns:p14="http://schemas.microsoft.com/office/powerpoint/2010/main" val="29127116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85F8D5-FA07-B240-8440-398FAD476A67}"/>
              </a:ext>
            </a:extLst>
          </p:cNvPr>
          <p:cNvSpPr>
            <a:spLocks noGrp="1"/>
          </p:cNvSpPr>
          <p:nvPr>
            <p:ph type="title"/>
          </p:nvPr>
        </p:nvSpPr>
        <p:spPr/>
        <p:txBody>
          <a:bodyPr/>
          <a:lstStyle/>
          <a:p>
            <a:r>
              <a:rPr lang="en-US" dirty="0"/>
              <a:t>Input Output Devices for Daily use </a:t>
            </a:r>
          </a:p>
        </p:txBody>
      </p:sp>
      <p:sp>
        <p:nvSpPr>
          <p:cNvPr id="3" name="Content Placeholder 2">
            <a:extLst>
              <a:ext uri="{FF2B5EF4-FFF2-40B4-BE49-F238E27FC236}">
                <a16:creationId xmlns:a16="http://schemas.microsoft.com/office/drawing/2014/main" id="{89833248-A82A-5E4E-A1E8-C9D640F93824}"/>
              </a:ext>
            </a:extLst>
          </p:cNvPr>
          <p:cNvSpPr>
            <a:spLocks noGrp="1"/>
          </p:cNvSpPr>
          <p:nvPr>
            <p:ph idx="1"/>
          </p:nvPr>
        </p:nvSpPr>
        <p:spPr/>
        <p:txBody>
          <a:bodyPr/>
          <a:lstStyle/>
          <a:p>
            <a:r>
              <a:rPr lang="en-US" dirty="0"/>
              <a:t>Laptop </a:t>
            </a:r>
          </a:p>
          <a:p>
            <a:pPr lvl="1"/>
            <a:r>
              <a:rPr lang="en-US" dirty="0"/>
              <a:t>Keyboard, Mouse, touch pad, Screen, USB ports, Ethernet, </a:t>
            </a:r>
            <a:r>
              <a:rPr lang="en-US" dirty="0" err="1"/>
              <a:t>WiFi</a:t>
            </a:r>
            <a:r>
              <a:rPr lang="en-US" dirty="0"/>
              <a:t>, Bluetooth, Speakers, GPS sensors, heat sensors </a:t>
            </a:r>
            <a:r>
              <a:rPr lang="en-US" dirty="0" err="1"/>
              <a:t>etc</a:t>
            </a:r>
            <a:endParaRPr lang="en-US" dirty="0"/>
          </a:p>
          <a:p>
            <a:r>
              <a:rPr lang="en-US" dirty="0" err="1"/>
              <a:t>Ipad</a:t>
            </a:r>
            <a:endParaRPr lang="en-US" dirty="0"/>
          </a:p>
          <a:p>
            <a:pPr lvl="1"/>
            <a:r>
              <a:rPr lang="en-US" dirty="0"/>
              <a:t>Touch Screen, </a:t>
            </a:r>
            <a:r>
              <a:rPr lang="en-US" dirty="0" err="1"/>
              <a:t>WiFi</a:t>
            </a:r>
            <a:r>
              <a:rPr lang="en-US" dirty="0"/>
              <a:t>, Bluetooth, USB port, Various sensors</a:t>
            </a:r>
          </a:p>
          <a:p>
            <a:r>
              <a:rPr lang="en-IN" dirty="0"/>
              <a:t>Mobile</a:t>
            </a:r>
          </a:p>
          <a:p>
            <a:r>
              <a:rPr lang="en-IN" dirty="0" err="1"/>
              <a:t>WiFi</a:t>
            </a:r>
            <a:r>
              <a:rPr lang="en-IN" dirty="0"/>
              <a:t> Router</a:t>
            </a:r>
          </a:p>
          <a:p>
            <a:r>
              <a:rPr lang="en-IN" dirty="0"/>
              <a:t>TV</a:t>
            </a:r>
          </a:p>
          <a:p>
            <a:r>
              <a:rPr lang="en-IN" dirty="0"/>
              <a:t>Digital Camera</a:t>
            </a:r>
          </a:p>
          <a:p>
            <a:r>
              <a:rPr lang="en-IN" dirty="0"/>
              <a:t>Mouse</a:t>
            </a:r>
          </a:p>
          <a:p>
            <a:endParaRPr lang="en-IN" dirty="0"/>
          </a:p>
        </p:txBody>
      </p:sp>
    </p:spTree>
    <p:extLst>
      <p:ext uri="{BB962C8B-B14F-4D97-AF65-F5344CB8AC3E}">
        <p14:creationId xmlns:p14="http://schemas.microsoft.com/office/powerpoint/2010/main" val="20012379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g5e7b2e43bd_0_16"/>
          <p:cNvSpPr txBox="1">
            <a:spLocks noGrp="1"/>
          </p:cNvSpPr>
          <p:nvPr>
            <p:ph type="title"/>
          </p:nvPr>
        </p:nvSpPr>
        <p:spPr>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r>
              <a:rPr lang="en-US"/>
              <a:t>Inputs have many forms</a:t>
            </a:r>
            <a:endParaRPr/>
          </a:p>
        </p:txBody>
      </p:sp>
      <p:sp>
        <p:nvSpPr>
          <p:cNvPr id="243" name="Google Shape;243;g5e7b2e43bd_0_16"/>
          <p:cNvSpPr txBox="1">
            <a:spLocks noGrp="1"/>
          </p:cNvSpPr>
          <p:nvPr>
            <p:ph idx="1"/>
          </p:nvPr>
        </p:nvSpPr>
        <p:spPr>
          <a:xfrm>
            <a:off x="457200" y="1600199"/>
            <a:ext cx="8229600" cy="4846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p>
            <a:r>
              <a:rPr lang="en-US" dirty="0"/>
              <a:t>Keyboard and mouse (USB)</a:t>
            </a:r>
            <a:endParaRPr dirty="0"/>
          </a:p>
          <a:p>
            <a:r>
              <a:rPr lang="en-US" dirty="0"/>
              <a:t>Touch screen</a:t>
            </a:r>
            <a:endParaRPr dirty="0"/>
          </a:p>
          <a:p>
            <a:r>
              <a:rPr lang="en-US" dirty="0"/>
              <a:t>Audio input</a:t>
            </a:r>
            <a:endParaRPr dirty="0"/>
          </a:p>
          <a:p>
            <a:r>
              <a:rPr lang="en-US" dirty="0"/>
              <a:t>Camera</a:t>
            </a:r>
            <a:endParaRPr dirty="0"/>
          </a:p>
          <a:p>
            <a:r>
              <a:rPr lang="en-US" dirty="0"/>
              <a:t>Motion</a:t>
            </a:r>
            <a:endParaRPr dirty="0"/>
          </a:p>
          <a:p>
            <a:r>
              <a:rPr lang="en-US" dirty="0"/>
              <a:t>Fingerprint sensor</a:t>
            </a:r>
          </a:p>
          <a:p>
            <a:pPr marL="0" indent="0">
              <a:buNone/>
            </a:pPr>
            <a:endParaRPr dirty="0"/>
          </a:p>
        </p:txBody>
      </p:sp>
    </p:spTree>
    <p:extLst>
      <p:ext uri="{BB962C8B-B14F-4D97-AF65-F5344CB8AC3E}">
        <p14:creationId xmlns:p14="http://schemas.microsoft.com/office/powerpoint/2010/main" val="5969426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g5e7b2e43bd_0_30"/>
          <p:cNvSpPr txBox="1">
            <a:spLocks noGrp="1"/>
          </p:cNvSpPr>
          <p:nvPr>
            <p:ph type="title"/>
          </p:nvPr>
        </p:nvSpPr>
        <p:spPr>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r>
              <a:rPr lang="en-US" dirty="0"/>
              <a:t>Inputs have many forms</a:t>
            </a:r>
            <a:endParaRPr dirty="0"/>
          </a:p>
        </p:txBody>
      </p:sp>
      <p:sp>
        <p:nvSpPr>
          <p:cNvPr id="251" name="Google Shape;251;g5e7b2e43bd_0_30"/>
          <p:cNvSpPr txBox="1">
            <a:spLocks noGrp="1"/>
          </p:cNvSpPr>
          <p:nvPr>
            <p:ph idx="1"/>
          </p:nvPr>
        </p:nvSpPr>
        <p:spPr>
          <a:xfrm>
            <a:off x="457200" y="1600199"/>
            <a:ext cx="8229600" cy="4846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p>
            <a:r>
              <a:rPr lang="en-US" dirty="0"/>
              <a:t>Tiny Radar (Pixel 4)</a:t>
            </a:r>
            <a:endParaRPr dirty="0"/>
          </a:p>
        </p:txBody>
      </p:sp>
      <p:pic>
        <p:nvPicPr>
          <p:cNvPr id="253" name="Google Shape;253;g5e7b2e43bd_0_30"/>
          <p:cNvPicPr preferRelativeResize="0"/>
          <p:nvPr/>
        </p:nvPicPr>
        <p:blipFill>
          <a:blip r:embed="rId3">
            <a:alphaModFix/>
          </a:blip>
          <a:stretch>
            <a:fillRect/>
          </a:stretch>
        </p:blipFill>
        <p:spPr>
          <a:xfrm>
            <a:off x="1366538" y="2664650"/>
            <a:ext cx="6410924" cy="3205450"/>
          </a:xfrm>
          <a:prstGeom prst="rect">
            <a:avLst/>
          </a:prstGeom>
          <a:noFill/>
          <a:ln>
            <a:noFill/>
          </a:ln>
        </p:spPr>
      </p:pic>
      <p:sp>
        <p:nvSpPr>
          <p:cNvPr id="5" name="Google Shape;601;g5ce8b99149_0_339">
            <a:extLst>
              <a:ext uri="{FF2B5EF4-FFF2-40B4-BE49-F238E27FC236}">
                <a16:creationId xmlns:a16="http://schemas.microsoft.com/office/drawing/2014/main" id="{84470B53-BE24-6146-B4AA-5CCB5814F1DE}"/>
              </a:ext>
            </a:extLst>
          </p:cNvPr>
          <p:cNvSpPr txBox="1">
            <a:spLocks/>
          </p:cNvSpPr>
          <p:nvPr/>
        </p:nvSpPr>
        <p:spPr>
          <a:xfrm>
            <a:off x="31924" y="6446399"/>
            <a:ext cx="5476180" cy="459499"/>
          </a:xfrm>
          <a:prstGeom prst="rect">
            <a:avLst/>
          </a:prstGeom>
          <a:noFill/>
          <a:ln>
            <a:noFill/>
          </a:ln>
        </p:spPr>
        <p:txBody>
          <a:bodyPr spcFirstLastPara="1" wrap="square" lIns="91425" tIns="45700" rIns="91425" bIns="45700" anchor="ctr" anchorCtr="0">
            <a:noAutofit/>
          </a:bodyPr>
          <a:lstStyle>
            <a:defPPr>
              <a:defRPr lang="en-US"/>
            </a:defPPr>
            <a:lvl1pPr algn="l" rtl="0" eaLnBrk="0" fontAlgn="base" hangingPunct="0">
              <a:spcBef>
                <a:spcPct val="0"/>
              </a:spcBef>
              <a:spcAft>
                <a:spcPct val="0"/>
              </a:spcAft>
              <a:defRPr sz="2400" b="1" kern="1200">
                <a:solidFill>
                  <a:schemeClr val="tx1"/>
                </a:solidFill>
                <a:latin typeface="Arial Narrow" panose="020B0604020202020204"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anose="020B0604020202020204"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anose="020B0604020202020204"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anose="020B0604020202020204"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anose="020B0604020202020204" pitchFamily="34" charset="0"/>
                <a:ea typeface="+mn-ea"/>
                <a:cs typeface="+mn-cs"/>
              </a:defRPr>
            </a:lvl5pPr>
            <a:lvl6pPr marL="2286000" algn="l" defTabSz="914400" rtl="0" eaLnBrk="1" latinLnBrk="0" hangingPunct="1">
              <a:defRPr sz="2400" b="1" kern="1200">
                <a:solidFill>
                  <a:schemeClr val="tx1"/>
                </a:solidFill>
                <a:latin typeface="Arial Narrow" panose="020B0604020202020204" pitchFamily="34" charset="0"/>
                <a:ea typeface="+mn-ea"/>
                <a:cs typeface="+mn-cs"/>
              </a:defRPr>
            </a:lvl6pPr>
            <a:lvl7pPr marL="2743200" algn="l" defTabSz="914400" rtl="0" eaLnBrk="1" latinLnBrk="0" hangingPunct="1">
              <a:defRPr sz="2400" b="1" kern="1200">
                <a:solidFill>
                  <a:schemeClr val="tx1"/>
                </a:solidFill>
                <a:latin typeface="Arial Narrow" panose="020B0604020202020204" pitchFamily="34" charset="0"/>
                <a:ea typeface="+mn-ea"/>
                <a:cs typeface="+mn-cs"/>
              </a:defRPr>
            </a:lvl7pPr>
            <a:lvl8pPr marL="3200400" algn="l" defTabSz="914400" rtl="0" eaLnBrk="1" latinLnBrk="0" hangingPunct="1">
              <a:defRPr sz="2400" b="1" kern="1200">
                <a:solidFill>
                  <a:schemeClr val="tx1"/>
                </a:solidFill>
                <a:latin typeface="Arial Narrow" panose="020B0604020202020204" pitchFamily="34" charset="0"/>
                <a:ea typeface="+mn-ea"/>
                <a:cs typeface="+mn-cs"/>
              </a:defRPr>
            </a:lvl8pPr>
            <a:lvl9pPr marL="3657600" algn="l" defTabSz="914400" rtl="0" eaLnBrk="1" latinLnBrk="0" hangingPunct="1">
              <a:defRPr sz="2400" b="1" kern="1200">
                <a:solidFill>
                  <a:schemeClr val="tx1"/>
                </a:solidFill>
                <a:latin typeface="Arial Narrow" panose="020B0604020202020204" pitchFamily="34" charset="0"/>
                <a:ea typeface="+mn-ea"/>
                <a:cs typeface="+mn-cs"/>
              </a:defRPr>
            </a:lvl9pPr>
          </a:lstStyle>
          <a:p>
            <a:pPr algn="ctr">
              <a:spcBef>
                <a:spcPts val="0"/>
              </a:spcBef>
              <a:spcAft>
                <a:spcPts val="0"/>
              </a:spcAft>
              <a:buSzPts val="1400"/>
            </a:pPr>
            <a:r>
              <a:rPr lang="en-US" sz="1200" dirty="0">
                <a:solidFill>
                  <a:schemeClr val="bg1">
                    <a:lumMod val="75000"/>
                  </a:schemeClr>
                </a:solidFill>
                <a:latin typeface="Calibri"/>
                <a:ea typeface="Calibri"/>
                <a:cs typeface="Calibri"/>
                <a:sym typeface="Calibri"/>
              </a:rPr>
              <a:t>Ref</a:t>
            </a:r>
            <a:r>
              <a:rPr lang="en-US" sz="1200" dirty="0">
                <a:solidFill>
                  <a:schemeClr val="bg1">
                    <a:lumMod val="75000"/>
                  </a:schemeClr>
                </a:solidFill>
                <a:latin typeface="Calibri"/>
                <a:cs typeface="Calibri"/>
                <a:sym typeface="Calibri"/>
              </a:rPr>
              <a:t>: </a:t>
            </a:r>
            <a:r>
              <a:rPr lang="en-US" sz="1200" dirty="0">
                <a:solidFill>
                  <a:schemeClr val="bg1">
                    <a:lumMod val="75000"/>
                  </a:schemeClr>
                </a:solidFill>
                <a:latin typeface="Calibri"/>
                <a:cs typeface="Calibri"/>
              </a:rPr>
              <a:t>CS 61C</a:t>
            </a:r>
            <a:r>
              <a:rPr lang="en-US" sz="1200" dirty="0">
                <a:solidFill>
                  <a:schemeClr val="bg1">
                    <a:lumMod val="75000"/>
                  </a:schemeClr>
                </a:solidFill>
                <a:latin typeface="Calibri"/>
                <a:cs typeface="Calibri"/>
                <a:sym typeface="Calibri"/>
              </a:rPr>
              <a:t>, Lecture on Input/Output, Branden </a:t>
            </a:r>
            <a:r>
              <a:rPr lang="en-US" sz="1200" dirty="0" err="1">
                <a:solidFill>
                  <a:schemeClr val="bg1">
                    <a:lumMod val="75000"/>
                  </a:schemeClr>
                </a:solidFill>
                <a:latin typeface="Calibri"/>
                <a:cs typeface="Calibri"/>
                <a:sym typeface="Calibri"/>
              </a:rPr>
              <a:t>Ghena</a:t>
            </a:r>
            <a:r>
              <a:rPr lang="en-US" sz="1200" dirty="0">
                <a:solidFill>
                  <a:schemeClr val="bg1">
                    <a:lumMod val="75000"/>
                  </a:schemeClr>
                </a:solidFill>
                <a:latin typeface="Calibri"/>
                <a:cs typeface="Calibri"/>
                <a:sym typeface="Calibri"/>
              </a:rPr>
              <a:t>, </a:t>
            </a:r>
            <a:r>
              <a:rPr lang="en-US" sz="1200" dirty="0" err="1">
                <a:solidFill>
                  <a:schemeClr val="bg1">
                    <a:lumMod val="75000"/>
                  </a:schemeClr>
                </a:solidFill>
                <a:latin typeface="Calibri"/>
                <a:cs typeface="Calibri"/>
                <a:sym typeface="Calibri"/>
              </a:rPr>
              <a:t>Univ</a:t>
            </a:r>
            <a:r>
              <a:rPr lang="en-US" sz="1200" dirty="0">
                <a:solidFill>
                  <a:schemeClr val="bg1">
                    <a:lumMod val="75000"/>
                  </a:schemeClr>
                </a:solidFill>
                <a:latin typeface="Calibri"/>
                <a:cs typeface="Calibri"/>
                <a:sym typeface="Calibri"/>
              </a:rPr>
              <a:t> of California, Berkeley </a:t>
            </a:r>
          </a:p>
        </p:txBody>
      </p:sp>
    </p:spTree>
    <p:extLst>
      <p:ext uri="{BB962C8B-B14F-4D97-AF65-F5344CB8AC3E}">
        <p14:creationId xmlns:p14="http://schemas.microsoft.com/office/powerpoint/2010/main" val="36102241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g5e7b2e43bd_0_23"/>
          <p:cNvSpPr txBox="1">
            <a:spLocks noGrp="1"/>
          </p:cNvSpPr>
          <p:nvPr>
            <p:ph type="title"/>
          </p:nvPr>
        </p:nvSpPr>
        <p:spPr>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r>
              <a:rPr lang="en-US" dirty="0"/>
              <a:t>Outputs have many forms too</a:t>
            </a:r>
            <a:endParaRPr dirty="0"/>
          </a:p>
        </p:txBody>
      </p:sp>
      <p:sp>
        <p:nvSpPr>
          <p:cNvPr id="260" name="Google Shape;260;g5e7b2e43bd_0_23"/>
          <p:cNvSpPr txBox="1">
            <a:spLocks noGrp="1"/>
          </p:cNvSpPr>
          <p:nvPr>
            <p:ph idx="1"/>
          </p:nvPr>
        </p:nvSpPr>
        <p:spPr>
          <a:xfrm>
            <a:off x="457200" y="1600199"/>
            <a:ext cx="8229600" cy="4846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p>
            <a:r>
              <a:rPr lang="en-US" dirty="0"/>
              <a:t>Displays</a:t>
            </a:r>
            <a:endParaRPr dirty="0"/>
          </a:p>
          <a:p>
            <a:r>
              <a:rPr lang="en-US" dirty="0"/>
              <a:t>Audio output</a:t>
            </a:r>
            <a:endParaRPr dirty="0"/>
          </a:p>
          <a:p>
            <a:r>
              <a:rPr lang="en-US" dirty="0"/>
              <a:t>Printers</a:t>
            </a:r>
            <a:endParaRPr dirty="0"/>
          </a:p>
          <a:p>
            <a:r>
              <a:rPr lang="en-US" dirty="0"/>
              <a:t>LEDs</a:t>
            </a:r>
            <a:endParaRPr dirty="0"/>
          </a:p>
          <a:p>
            <a:r>
              <a:rPr lang="en-US" dirty="0"/>
              <a:t>RFID Reader</a:t>
            </a:r>
            <a:endParaRPr dirty="0"/>
          </a:p>
        </p:txBody>
      </p:sp>
      <p:sp>
        <p:nvSpPr>
          <p:cNvPr id="4" name="Google Shape;601;g5ce8b99149_0_339">
            <a:extLst>
              <a:ext uri="{FF2B5EF4-FFF2-40B4-BE49-F238E27FC236}">
                <a16:creationId xmlns:a16="http://schemas.microsoft.com/office/drawing/2014/main" id="{AACBCE77-71D6-C545-B45E-75B66BB407C7}"/>
              </a:ext>
            </a:extLst>
          </p:cNvPr>
          <p:cNvSpPr txBox="1">
            <a:spLocks/>
          </p:cNvSpPr>
          <p:nvPr/>
        </p:nvSpPr>
        <p:spPr>
          <a:xfrm>
            <a:off x="31924" y="6446399"/>
            <a:ext cx="5476180" cy="459499"/>
          </a:xfrm>
          <a:prstGeom prst="rect">
            <a:avLst/>
          </a:prstGeom>
          <a:noFill/>
          <a:ln>
            <a:noFill/>
          </a:ln>
        </p:spPr>
        <p:txBody>
          <a:bodyPr spcFirstLastPara="1" wrap="square" lIns="91425" tIns="45700" rIns="91425" bIns="45700" anchor="ctr" anchorCtr="0">
            <a:noAutofit/>
          </a:bodyPr>
          <a:lstStyle>
            <a:defPPr>
              <a:defRPr lang="en-US"/>
            </a:defPPr>
            <a:lvl1pPr algn="l" rtl="0" eaLnBrk="0" fontAlgn="base" hangingPunct="0">
              <a:spcBef>
                <a:spcPct val="0"/>
              </a:spcBef>
              <a:spcAft>
                <a:spcPct val="0"/>
              </a:spcAft>
              <a:defRPr sz="2400" b="1" kern="1200">
                <a:solidFill>
                  <a:schemeClr val="tx1"/>
                </a:solidFill>
                <a:latin typeface="Arial Narrow" panose="020B0604020202020204"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anose="020B0604020202020204"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anose="020B0604020202020204"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anose="020B0604020202020204"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anose="020B0604020202020204" pitchFamily="34" charset="0"/>
                <a:ea typeface="+mn-ea"/>
                <a:cs typeface="+mn-cs"/>
              </a:defRPr>
            </a:lvl5pPr>
            <a:lvl6pPr marL="2286000" algn="l" defTabSz="914400" rtl="0" eaLnBrk="1" latinLnBrk="0" hangingPunct="1">
              <a:defRPr sz="2400" b="1" kern="1200">
                <a:solidFill>
                  <a:schemeClr val="tx1"/>
                </a:solidFill>
                <a:latin typeface="Arial Narrow" panose="020B0604020202020204" pitchFamily="34" charset="0"/>
                <a:ea typeface="+mn-ea"/>
                <a:cs typeface="+mn-cs"/>
              </a:defRPr>
            </a:lvl6pPr>
            <a:lvl7pPr marL="2743200" algn="l" defTabSz="914400" rtl="0" eaLnBrk="1" latinLnBrk="0" hangingPunct="1">
              <a:defRPr sz="2400" b="1" kern="1200">
                <a:solidFill>
                  <a:schemeClr val="tx1"/>
                </a:solidFill>
                <a:latin typeface="Arial Narrow" panose="020B0604020202020204" pitchFamily="34" charset="0"/>
                <a:ea typeface="+mn-ea"/>
                <a:cs typeface="+mn-cs"/>
              </a:defRPr>
            </a:lvl7pPr>
            <a:lvl8pPr marL="3200400" algn="l" defTabSz="914400" rtl="0" eaLnBrk="1" latinLnBrk="0" hangingPunct="1">
              <a:defRPr sz="2400" b="1" kern="1200">
                <a:solidFill>
                  <a:schemeClr val="tx1"/>
                </a:solidFill>
                <a:latin typeface="Arial Narrow" panose="020B0604020202020204" pitchFamily="34" charset="0"/>
                <a:ea typeface="+mn-ea"/>
                <a:cs typeface="+mn-cs"/>
              </a:defRPr>
            </a:lvl8pPr>
            <a:lvl9pPr marL="3657600" algn="l" defTabSz="914400" rtl="0" eaLnBrk="1" latinLnBrk="0" hangingPunct="1">
              <a:defRPr sz="2400" b="1" kern="1200">
                <a:solidFill>
                  <a:schemeClr val="tx1"/>
                </a:solidFill>
                <a:latin typeface="Arial Narrow" panose="020B0604020202020204" pitchFamily="34" charset="0"/>
                <a:ea typeface="+mn-ea"/>
                <a:cs typeface="+mn-cs"/>
              </a:defRPr>
            </a:lvl9pPr>
          </a:lstStyle>
          <a:p>
            <a:pPr algn="ctr">
              <a:spcBef>
                <a:spcPts val="0"/>
              </a:spcBef>
              <a:spcAft>
                <a:spcPts val="0"/>
              </a:spcAft>
              <a:buSzPts val="1400"/>
            </a:pPr>
            <a:r>
              <a:rPr lang="en-US" sz="1200" dirty="0">
                <a:solidFill>
                  <a:schemeClr val="bg1">
                    <a:lumMod val="75000"/>
                  </a:schemeClr>
                </a:solidFill>
                <a:latin typeface="Calibri"/>
                <a:ea typeface="Calibri"/>
                <a:cs typeface="Calibri"/>
                <a:sym typeface="Calibri"/>
              </a:rPr>
              <a:t>Ref</a:t>
            </a:r>
            <a:r>
              <a:rPr lang="en-US" sz="1200" dirty="0">
                <a:solidFill>
                  <a:schemeClr val="bg1">
                    <a:lumMod val="75000"/>
                  </a:schemeClr>
                </a:solidFill>
                <a:latin typeface="Calibri"/>
                <a:cs typeface="Calibri"/>
                <a:sym typeface="Calibri"/>
              </a:rPr>
              <a:t>: </a:t>
            </a:r>
            <a:r>
              <a:rPr lang="en-US" sz="1200" dirty="0">
                <a:solidFill>
                  <a:schemeClr val="bg1">
                    <a:lumMod val="75000"/>
                  </a:schemeClr>
                </a:solidFill>
                <a:latin typeface="Calibri"/>
                <a:cs typeface="Calibri"/>
              </a:rPr>
              <a:t>CS 61C</a:t>
            </a:r>
            <a:r>
              <a:rPr lang="en-US" sz="1200" dirty="0">
                <a:solidFill>
                  <a:schemeClr val="bg1">
                    <a:lumMod val="75000"/>
                  </a:schemeClr>
                </a:solidFill>
                <a:latin typeface="Calibri"/>
                <a:cs typeface="Calibri"/>
                <a:sym typeface="Calibri"/>
              </a:rPr>
              <a:t>, Lecture on Input/Output, Branden </a:t>
            </a:r>
            <a:r>
              <a:rPr lang="en-US" sz="1200" dirty="0" err="1">
                <a:solidFill>
                  <a:schemeClr val="bg1">
                    <a:lumMod val="75000"/>
                  </a:schemeClr>
                </a:solidFill>
                <a:latin typeface="Calibri"/>
                <a:cs typeface="Calibri"/>
                <a:sym typeface="Calibri"/>
              </a:rPr>
              <a:t>Ghena</a:t>
            </a:r>
            <a:r>
              <a:rPr lang="en-US" sz="1200" dirty="0">
                <a:solidFill>
                  <a:schemeClr val="bg1">
                    <a:lumMod val="75000"/>
                  </a:schemeClr>
                </a:solidFill>
                <a:latin typeface="Calibri"/>
                <a:cs typeface="Calibri"/>
                <a:sym typeface="Calibri"/>
              </a:rPr>
              <a:t>, </a:t>
            </a:r>
            <a:r>
              <a:rPr lang="en-US" sz="1200" dirty="0" err="1">
                <a:solidFill>
                  <a:schemeClr val="bg1">
                    <a:lumMod val="75000"/>
                  </a:schemeClr>
                </a:solidFill>
                <a:latin typeface="Calibri"/>
                <a:cs typeface="Calibri"/>
                <a:sym typeface="Calibri"/>
              </a:rPr>
              <a:t>Univ</a:t>
            </a:r>
            <a:r>
              <a:rPr lang="en-US" sz="1200" dirty="0">
                <a:solidFill>
                  <a:schemeClr val="bg1">
                    <a:lumMod val="75000"/>
                  </a:schemeClr>
                </a:solidFill>
                <a:latin typeface="Calibri"/>
                <a:cs typeface="Calibri"/>
                <a:sym typeface="Calibri"/>
              </a:rPr>
              <a:t> of California, Berkeley </a:t>
            </a:r>
          </a:p>
        </p:txBody>
      </p:sp>
    </p:spTree>
    <p:extLst>
      <p:ext uri="{BB962C8B-B14F-4D97-AF65-F5344CB8AC3E}">
        <p14:creationId xmlns:p14="http://schemas.microsoft.com/office/powerpoint/2010/main" val="31035733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g5e7b2e43bd_0_39"/>
          <p:cNvSpPr txBox="1">
            <a:spLocks noGrp="1"/>
          </p:cNvSpPr>
          <p:nvPr>
            <p:ph type="title"/>
          </p:nvPr>
        </p:nvSpPr>
        <p:spPr>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r>
              <a:rPr lang="en-US" dirty="0"/>
              <a:t>General-Purpose Computer</a:t>
            </a:r>
            <a:endParaRPr dirty="0"/>
          </a:p>
        </p:txBody>
      </p:sp>
      <p:sp>
        <p:nvSpPr>
          <p:cNvPr id="268" name="Google Shape;268;g5e7b2e43bd_0_39"/>
          <p:cNvSpPr txBox="1">
            <a:spLocks noGrp="1"/>
          </p:cNvSpPr>
          <p:nvPr>
            <p:ph type="body" idx="4294967295"/>
          </p:nvPr>
        </p:nvSpPr>
        <p:spPr>
          <a:xfrm>
            <a:off x="0" y="1600200"/>
            <a:ext cx="8229600" cy="4846638"/>
          </a:xfrm>
          <a:prstGeom prst="rect">
            <a:avLst/>
          </a:prstGeom>
        </p:spPr>
        <p:txBody>
          <a:bodyPr spcFirstLastPara="1" wrap="square" lIns="91425" tIns="91425" rIns="91425" bIns="91425" anchor="t" anchorCtr="0">
            <a:noAutofit/>
          </a:bodyPr>
          <a:lstStyle/>
          <a:p>
            <a:pPr marL="457200" lvl="0" indent="457200" algn="l" rtl="0">
              <a:spcBef>
                <a:spcPts val="640"/>
              </a:spcBef>
              <a:spcAft>
                <a:spcPts val="0"/>
              </a:spcAft>
              <a:buNone/>
            </a:pPr>
            <a:r>
              <a:rPr lang="en-US" b="1" dirty="0">
                <a:solidFill>
                  <a:srgbClr val="0070C0"/>
                </a:solidFill>
                <a:cs typeface="Calibri" panose="020F0502020204030204" pitchFamily="34" charset="0"/>
              </a:rPr>
              <a:t>Input</a:t>
            </a:r>
            <a:r>
              <a:rPr lang="en-US" dirty="0">
                <a:cs typeface="Calibri" panose="020F0502020204030204" pitchFamily="34" charset="0"/>
              </a:rPr>
              <a:t>						</a:t>
            </a:r>
            <a:r>
              <a:rPr lang="en-US" b="1" dirty="0">
                <a:solidFill>
                  <a:srgbClr val="0070C0"/>
                </a:solidFill>
                <a:cs typeface="Calibri" panose="020F0502020204030204" pitchFamily="34" charset="0"/>
              </a:rPr>
              <a:t> Output</a:t>
            </a:r>
            <a:endParaRPr b="1" dirty="0">
              <a:solidFill>
                <a:srgbClr val="0070C0"/>
              </a:solidFill>
              <a:cs typeface="Calibri" panose="020F0502020204030204" pitchFamily="34" charset="0"/>
            </a:endParaRPr>
          </a:p>
        </p:txBody>
      </p:sp>
      <p:sp>
        <p:nvSpPr>
          <p:cNvPr id="270" name="Google Shape;270;g5e7b2e43bd_0_39"/>
          <p:cNvSpPr/>
          <p:nvPr/>
        </p:nvSpPr>
        <p:spPr>
          <a:xfrm>
            <a:off x="3590400" y="2929696"/>
            <a:ext cx="1963200" cy="2469000"/>
          </a:xfrm>
          <a:prstGeom prst="roundRect">
            <a:avLst>
              <a:gd name="adj" fmla="val 16667"/>
            </a:avLst>
          </a:prstGeom>
          <a:solidFill>
            <a:srgbClr val="E6B8AF"/>
          </a:solidFill>
          <a:ln w="28575" cap="flat" cmpd="sng">
            <a:solidFill>
              <a:srgbClr val="5B0F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b="1" dirty="0">
                <a:latin typeface="Calibri" panose="020F0502020204030204" pitchFamily="34" charset="0"/>
                <a:cs typeface="Calibri" panose="020F0502020204030204" pitchFamily="34" charset="0"/>
              </a:rPr>
              <a:t>Computer</a:t>
            </a:r>
            <a:endParaRPr sz="1600" b="1" dirty="0">
              <a:latin typeface="Calibri" panose="020F0502020204030204" pitchFamily="34" charset="0"/>
              <a:cs typeface="Calibri" panose="020F0502020204030204" pitchFamily="34" charset="0"/>
            </a:endParaRPr>
          </a:p>
        </p:txBody>
      </p:sp>
      <p:sp>
        <p:nvSpPr>
          <p:cNvPr id="271" name="Google Shape;271;g5e7b2e43bd_0_39"/>
          <p:cNvSpPr/>
          <p:nvPr/>
        </p:nvSpPr>
        <p:spPr>
          <a:xfrm>
            <a:off x="839525" y="2432750"/>
            <a:ext cx="2235000" cy="579900"/>
          </a:xfrm>
          <a:prstGeom prst="roundRect">
            <a:avLst>
              <a:gd name="adj" fmla="val 16667"/>
            </a:avLst>
          </a:prstGeom>
          <a:solidFill>
            <a:srgbClr val="D9EAD3"/>
          </a:solidFill>
          <a:ln w="28575" cap="flat" cmpd="sng">
            <a:solidFill>
              <a:srgbClr val="274E1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b="1">
                <a:latin typeface="Calibri" panose="020F0502020204030204" pitchFamily="34" charset="0"/>
                <a:cs typeface="Calibri" panose="020F0502020204030204" pitchFamily="34" charset="0"/>
              </a:rPr>
              <a:t>Mouse</a:t>
            </a:r>
            <a:endParaRPr sz="1600" b="1">
              <a:latin typeface="Calibri" panose="020F0502020204030204" pitchFamily="34" charset="0"/>
              <a:cs typeface="Calibri" panose="020F0502020204030204" pitchFamily="34" charset="0"/>
            </a:endParaRPr>
          </a:p>
        </p:txBody>
      </p:sp>
      <p:sp>
        <p:nvSpPr>
          <p:cNvPr id="272" name="Google Shape;272;g5e7b2e43bd_0_39"/>
          <p:cNvSpPr/>
          <p:nvPr/>
        </p:nvSpPr>
        <p:spPr>
          <a:xfrm>
            <a:off x="839525" y="3393083"/>
            <a:ext cx="2235000" cy="579900"/>
          </a:xfrm>
          <a:prstGeom prst="roundRect">
            <a:avLst>
              <a:gd name="adj" fmla="val 16667"/>
            </a:avLst>
          </a:prstGeom>
          <a:solidFill>
            <a:srgbClr val="D9EAD3"/>
          </a:solidFill>
          <a:ln w="28575" cap="flat" cmpd="sng">
            <a:solidFill>
              <a:srgbClr val="274E1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b="1">
                <a:latin typeface="Calibri" panose="020F0502020204030204" pitchFamily="34" charset="0"/>
                <a:cs typeface="Calibri" panose="020F0502020204030204" pitchFamily="34" charset="0"/>
              </a:rPr>
              <a:t>Keyboard</a:t>
            </a:r>
            <a:endParaRPr sz="1600" b="1">
              <a:latin typeface="Calibri" panose="020F0502020204030204" pitchFamily="34" charset="0"/>
              <a:cs typeface="Calibri" panose="020F0502020204030204" pitchFamily="34" charset="0"/>
            </a:endParaRPr>
          </a:p>
        </p:txBody>
      </p:sp>
      <p:sp>
        <p:nvSpPr>
          <p:cNvPr id="273" name="Google Shape;273;g5e7b2e43bd_0_39"/>
          <p:cNvSpPr/>
          <p:nvPr/>
        </p:nvSpPr>
        <p:spPr>
          <a:xfrm>
            <a:off x="839525" y="4353417"/>
            <a:ext cx="2235000" cy="579900"/>
          </a:xfrm>
          <a:prstGeom prst="roundRect">
            <a:avLst>
              <a:gd name="adj" fmla="val 16667"/>
            </a:avLst>
          </a:prstGeom>
          <a:solidFill>
            <a:srgbClr val="D9EAD3"/>
          </a:solidFill>
          <a:ln w="28575" cap="flat" cmpd="sng">
            <a:solidFill>
              <a:srgbClr val="274E1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b="1">
                <a:latin typeface="Calibri" panose="020F0502020204030204" pitchFamily="34" charset="0"/>
                <a:cs typeface="Calibri" panose="020F0502020204030204" pitchFamily="34" charset="0"/>
              </a:rPr>
              <a:t>Ethernet</a:t>
            </a:r>
            <a:endParaRPr sz="1600" b="1">
              <a:latin typeface="Calibri" panose="020F0502020204030204" pitchFamily="34" charset="0"/>
              <a:cs typeface="Calibri" panose="020F0502020204030204" pitchFamily="34" charset="0"/>
            </a:endParaRPr>
          </a:p>
        </p:txBody>
      </p:sp>
      <p:sp>
        <p:nvSpPr>
          <p:cNvPr id="274" name="Google Shape;274;g5e7b2e43bd_0_39"/>
          <p:cNvSpPr/>
          <p:nvPr/>
        </p:nvSpPr>
        <p:spPr>
          <a:xfrm>
            <a:off x="839525" y="5313750"/>
            <a:ext cx="2235000" cy="579900"/>
          </a:xfrm>
          <a:prstGeom prst="roundRect">
            <a:avLst>
              <a:gd name="adj" fmla="val 16667"/>
            </a:avLst>
          </a:prstGeom>
          <a:solidFill>
            <a:srgbClr val="D9EAD3"/>
          </a:solidFill>
          <a:ln w="28575" cap="flat" cmpd="sng">
            <a:solidFill>
              <a:srgbClr val="274E1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b="1">
                <a:latin typeface="Calibri" panose="020F0502020204030204" pitchFamily="34" charset="0"/>
                <a:cs typeface="Calibri" panose="020F0502020204030204" pitchFamily="34" charset="0"/>
              </a:rPr>
              <a:t>Bluetooth</a:t>
            </a:r>
            <a:endParaRPr sz="1600" b="1">
              <a:latin typeface="Calibri" panose="020F0502020204030204" pitchFamily="34" charset="0"/>
              <a:cs typeface="Calibri" panose="020F0502020204030204" pitchFamily="34" charset="0"/>
            </a:endParaRPr>
          </a:p>
        </p:txBody>
      </p:sp>
      <p:sp>
        <p:nvSpPr>
          <p:cNvPr id="275" name="Google Shape;275;g5e7b2e43bd_0_39"/>
          <p:cNvSpPr/>
          <p:nvPr/>
        </p:nvSpPr>
        <p:spPr>
          <a:xfrm>
            <a:off x="5930125" y="2471500"/>
            <a:ext cx="2235000" cy="579900"/>
          </a:xfrm>
          <a:prstGeom prst="roundRect">
            <a:avLst>
              <a:gd name="adj" fmla="val 16667"/>
            </a:avLst>
          </a:prstGeom>
          <a:solidFill>
            <a:srgbClr val="CFE2F3"/>
          </a:solidFill>
          <a:ln w="28575"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b="1">
                <a:latin typeface="Calibri" panose="020F0502020204030204" pitchFamily="34" charset="0"/>
                <a:cs typeface="Calibri" panose="020F0502020204030204" pitchFamily="34" charset="0"/>
              </a:rPr>
              <a:t>Monitor</a:t>
            </a:r>
            <a:endParaRPr sz="1600" b="1">
              <a:latin typeface="Calibri" panose="020F0502020204030204" pitchFamily="34" charset="0"/>
              <a:cs typeface="Calibri" panose="020F0502020204030204" pitchFamily="34" charset="0"/>
            </a:endParaRPr>
          </a:p>
        </p:txBody>
      </p:sp>
      <p:sp>
        <p:nvSpPr>
          <p:cNvPr id="276" name="Google Shape;276;g5e7b2e43bd_0_39"/>
          <p:cNvSpPr/>
          <p:nvPr/>
        </p:nvSpPr>
        <p:spPr>
          <a:xfrm>
            <a:off x="5930125" y="3431833"/>
            <a:ext cx="2235000" cy="579900"/>
          </a:xfrm>
          <a:prstGeom prst="roundRect">
            <a:avLst>
              <a:gd name="adj" fmla="val 16667"/>
            </a:avLst>
          </a:prstGeom>
          <a:solidFill>
            <a:srgbClr val="CFE2F3"/>
          </a:solidFill>
          <a:ln w="28575"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b="1">
                <a:latin typeface="Calibri" panose="020F0502020204030204" pitchFamily="34" charset="0"/>
                <a:cs typeface="Calibri" panose="020F0502020204030204" pitchFamily="34" charset="0"/>
              </a:rPr>
              <a:t>Headphones</a:t>
            </a:r>
            <a:endParaRPr sz="1600" b="1">
              <a:latin typeface="Calibri" panose="020F0502020204030204" pitchFamily="34" charset="0"/>
              <a:cs typeface="Calibri" panose="020F0502020204030204" pitchFamily="34" charset="0"/>
            </a:endParaRPr>
          </a:p>
        </p:txBody>
      </p:sp>
      <p:sp>
        <p:nvSpPr>
          <p:cNvPr id="277" name="Google Shape;277;g5e7b2e43bd_0_39"/>
          <p:cNvSpPr/>
          <p:nvPr/>
        </p:nvSpPr>
        <p:spPr>
          <a:xfrm>
            <a:off x="5930125" y="4392167"/>
            <a:ext cx="2235000" cy="579900"/>
          </a:xfrm>
          <a:prstGeom prst="roundRect">
            <a:avLst>
              <a:gd name="adj" fmla="val 16667"/>
            </a:avLst>
          </a:prstGeom>
          <a:solidFill>
            <a:srgbClr val="CFE2F3"/>
          </a:solidFill>
          <a:ln w="28575"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b="1">
                <a:latin typeface="Calibri" panose="020F0502020204030204" pitchFamily="34" charset="0"/>
                <a:cs typeface="Calibri" panose="020F0502020204030204" pitchFamily="34" charset="0"/>
              </a:rPr>
              <a:t>Ethernet</a:t>
            </a:r>
            <a:endParaRPr sz="1600" b="1">
              <a:latin typeface="Calibri" panose="020F0502020204030204" pitchFamily="34" charset="0"/>
              <a:cs typeface="Calibri" panose="020F0502020204030204" pitchFamily="34" charset="0"/>
            </a:endParaRPr>
          </a:p>
        </p:txBody>
      </p:sp>
      <p:sp>
        <p:nvSpPr>
          <p:cNvPr id="278" name="Google Shape;278;g5e7b2e43bd_0_39"/>
          <p:cNvSpPr/>
          <p:nvPr/>
        </p:nvSpPr>
        <p:spPr>
          <a:xfrm>
            <a:off x="5930125" y="5352500"/>
            <a:ext cx="2235000" cy="579900"/>
          </a:xfrm>
          <a:prstGeom prst="roundRect">
            <a:avLst>
              <a:gd name="adj" fmla="val 16667"/>
            </a:avLst>
          </a:prstGeom>
          <a:solidFill>
            <a:srgbClr val="CFE2F3"/>
          </a:solidFill>
          <a:ln w="28575"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b="1">
                <a:latin typeface="Calibri" panose="020F0502020204030204" pitchFamily="34" charset="0"/>
                <a:cs typeface="Calibri" panose="020F0502020204030204" pitchFamily="34" charset="0"/>
              </a:rPr>
              <a:t>Bluetooth</a:t>
            </a:r>
            <a:endParaRPr sz="1600" b="1">
              <a:latin typeface="Calibri" panose="020F0502020204030204" pitchFamily="34" charset="0"/>
              <a:cs typeface="Calibri" panose="020F0502020204030204" pitchFamily="34" charset="0"/>
            </a:endParaRPr>
          </a:p>
        </p:txBody>
      </p:sp>
      <p:cxnSp>
        <p:nvCxnSpPr>
          <p:cNvPr id="279" name="Google Shape;279;g5e7b2e43bd_0_39"/>
          <p:cNvCxnSpPr/>
          <p:nvPr/>
        </p:nvCxnSpPr>
        <p:spPr>
          <a:xfrm>
            <a:off x="2348300" y="4164196"/>
            <a:ext cx="1087500" cy="0"/>
          </a:xfrm>
          <a:prstGeom prst="straightConnector1">
            <a:avLst/>
          </a:prstGeom>
          <a:noFill/>
          <a:ln w="38100" cap="flat" cmpd="sng">
            <a:solidFill>
              <a:srgbClr val="000000"/>
            </a:solidFill>
            <a:prstDash val="solid"/>
            <a:round/>
            <a:headEnd type="none" w="med" len="med"/>
            <a:tailEnd type="triangle" w="med" len="med"/>
          </a:ln>
        </p:spPr>
      </p:cxnSp>
      <p:cxnSp>
        <p:nvCxnSpPr>
          <p:cNvPr id="280" name="Google Shape;280;g5e7b2e43bd_0_39"/>
          <p:cNvCxnSpPr/>
          <p:nvPr/>
        </p:nvCxnSpPr>
        <p:spPr>
          <a:xfrm>
            <a:off x="5770900" y="4164196"/>
            <a:ext cx="1087500" cy="0"/>
          </a:xfrm>
          <a:prstGeom prst="straightConnector1">
            <a:avLst/>
          </a:prstGeom>
          <a:noFill/>
          <a:ln w="38100" cap="flat" cmpd="sng">
            <a:solidFill>
              <a:srgbClr val="000000"/>
            </a:solidFill>
            <a:prstDash val="solid"/>
            <a:round/>
            <a:headEnd type="none" w="med" len="med"/>
            <a:tailEnd type="triangle" w="med" len="med"/>
          </a:ln>
        </p:spPr>
      </p:cxnSp>
      <p:sp>
        <p:nvSpPr>
          <p:cNvPr id="16" name="Google Shape;601;g5ce8b99149_0_339">
            <a:extLst>
              <a:ext uri="{FF2B5EF4-FFF2-40B4-BE49-F238E27FC236}">
                <a16:creationId xmlns:a16="http://schemas.microsoft.com/office/drawing/2014/main" id="{7213D6A4-AE37-F141-99EF-D5151012FEC9}"/>
              </a:ext>
            </a:extLst>
          </p:cNvPr>
          <p:cNvSpPr txBox="1">
            <a:spLocks/>
          </p:cNvSpPr>
          <p:nvPr/>
        </p:nvSpPr>
        <p:spPr>
          <a:xfrm>
            <a:off x="31924" y="6446399"/>
            <a:ext cx="5476180" cy="459499"/>
          </a:xfrm>
          <a:prstGeom prst="rect">
            <a:avLst/>
          </a:prstGeom>
          <a:noFill/>
          <a:ln>
            <a:noFill/>
          </a:ln>
        </p:spPr>
        <p:txBody>
          <a:bodyPr spcFirstLastPara="1" wrap="square" lIns="91425" tIns="45700" rIns="91425" bIns="45700" anchor="ctr" anchorCtr="0">
            <a:noAutofit/>
          </a:bodyPr>
          <a:lstStyle>
            <a:defPPr>
              <a:defRPr lang="en-US"/>
            </a:defPPr>
            <a:lvl1pPr algn="l" rtl="0" eaLnBrk="0" fontAlgn="base" hangingPunct="0">
              <a:spcBef>
                <a:spcPct val="0"/>
              </a:spcBef>
              <a:spcAft>
                <a:spcPct val="0"/>
              </a:spcAft>
              <a:defRPr sz="2400" b="1" kern="1200">
                <a:solidFill>
                  <a:schemeClr val="tx1"/>
                </a:solidFill>
                <a:latin typeface="Arial Narrow" panose="020B0604020202020204"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anose="020B0604020202020204"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anose="020B0604020202020204"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anose="020B0604020202020204"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anose="020B0604020202020204" pitchFamily="34" charset="0"/>
                <a:ea typeface="+mn-ea"/>
                <a:cs typeface="+mn-cs"/>
              </a:defRPr>
            </a:lvl5pPr>
            <a:lvl6pPr marL="2286000" algn="l" defTabSz="914400" rtl="0" eaLnBrk="1" latinLnBrk="0" hangingPunct="1">
              <a:defRPr sz="2400" b="1" kern="1200">
                <a:solidFill>
                  <a:schemeClr val="tx1"/>
                </a:solidFill>
                <a:latin typeface="Arial Narrow" panose="020B0604020202020204" pitchFamily="34" charset="0"/>
                <a:ea typeface="+mn-ea"/>
                <a:cs typeface="+mn-cs"/>
              </a:defRPr>
            </a:lvl6pPr>
            <a:lvl7pPr marL="2743200" algn="l" defTabSz="914400" rtl="0" eaLnBrk="1" latinLnBrk="0" hangingPunct="1">
              <a:defRPr sz="2400" b="1" kern="1200">
                <a:solidFill>
                  <a:schemeClr val="tx1"/>
                </a:solidFill>
                <a:latin typeface="Arial Narrow" panose="020B0604020202020204" pitchFamily="34" charset="0"/>
                <a:ea typeface="+mn-ea"/>
                <a:cs typeface="+mn-cs"/>
              </a:defRPr>
            </a:lvl7pPr>
            <a:lvl8pPr marL="3200400" algn="l" defTabSz="914400" rtl="0" eaLnBrk="1" latinLnBrk="0" hangingPunct="1">
              <a:defRPr sz="2400" b="1" kern="1200">
                <a:solidFill>
                  <a:schemeClr val="tx1"/>
                </a:solidFill>
                <a:latin typeface="Arial Narrow" panose="020B0604020202020204" pitchFamily="34" charset="0"/>
                <a:ea typeface="+mn-ea"/>
                <a:cs typeface="+mn-cs"/>
              </a:defRPr>
            </a:lvl8pPr>
            <a:lvl9pPr marL="3657600" algn="l" defTabSz="914400" rtl="0" eaLnBrk="1" latinLnBrk="0" hangingPunct="1">
              <a:defRPr sz="2400" b="1" kern="1200">
                <a:solidFill>
                  <a:schemeClr val="tx1"/>
                </a:solidFill>
                <a:latin typeface="Arial Narrow" panose="020B0604020202020204" pitchFamily="34" charset="0"/>
                <a:ea typeface="+mn-ea"/>
                <a:cs typeface="+mn-cs"/>
              </a:defRPr>
            </a:lvl9pPr>
          </a:lstStyle>
          <a:p>
            <a:pPr algn="ctr">
              <a:spcBef>
                <a:spcPts val="0"/>
              </a:spcBef>
              <a:spcAft>
                <a:spcPts val="0"/>
              </a:spcAft>
              <a:buSzPts val="1400"/>
            </a:pPr>
            <a:r>
              <a:rPr lang="en-US" sz="1200" dirty="0">
                <a:solidFill>
                  <a:schemeClr val="bg1">
                    <a:lumMod val="75000"/>
                  </a:schemeClr>
                </a:solidFill>
                <a:latin typeface="Calibri"/>
                <a:ea typeface="Calibri"/>
                <a:cs typeface="Calibri"/>
                <a:sym typeface="Calibri"/>
              </a:rPr>
              <a:t>Ref</a:t>
            </a:r>
            <a:r>
              <a:rPr lang="en-US" sz="1200" dirty="0">
                <a:solidFill>
                  <a:schemeClr val="bg1">
                    <a:lumMod val="75000"/>
                  </a:schemeClr>
                </a:solidFill>
                <a:latin typeface="Calibri"/>
                <a:cs typeface="Calibri"/>
                <a:sym typeface="Calibri"/>
              </a:rPr>
              <a:t>: </a:t>
            </a:r>
            <a:r>
              <a:rPr lang="en-US" sz="1200" dirty="0">
                <a:solidFill>
                  <a:schemeClr val="bg1">
                    <a:lumMod val="75000"/>
                  </a:schemeClr>
                </a:solidFill>
                <a:latin typeface="Calibri"/>
                <a:cs typeface="Calibri"/>
              </a:rPr>
              <a:t>CS 61C</a:t>
            </a:r>
            <a:r>
              <a:rPr lang="en-US" sz="1200" dirty="0">
                <a:solidFill>
                  <a:schemeClr val="bg1">
                    <a:lumMod val="75000"/>
                  </a:schemeClr>
                </a:solidFill>
                <a:latin typeface="Calibri"/>
                <a:cs typeface="Calibri"/>
                <a:sym typeface="Calibri"/>
              </a:rPr>
              <a:t>, Lecture on Input/Output, Branden </a:t>
            </a:r>
            <a:r>
              <a:rPr lang="en-US" sz="1200" dirty="0" err="1">
                <a:solidFill>
                  <a:schemeClr val="bg1">
                    <a:lumMod val="75000"/>
                  </a:schemeClr>
                </a:solidFill>
                <a:latin typeface="Calibri"/>
                <a:cs typeface="Calibri"/>
                <a:sym typeface="Calibri"/>
              </a:rPr>
              <a:t>Ghena</a:t>
            </a:r>
            <a:r>
              <a:rPr lang="en-US" sz="1200" dirty="0">
                <a:solidFill>
                  <a:schemeClr val="bg1">
                    <a:lumMod val="75000"/>
                  </a:schemeClr>
                </a:solidFill>
                <a:latin typeface="Calibri"/>
                <a:cs typeface="Calibri"/>
                <a:sym typeface="Calibri"/>
              </a:rPr>
              <a:t>, </a:t>
            </a:r>
            <a:r>
              <a:rPr lang="en-US" sz="1200" dirty="0" err="1">
                <a:solidFill>
                  <a:schemeClr val="bg1">
                    <a:lumMod val="75000"/>
                  </a:schemeClr>
                </a:solidFill>
                <a:latin typeface="Calibri"/>
                <a:cs typeface="Calibri"/>
                <a:sym typeface="Calibri"/>
              </a:rPr>
              <a:t>Univ</a:t>
            </a:r>
            <a:r>
              <a:rPr lang="en-US" sz="1200" dirty="0">
                <a:solidFill>
                  <a:schemeClr val="bg1">
                    <a:lumMod val="75000"/>
                  </a:schemeClr>
                </a:solidFill>
                <a:latin typeface="Calibri"/>
                <a:cs typeface="Calibri"/>
                <a:sym typeface="Calibri"/>
              </a:rPr>
              <a:t> of California, Berkeley </a:t>
            </a:r>
          </a:p>
        </p:txBody>
      </p:sp>
    </p:spTree>
    <p:extLst>
      <p:ext uri="{BB962C8B-B14F-4D97-AF65-F5344CB8AC3E}">
        <p14:creationId xmlns:p14="http://schemas.microsoft.com/office/powerpoint/2010/main" val="42852903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g5e7b2e43bd_0_71"/>
          <p:cNvSpPr txBox="1">
            <a:spLocks noGrp="1"/>
          </p:cNvSpPr>
          <p:nvPr>
            <p:ph type="title"/>
          </p:nvPr>
        </p:nvSpPr>
        <p:spPr>
          <a:xfrm>
            <a:off x="457200" y="274638"/>
            <a:ext cx="8229600" cy="1143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Cyber-Physical System</a:t>
            </a:r>
            <a:endParaRPr/>
          </a:p>
        </p:txBody>
      </p:sp>
      <p:sp>
        <p:nvSpPr>
          <p:cNvPr id="287" name="Google Shape;287;g5e7b2e43bd_0_71"/>
          <p:cNvSpPr txBox="1">
            <a:spLocks noGrp="1"/>
          </p:cNvSpPr>
          <p:nvPr>
            <p:ph idx="1"/>
          </p:nvPr>
        </p:nvSpPr>
        <p:spPr>
          <a:xfrm>
            <a:off x="457200" y="1600199"/>
            <a:ext cx="8229600" cy="4846200"/>
          </a:xfrm>
          <a:prstGeom prst="rect">
            <a:avLst/>
          </a:prstGeom>
        </p:spPr>
        <p:txBody>
          <a:bodyPr spcFirstLastPara="1" wrap="square" lIns="91425" tIns="91425" rIns="91425" bIns="91425" anchor="t" anchorCtr="0">
            <a:noAutofit/>
          </a:bodyPr>
          <a:lstStyle/>
          <a:p>
            <a:pPr marL="457200" lvl="0" indent="457200" algn="l" rtl="0">
              <a:spcBef>
                <a:spcPts val="640"/>
              </a:spcBef>
              <a:spcAft>
                <a:spcPts val="0"/>
              </a:spcAft>
              <a:buNone/>
            </a:pPr>
            <a:r>
              <a:rPr lang="en-US" b="1" dirty="0">
                <a:solidFill>
                  <a:srgbClr val="0070C0"/>
                </a:solidFill>
                <a:cs typeface="Calibri" panose="020F0502020204030204" pitchFamily="34" charset="0"/>
              </a:rPr>
              <a:t>Input	</a:t>
            </a:r>
            <a:r>
              <a:rPr lang="en-US" dirty="0">
                <a:cs typeface="Calibri" panose="020F0502020204030204" pitchFamily="34" charset="0"/>
              </a:rPr>
              <a:t>					</a:t>
            </a:r>
            <a:r>
              <a:rPr lang="en-US" b="1" dirty="0">
                <a:solidFill>
                  <a:srgbClr val="0070C0"/>
                </a:solidFill>
                <a:cs typeface="Calibri" panose="020F0502020204030204" pitchFamily="34" charset="0"/>
              </a:rPr>
              <a:t>Output</a:t>
            </a:r>
            <a:endParaRPr b="1" dirty="0">
              <a:solidFill>
                <a:srgbClr val="0070C0"/>
              </a:solidFill>
              <a:cs typeface="Calibri" panose="020F0502020204030204" pitchFamily="34" charset="0"/>
            </a:endParaRPr>
          </a:p>
        </p:txBody>
      </p:sp>
      <p:sp>
        <p:nvSpPr>
          <p:cNvPr id="289" name="Google Shape;289;g5e7b2e43bd_0_71"/>
          <p:cNvSpPr/>
          <p:nvPr/>
        </p:nvSpPr>
        <p:spPr>
          <a:xfrm>
            <a:off x="3590400" y="2929696"/>
            <a:ext cx="1963200" cy="2469000"/>
          </a:xfrm>
          <a:prstGeom prst="roundRect">
            <a:avLst>
              <a:gd name="adj" fmla="val 16667"/>
            </a:avLst>
          </a:prstGeom>
          <a:solidFill>
            <a:srgbClr val="E6B8AF"/>
          </a:solidFill>
          <a:ln w="28575" cap="flat" cmpd="sng">
            <a:solidFill>
              <a:srgbClr val="5B0F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b="1">
                <a:latin typeface="Calibri" panose="020F0502020204030204" pitchFamily="34" charset="0"/>
                <a:cs typeface="Calibri" panose="020F0502020204030204" pitchFamily="34" charset="0"/>
              </a:rPr>
              <a:t>Computer</a:t>
            </a:r>
            <a:endParaRPr sz="1600" b="1">
              <a:latin typeface="Calibri" panose="020F0502020204030204" pitchFamily="34" charset="0"/>
              <a:cs typeface="Calibri" panose="020F0502020204030204" pitchFamily="34" charset="0"/>
            </a:endParaRPr>
          </a:p>
        </p:txBody>
      </p:sp>
      <p:sp>
        <p:nvSpPr>
          <p:cNvPr id="290" name="Google Shape;290;g5e7b2e43bd_0_71"/>
          <p:cNvSpPr/>
          <p:nvPr/>
        </p:nvSpPr>
        <p:spPr>
          <a:xfrm>
            <a:off x="839525" y="2432750"/>
            <a:ext cx="2235000" cy="579900"/>
          </a:xfrm>
          <a:prstGeom prst="roundRect">
            <a:avLst>
              <a:gd name="adj" fmla="val 16667"/>
            </a:avLst>
          </a:prstGeom>
          <a:solidFill>
            <a:srgbClr val="D9EAD3"/>
          </a:solidFill>
          <a:ln w="28575" cap="flat" cmpd="sng">
            <a:solidFill>
              <a:srgbClr val="274E1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b="1">
                <a:latin typeface="Calibri" panose="020F0502020204030204" pitchFamily="34" charset="0"/>
                <a:cs typeface="Calibri" panose="020F0502020204030204" pitchFamily="34" charset="0"/>
              </a:rPr>
              <a:t>Lidar</a:t>
            </a:r>
            <a:endParaRPr sz="1600" b="1">
              <a:latin typeface="Calibri" panose="020F0502020204030204" pitchFamily="34" charset="0"/>
              <a:cs typeface="Calibri" panose="020F0502020204030204" pitchFamily="34" charset="0"/>
            </a:endParaRPr>
          </a:p>
        </p:txBody>
      </p:sp>
      <p:sp>
        <p:nvSpPr>
          <p:cNvPr id="291" name="Google Shape;291;g5e7b2e43bd_0_71"/>
          <p:cNvSpPr/>
          <p:nvPr/>
        </p:nvSpPr>
        <p:spPr>
          <a:xfrm>
            <a:off x="839525" y="3393083"/>
            <a:ext cx="2235000" cy="579900"/>
          </a:xfrm>
          <a:prstGeom prst="roundRect">
            <a:avLst>
              <a:gd name="adj" fmla="val 16667"/>
            </a:avLst>
          </a:prstGeom>
          <a:solidFill>
            <a:srgbClr val="D9EAD3"/>
          </a:solidFill>
          <a:ln w="28575" cap="flat" cmpd="sng">
            <a:solidFill>
              <a:srgbClr val="274E1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b="1">
                <a:latin typeface="Calibri" panose="020F0502020204030204" pitchFamily="34" charset="0"/>
                <a:cs typeface="Calibri" panose="020F0502020204030204" pitchFamily="34" charset="0"/>
              </a:rPr>
              <a:t>Inertial Measurement Unit</a:t>
            </a:r>
            <a:endParaRPr sz="1600" b="1">
              <a:latin typeface="Calibri" panose="020F0502020204030204" pitchFamily="34" charset="0"/>
              <a:cs typeface="Calibri" panose="020F0502020204030204" pitchFamily="34" charset="0"/>
            </a:endParaRPr>
          </a:p>
        </p:txBody>
      </p:sp>
      <p:sp>
        <p:nvSpPr>
          <p:cNvPr id="292" name="Google Shape;292;g5e7b2e43bd_0_71"/>
          <p:cNvSpPr/>
          <p:nvPr/>
        </p:nvSpPr>
        <p:spPr>
          <a:xfrm>
            <a:off x="839525" y="4353417"/>
            <a:ext cx="2235000" cy="579900"/>
          </a:xfrm>
          <a:prstGeom prst="roundRect">
            <a:avLst>
              <a:gd name="adj" fmla="val 16667"/>
            </a:avLst>
          </a:prstGeom>
          <a:solidFill>
            <a:srgbClr val="D9EAD3"/>
          </a:solidFill>
          <a:ln w="28575" cap="flat" cmpd="sng">
            <a:solidFill>
              <a:srgbClr val="274E1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b="1">
                <a:latin typeface="Calibri" panose="020F0502020204030204" pitchFamily="34" charset="0"/>
                <a:cs typeface="Calibri" panose="020F0502020204030204" pitchFamily="34" charset="0"/>
              </a:rPr>
              <a:t>Camera</a:t>
            </a:r>
            <a:endParaRPr sz="1600" b="1">
              <a:latin typeface="Calibri" panose="020F0502020204030204" pitchFamily="34" charset="0"/>
              <a:cs typeface="Calibri" panose="020F0502020204030204" pitchFamily="34" charset="0"/>
            </a:endParaRPr>
          </a:p>
        </p:txBody>
      </p:sp>
      <p:sp>
        <p:nvSpPr>
          <p:cNvPr id="293" name="Google Shape;293;g5e7b2e43bd_0_71"/>
          <p:cNvSpPr/>
          <p:nvPr/>
        </p:nvSpPr>
        <p:spPr>
          <a:xfrm>
            <a:off x="839525" y="5313750"/>
            <a:ext cx="2235000" cy="579900"/>
          </a:xfrm>
          <a:prstGeom prst="roundRect">
            <a:avLst>
              <a:gd name="adj" fmla="val 16667"/>
            </a:avLst>
          </a:prstGeom>
          <a:solidFill>
            <a:srgbClr val="D9EAD3"/>
          </a:solidFill>
          <a:ln w="28575" cap="flat" cmpd="sng">
            <a:solidFill>
              <a:srgbClr val="274E1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b="1">
                <a:latin typeface="Calibri" panose="020F0502020204030204" pitchFamily="34" charset="0"/>
                <a:cs typeface="Calibri" panose="020F0502020204030204" pitchFamily="34" charset="0"/>
              </a:rPr>
              <a:t>CAN</a:t>
            </a:r>
            <a:endParaRPr sz="1600" b="1">
              <a:latin typeface="Calibri" panose="020F0502020204030204" pitchFamily="34" charset="0"/>
              <a:cs typeface="Calibri" panose="020F0502020204030204" pitchFamily="34" charset="0"/>
            </a:endParaRPr>
          </a:p>
        </p:txBody>
      </p:sp>
      <p:sp>
        <p:nvSpPr>
          <p:cNvPr id="294" name="Google Shape;294;g5e7b2e43bd_0_71"/>
          <p:cNvSpPr/>
          <p:nvPr/>
        </p:nvSpPr>
        <p:spPr>
          <a:xfrm>
            <a:off x="5930125" y="2471500"/>
            <a:ext cx="2235000" cy="579900"/>
          </a:xfrm>
          <a:prstGeom prst="roundRect">
            <a:avLst>
              <a:gd name="adj" fmla="val 16667"/>
            </a:avLst>
          </a:prstGeom>
          <a:solidFill>
            <a:srgbClr val="CFE2F3"/>
          </a:solidFill>
          <a:ln w="28575"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b="1">
                <a:latin typeface="Calibri" panose="020F0502020204030204" pitchFamily="34" charset="0"/>
                <a:cs typeface="Calibri" panose="020F0502020204030204" pitchFamily="34" charset="0"/>
              </a:rPr>
              <a:t>Throttle Control</a:t>
            </a:r>
            <a:endParaRPr sz="1600" b="1">
              <a:latin typeface="Calibri" panose="020F0502020204030204" pitchFamily="34" charset="0"/>
              <a:cs typeface="Calibri" panose="020F0502020204030204" pitchFamily="34" charset="0"/>
            </a:endParaRPr>
          </a:p>
        </p:txBody>
      </p:sp>
      <p:sp>
        <p:nvSpPr>
          <p:cNvPr id="295" name="Google Shape;295;g5e7b2e43bd_0_71"/>
          <p:cNvSpPr/>
          <p:nvPr/>
        </p:nvSpPr>
        <p:spPr>
          <a:xfrm>
            <a:off x="5930125" y="3431833"/>
            <a:ext cx="2235000" cy="579900"/>
          </a:xfrm>
          <a:prstGeom prst="roundRect">
            <a:avLst>
              <a:gd name="adj" fmla="val 16667"/>
            </a:avLst>
          </a:prstGeom>
          <a:solidFill>
            <a:srgbClr val="CFE2F3"/>
          </a:solidFill>
          <a:ln w="28575"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b="1">
                <a:latin typeface="Calibri" panose="020F0502020204030204" pitchFamily="34" charset="0"/>
                <a:cs typeface="Calibri" panose="020F0502020204030204" pitchFamily="34" charset="0"/>
              </a:rPr>
              <a:t>Brake Control</a:t>
            </a:r>
            <a:endParaRPr sz="1600" b="1">
              <a:latin typeface="Calibri" panose="020F0502020204030204" pitchFamily="34" charset="0"/>
              <a:cs typeface="Calibri" panose="020F0502020204030204" pitchFamily="34" charset="0"/>
            </a:endParaRPr>
          </a:p>
        </p:txBody>
      </p:sp>
      <p:sp>
        <p:nvSpPr>
          <p:cNvPr id="296" name="Google Shape;296;g5e7b2e43bd_0_71"/>
          <p:cNvSpPr/>
          <p:nvPr/>
        </p:nvSpPr>
        <p:spPr>
          <a:xfrm>
            <a:off x="5930125" y="4392167"/>
            <a:ext cx="2235000" cy="579900"/>
          </a:xfrm>
          <a:prstGeom prst="roundRect">
            <a:avLst>
              <a:gd name="adj" fmla="val 16667"/>
            </a:avLst>
          </a:prstGeom>
          <a:solidFill>
            <a:srgbClr val="CFE2F3"/>
          </a:solidFill>
          <a:ln w="28575"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b="1">
                <a:latin typeface="Calibri" panose="020F0502020204030204" pitchFamily="34" charset="0"/>
                <a:cs typeface="Calibri" panose="020F0502020204030204" pitchFamily="34" charset="0"/>
              </a:rPr>
              <a:t>Wheel Rotation</a:t>
            </a:r>
            <a:endParaRPr sz="1600" b="1">
              <a:latin typeface="Calibri" panose="020F0502020204030204" pitchFamily="34" charset="0"/>
              <a:cs typeface="Calibri" panose="020F0502020204030204" pitchFamily="34" charset="0"/>
            </a:endParaRPr>
          </a:p>
        </p:txBody>
      </p:sp>
      <p:sp>
        <p:nvSpPr>
          <p:cNvPr id="297" name="Google Shape;297;g5e7b2e43bd_0_71"/>
          <p:cNvSpPr/>
          <p:nvPr/>
        </p:nvSpPr>
        <p:spPr>
          <a:xfrm>
            <a:off x="5930125" y="5352500"/>
            <a:ext cx="2235000" cy="579900"/>
          </a:xfrm>
          <a:prstGeom prst="roundRect">
            <a:avLst>
              <a:gd name="adj" fmla="val 16667"/>
            </a:avLst>
          </a:prstGeom>
          <a:solidFill>
            <a:srgbClr val="CFE2F3"/>
          </a:solidFill>
          <a:ln w="28575"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b="1">
                <a:latin typeface="Calibri" panose="020F0502020204030204" pitchFamily="34" charset="0"/>
                <a:cs typeface="Calibri" panose="020F0502020204030204" pitchFamily="34" charset="0"/>
              </a:rPr>
              <a:t>CAN</a:t>
            </a:r>
            <a:endParaRPr sz="1600" b="1">
              <a:latin typeface="Calibri" panose="020F0502020204030204" pitchFamily="34" charset="0"/>
              <a:cs typeface="Calibri" panose="020F0502020204030204" pitchFamily="34" charset="0"/>
            </a:endParaRPr>
          </a:p>
        </p:txBody>
      </p:sp>
      <p:cxnSp>
        <p:nvCxnSpPr>
          <p:cNvPr id="298" name="Google Shape;298;g5e7b2e43bd_0_71"/>
          <p:cNvCxnSpPr/>
          <p:nvPr/>
        </p:nvCxnSpPr>
        <p:spPr>
          <a:xfrm>
            <a:off x="2348300" y="4164196"/>
            <a:ext cx="1087500" cy="0"/>
          </a:xfrm>
          <a:prstGeom prst="straightConnector1">
            <a:avLst/>
          </a:prstGeom>
          <a:noFill/>
          <a:ln w="38100" cap="flat" cmpd="sng">
            <a:solidFill>
              <a:srgbClr val="000000"/>
            </a:solidFill>
            <a:prstDash val="solid"/>
            <a:round/>
            <a:headEnd type="none" w="med" len="med"/>
            <a:tailEnd type="triangle" w="med" len="med"/>
          </a:ln>
        </p:spPr>
      </p:cxnSp>
      <p:cxnSp>
        <p:nvCxnSpPr>
          <p:cNvPr id="299" name="Google Shape;299;g5e7b2e43bd_0_71"/>
          <p:cNvCxnSpPr/>
          <p:nvPr/>
        </p:nvCxnSpPr>
        <p:spPr>
          <a:xfrm>
            <a:off x="5770900" y="4164196"/>
            <a:ext cx="1087500" cy="0"/>
          </a:xfrm>
          <a:prstGeom prst="straightConnector1">
            <a:avLst/>
          </a:prstGeom>
          <a:noFill/>
          <a:ln w="38100" cap="flat" cmpd="sng">
            <a:solidFill>
              <a:srgbClr val="000000"/>
            </a:solidFill>
            <a:prstDash val="solid"/>
            <a:round/>
            <a:headEnd type="none" w="med" len="med"/>
            <a:tailEnd type="triangle" w="med" len="med"/>
          </a:ln>
        </p:spPr>
      </p:cxnSp>
      <p:sp>
        <p:nvSpPr>
          <p:cNvPr id="3" name="TextBox 2">
            <a:extLst>
              <a:ext uri="{FF2B5EF4-FFF2-40B4-BE49-F238E27FC236}">
                <a16:creationId xmlns:a16="http://schemas.microsoft.com/office/drawing/2014/main" id="{740BB6D0-333F-5147-A41A-38732CAF3F52}"/>
              </a:ext>
            </a:extLst>
          </p:cNvPr>
          <p:cNvSpPr txBox="1"/>
          <p:nvPr/>
        </p:nvSpPr>
        <p:spPr>
          <a:xfrm>
            <a:off x="683568" y="6309320"/>
            <a:ext cx="2744406" cy="338554"/>
          </a:xfrm>
          <a:prstGeom prst="rect">
            <a:avLst/>
          </a:prstGeom>
          <a:noFill/>
        </p:spPr>
        <p:txBody>
          <a:bodyPr wrap="none" rtlCol="0">
            <a:spAutoFit/>
          </a:bodyPr>
          <a:lstStyle/>
          <a:p>
            <a:r>
              <a:rPr lang="en-US" sz="1600" dirty="0">
                <a:latin typeface="Calibri" pitchFamily="34" charset="0"/>
              </a:rPr>
              <a:t>CAN: Controller Area Network</a:t>
            </a:r>
          </a:p>
        </p:txBody>
      </p:sp>
      <p:sp>
        <p:nvSpPr>
          <p:cNvPr id="17" name="Google Shape;601;g5ce8b99149_0_339">
            <a:extLst>
              <a:ext uri="{FF2B5EF4-FFF2-40B4-BE49-F238E27FC236}">
                <a16:creationId xmlns:a16="http://schemas.microsoft.com/office/drawing/2014/main" id="{B5B08744-E606-6847-81E1-41C8CCA6A95D}"/>
              </a:ext>
            </a:extLst>
          </p:cNvPr>
          <p:cNvSpPr txBox="1">
            <a:spLocks/>
          </p:cNvSpPr>
          <p:nvPr/>
        </p:nvSpPr>
        <p:spPr>
          <a:xfrm>
            <a:off x="3435800" y="-63997"/>
            <a:ext cx="5476180" cy="459499"/>
          </a:xfrm>
          <a:prstGeom prst="rect">
            <a:avLst/>
          </a:prstGeom>
          <a:noFill/>
          <a:ln>
            <a:noFill/>
          </a:ln>
        </p:spPr>
        <p:txBody>
          <a:bodyPr spcFirstLastPara="1" wrap="square" lIns="91425" tIns="45700" rIns="91425" bIns="45700" anchor="ctr" anchorCtr="0">
            <a:noAutofit/>
          </a:bodyPr>
          <a:lstStyle>
            <a:defPPr>
              <a:defRPr lang="en-US"/>
            </a:defPPr>
            <a:lvl1pPr algn="l" rtl="0" eaLnBrk="0" fontAlgn="base" hangingPunct="0">
              <a:spcBef>
                <a:spcPct val="0"/>
              </a:spcBef>
              <a:spcAft>
                <a:spcPct val="0"/>
              </a:spcAft>
              <a:defRPr sz="2400" b="1" kern="1200">
                <a:solidFill>
                  <a:schemeClr val="tx1"/>
                </a:solidFill>
                <a:latin typeface="Arial Narrow" panose="020B0604020202020204"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anose="020B0604020202020204"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anose="020B0604020202020204"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anose="020B0604020202020204"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anose="020B0604020202020204" pitchFamily="34" charset="0"/>
                <a:ea typeface="+mn-ea"/>
                <a:cs typeface="+mn-cs"/>
              </a:defRPr>
            </a:lvl5pPr>
            <a:lvl6pPr marL="2286000" algn="l" defTabSz="914400" rtl="0" eaLnBrk="1" latinLnBrk="0" hangingPunct="1">
              <a:defRPr sz="2400" b="1" kern="1200">
                <a:solidFill>
                  <a:schemeClr val="tx1"/>
                </a:solidFill>
                <a:latin typeface="Arial Narrow" panose="020B0604020202020204" pitchFamily="34" charset="0"/>
                <a:ea typeface="+mn-ea"/>
                <a:cs typeface="+mn-cs"/>
              </a:defRPr>
            </a:lvl6pPr>
            <a:lvl7pPr marL="2743200" algn="l" defTabSz="914400" rtl="0" eaLnBrk="1" latinLnBrk="0" hangingPunct="1">
              <a:defRPr sz="2400" b="1" kern="1200">
                <a:solidFill>
                  <a:schemeClr val="tx1"/>
                </a:solidFill>
                <a:latin typeface="Arial Narrow" panose="020B0604020202020204" pitchFamily="34" charset="0"/>
                <a:ea typeface="+mn-ea"/>
                <a:cs typeface="+mn-cs"/>
              </a:defRPr>
            </a:lvl7pPr>
            <a:lvl8pPr marL="3200400" algn="l" defTabSz="914400" rtl="0" eaLnBrk="1" latinLnBrk="0" hangingPunct="1">
              <a:defRPr sz="2400" b="1" kern="1200">
                <a:solidFill>
                  <a:schemeClr val="tx1"/>
                </a:solidFill>
                <a:latin typeface="Arial Narrow" panose="020B0604020202020204" pitchFamily="34" charset="0"/>
                <a:ea typeface="+mn-ea"/>
                <a:cs typeface="+mn-cs"/>
              </a:defRPr>
            </a:lvl8pPr>
            <a:lvl9pPr marL="3657600" algn="l" defTabSz="914400" rtl="0" eaLnBrk="1" latinLnBrk="0" hangingPunct="1">
              <a:defRPr sz="2400" b="1" kern="1200">
                <a:solidFill>
                  <a:schemeClr val="tx1"/>
                </a:solidFill>
                <a:latin typeface="Arial Narrow" panose="020B0604020202020204" pitchFamily="34" charset="0"/>
                <a:ea typeface="+mn-ea"/>
                <a:cs typeface="+mn-cs"/>
              </a:defRPr>
            </a:lvl9pPr>
          </a:lstStyle>
          <a:p>
            <a:pPr algn="ctr">
              <a:spcBef>
                <a:spcPts val="0"/>
              </a:spcBef>
              <a:spcAft>
                <a:spcPts val="0"/>
              </a:spcAft>
              <a:buSzPts val="1400"/>
            </a:pPr>
            <a:r>
              <a:rPr lang="en-US" sz="1200" dirty="0">
                <a:solidFill>
                  <a:schemeClr val="bg1">
                    <a:lumMod val="75000"/>
                  </a:schemeClr>
                </a:solidFill>
                <a:latin typeface="Calibri"/>
                <a:ea typeface="Calibri"/>
                <a:cs typeface="Calibri"/>
                <a:sym typeface="Calibri"/>
              </a:rPr>
              <a:t>Ref</a:t>
            </a:r>
            <a:r>
              <a:rPr lang="en-US" sz="1200" dirty="0">
                <a:solidFill>
                  <a:schemeClr val="bg1">
                    <a:lumMod val="75000"/>
                  </a:schemeClr>
                </a:solidFill>
                <a:latin typeface="Calibri"/>
                <a:cs typeface="Calibri"/>
                <a:sym typeface="Calibri"/>
              </a:rPr>
              <a:t>: </a:t>
            </a:r>
            <a:r>
              <a:rPr lang="en-US" sz="1200" dirty="0">
                <a:solidFill>
                  <a:schemeClr val="bg1">
                    <a:lumMod val="75000"/>
                  </a:schemeClr>
                </a:solidFill>
                <a:latin typeface="Calibri"/>
                <a:cs typeface="Calibri"/>
              </a:rPr>
              <a:t>CS 61C</a:t>
            </a:r>
            <a:r>
              <a:rPr lang="en-US" sz="1200" dirty="0">
                <a:solidFill>
                  <a:schemeClr val="bg1">
                    <a:lumMod val="75000"/>
                  </a:schemeClr>
                </a:solidFill>
                <a:latin typeface="Calibri"/>
                <a:cs typeface="Calibri"/>
                <a:sym typeface="Calibri"/>
              </a:rPr>
              <a:t>, Lecture on Input/Output, Branden </a:t>
            </a:r>
            <a:r>
              <a:rPr lang="en-US" sz="1200" dirty="0" err="1">
                <a:solidFill>
                  <a:schemeClr val="bg1">
                    <a:lumMod val="75000"/>
                  </a:schemeClr>
                </a:solidFill>
                <a:latin typeface="Calibri"/>
                <a:cs typeface="Calibri"/>
                <a:sym typeface="Calibri"/>
              </a:rPr>
              <a:t>Ghena</a:t>
            </a:r>
            <a:r>
              <a:rPr lang="en-US" sz="1200" dirty="0">
                <a:solidFill>
                  <a:schemeClr val="bg1">
                    <a:lumMod val="75000"/>
                  </a:schemeClr>
                </a:solidFill>
                <a:latin typeface="Calibri"/>
                <a:cs typeface="Calibri"/>
                <a:sym typeface="Calibri"/>
              </a:rPr>
              <a:t>, </a:t>
            </a:r>
            <a:r>
              <a:rPr lang="en-US" sz="1200" dirty="0" err="1">
                <a:solidFill>
                  <a:schemeClr val="bg1">
                    <a:lumMod val="75000"/>
                  </a:schemeClr>
                </a:solidFill>
                <a:latin typeface="Calibri"/>
                <a:cs typeface="Calibri"/>
                <a:sym typeface="Calibri"/>
              </a:rPr>
              <a:t>Univ</a:t>
            </a:r>
            <a:r>
              <a:rPr lang="en-US" sz="1200" dirty="0">
                <a:solidFill>
                  <a:schemeClr val="bg1">
                    <a:lumMod val="75000"/>
                  </a:schemeClr>
                </a:solidFill>
                <a:latin typeface="Calibri"/>
                <a:cs typeface="Calibri"/>
                <a:sym typeface="Calibri"/>
              </a:rPr>
              <a:t> of California, Berkeley </a:t>
            </a:r>
          </a:p>
        </p:txBody>
      </p:sp>
    </p:spTree>
    <p:extLst>
      <p:ext uri="{BB962C8B-B14F-4D97-AF65-F5344CB8AC3E}">
        <p14:creationId xmlns:p14="http://schemas.microsoft.com/office/powerpoint/2010/main" val="38788881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g5e7b2e43bd_0_9"/>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Computers without Input or Output?</a:t>
            </a:r>
            <a:endParaRPr dirty="0"/>
          </a:p>
        </p:txBody>
      </p:sp>
      <p:sp>
        <p:nvSpPr>
          <p:cNvPr id="306" name="Google Shape;306;g5e7b2e43bd_0_9"/>
          <p:cNvSpPr txBox="1">
            <a:spLocks noGrp="1"/>
          </p:cNvSpPr>
          <p:nvPr>
            <p:ph idx="1"/>
          </p:nvPr>
        </p:nvSpPr>
        <p:spPr>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p>
            <a:r>
              <a:rPr lang="en-US" dirty="0"/>
              <a:t>Imagine a laptop</a:t>
            </a:r>
            <a:endParaRPr dirty="0"/>
          </a:p>
          <a:p>
            <a:pPr lvl="1"/>
            <a:r>
              <a:rPr lang="en-US" dirty="0"/>
              <a:t>Without a screen</a:t>
            </a:r>
            <a:endParaRPr dirty="0"/>
          </a:p>
          <a:p>
            <a:pPr lvl="1"/>
            <a:r>
              <a:rPr lang="en-US" dirty="0"/>
              <a:t>Without a keyboard or touchpad</a:t>
            </a:r>
            <a:endParaRPr dirty="0"/>
          </a:p>
          <a:p>
            <a:pPr lvl="1"/>
            <a:r>
              <a:rPr lang="en-US" dirty="0"/>
              <a:t>Without </a:t>
            </a:r>
            <a:r>
              <a:rPr lang="en-US" dirty="0" err="1"/>
              <a:t>WiFi</a:t>
            </a:r>
            <a:r>
              <a:rPr lang="en-US" dirty="0"/>
              <a:t> or Ethernet</a:t>
            </a:r>
            <a:endParaRPr dirty="0"/>
          </a:p>
          <a:p>
            <a:pPr lvl="1"/>
            <a:r>
              <a:rPr lang="en-US" dirty="0"/>
              <a:t>Without USB ports</a:t>
            </a:r>
            <a:endParaRPr dirty="0"/>
          </a:p>
          <a:p>
            <a:pPr marL="0" indent="0">
              <a:buNone/>
            </a:pPr>
            <a:endParaRPr dirty="0"/>
          </a:p>
          <a:p>
            <a:r>
              <a:rPr lang="en-US" dirty="0"/>
              <a:t>What is it good for?</a:t>
            </a:r>
            <a:endParaRPr dirty="0"/>
          </a:p>
          <a:p>
            <a:r>
              <a:rPr lang="en-US" dirty="0"/>
              <a:t>A computer without I/O is like a car without wheels</a:t>
            </a:r>
            <a:endParaRPr dirty="0"/>
          </a:p>
          <a:p>
            <a:pPr lvl="1"/>
            <a:r>
              <a:rPr lang="en-US" dirty="0"/>
              <a:t>Interesting technology, but gets you nowhere</a:t>
            </a:r>
            <a:endParaRPr dirty="0"/>
          </a:p>
        </p:txBody>
      </p:sp>
      <p:sp>
        <p:nvSpPr>
          <p:cNvPr id="5" name="Google Shape;601;g5ce8b99149_0_339">
            <a:extLst>
              <a:ext uri="{FF2B5EF4-FFF2-40B4-BE49-F238E27FC236}">
                <a16:creationId xmlns:a16="http://schemas.microsoft.com/office/drawing/2014/main" id="{DF44E0F5-95CB-8142-964E-D07A3DB06E14}"/>
              </a:ext>
            </a:extLst>
          </p:cNvPr>
          <p:cNvSpPr txBox="1">
            <a:spLocks/>
          </p:cNvSpPr>
          <p:nvPr/>
        </p:nvSpPr>
        <p:spPr>
          <a:xfrm>
            <a:off x="0" y="6381328"/>
            <a:ext cx="5476180" cy="459499"/>
          </a:xfrm>
          <a:prstGeom prst="rect">
            <a:avLst/>
          </a:prstGeom>
          <a:noFill/>
          <a:ln>
            <a:noFill/>
          </a:ln>
        </p:spPr>
        <p:txBody>
          <a:bodyPr spcFirstLastPara="1" wrap="square" lIns="91425" tIns="45700" rIns="91425" bIns="45700" anchor="ctr" anchorCtr="0">
            <a:noAutofit/>
          </a:bodyPr>
          <a:lstStyle>
            <a:defPPr>
              <a:defRPr lang="en-US"/>
            </a:defPPr>
            <a:lvl1pPr algn="l" rtl="0" eaLnBrk="0" fontAlgn="base" hangingPunct="0">
              <a:spcBef>
                <a:spcPct val="0"/>
              </a:spcBef>
              <a:spcAft>
                <a:spcPct val="0"/>
              </a:spcAft>
              <a:defRPr sz="2400" b="1" kern="1200">
                <a:solidFill>
                  <a:schemeClr val="tx1"/>
                </a:solidFill>
                <a:latin typeface="Arial Narrow" panose="020B0604020202020204"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anose="020B0604020202020204"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anose="020B0604020202020204"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anose="020B0604020202020204"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anose="020B0604020202020204" pitchFamily="34" charset="0"/>
                <a:ea typeface="+mn-ea"/>
                <a:cs typeface="+mn-cs"/>
              </a:defRPr>
            </a:lvl5pPr>
            <a:lvl6pPr marL="2286000" algn="l" defTabSz="914400" rtl="0" eaLnBrk="1" latinLnBrk="0" hangingPunct="1">
              <a:defRPr sz="2400" b="1" kern="1200">
                <a:solidFill>
                  <a:schemeClr val="tx1"/>
                </a:solidFill>
                <a:latin typeface="Arial Narrow" panose="020B0604020202020204" pitchFamily="34" charset="0"/>
                <a:ea typeface="+mn-ea"/>
                <a:cs typeface="+mn-cs"/>
              </a:defRPr>
            </a:lvl6pPr>
            <a:lvl7pPr marL="2743200" algn="l" defTabSz="914400" rtl="0" eaLnBrk="1" latinLnBrk="0" hangingPunct="1">
              <a:defRPr sz="2400" b="1" kern="1200">
                <a:solidFill>
                  <a:schemeClr val="tx1"/>
                </a:solidFill>
                <a:latin typeface="Arial Narrow" panose="020B0604020202020204" pitchFamily="34" charset="0"/>
                <a:ea typeface="+mn-ea"/>
                <a:cs typeface="+mn-cs"/>
              </a:defRPr>
            </a:lvl7pPr>
            <a:lvl8pPr marL="3200400" algn="l" defTabSz="914400" rtl="0" eaLnBrk="1" latinLnBrk="0" hangingPunct="1">
              <a:defRPr sz="2400" b="1" kern="1200">
                <a:solidFill>
                  <a:schemeClr val="tx1"/>
                </a:solidFill>
                <a:latin typeface="Arial Narrow" panose="020B0604020202020204" pitchFamily="34" charset="0"/>
                <a:ea typeface="+mn-ea"/>
                <a:cs typeface="+mn-cs"/>
              </a:defRPr>
            </a:lvl8pPr>
            <a:lvl9pPr marL="3657600" algn="l" defTabSz="914400" rtl="0" eaLnBrk="1" latinLnBrk="0" hangingPunct="1">
              <a:defRPr sz="2400" b="1" kern="1200">
                <a:solidFill>
                  <a:schemeClr val="tx1"/>
                </a:solidFill>
                <a:latin typeface="Arial Narrow" panose="020B0604020202020204" pitchFamily="34" charset="0"/>
                <a:ea typeface="+mn-ea"/>
                <a:cs typeface="+mn-cs"/>
              </a:defRPr>
            </a:lvl9pPr>
          </a:lstStyle>
          <a:p>
            <a:pPr algn="ctr">
              <a:spcBef>
                <a:spcPts val="0"/>
              </a:spcBef>
              <a:spcAft>
                <a:spcPts val="0"/>
              </a:spcAft>
              <a:buSzPts val="1400"/>
            </a:pPr>
            <a:r>
              <a:rPr lang="en-US" sz="1200" dirty="0">
                <a:solidFill>
                  <a:schemeClr val="bg1">
                    <a:lumMod val="75000"/>
                  </a:schemeClr>
                </a:solidFill>
                <a:latin typeface="Calibri"/>
                <a:ea typeface="Calibri"/>
                <a:cs typeface="Calibri"/>
                <a:sym typeface="Calibri"/>
              </a:rPr>
              <a:t>Ref</a:t>
            </a:r>
            <a:r>
              <a:rPr lang="en-US" sz="1200" dirty="0">
                <a:solidFill>
                  <a:schemeClr val="bg1">
                    <a:lumMod val="75000"/>
                  </a:schemeClr>
                </a:solidFill>
                <a:latin typeface="Calibri"/>
                <a:cs typeface="Calibri"/>
                <a:sym typeface="Calibri"/>
              </a:rPr>
              <a:t>: </a:t>
            </a:r>
            <a:r>
              <a:rPr lang="en-US" sz="1200" dirty="0">
                <a:solidFill>
                  <a:schemeClr val="bg1">
                    <a:lumMod val="75000"/>
                  </a:schemeClr>
                </a:solidFill>
                <a:latin typeface="Calibri"/>
                <a:cs typeface="Calibri"/>
              </a:rPr>
              <a:t>CS 61C</a:t>
            </a:r>
            <a:r>
              <a:rPr lang="en-US" sz="1200" dirty="0">
                <a:solidFill>
                  <a:schemeClr val="bg1">
                    <a:lumMod val="75000"/>
                  </a:schemeClr>
                </a:solidFill>
                <a:latin typeface="Calibri"/>
                <a:cs typeface="Calibri"/>
                <a:sym typeface="Calibri"/>
              </a:rPr>
              <a:t>, Lecture on Input/Output, Branden </a:t>
            </a:r>
            <a:r>
              <a:rPr lang="en-US" sz="1200" dirty="0" err="1">
                <a:solidFill>
                  <a:schemeClr val="bg1">
                    <a:lumMod val="75000"/>
                  </a:schemeClr>
                </a:solidFill>
                <a:latin typeface="Calibri"/>
                <a:cs typeface="Calibri"/>
                <a:sym typeface="Calibri"/>
              </a:rPr>
              <a:t>Ghena</a:t>
            </a:r>
            <a:r>
              <a:rPr lang="en-US" sz="1200" dirty="0">
                <a:solidFill>
                  <a:schemeClr val="bg1">
                    <a:lumMod val="75000"/>
                  </a:schemeClr>
                </a:solidFill>
                <a:latin typeface="Calibri"/>
                <a:cs typeface="Calibri"/>
                <a:sym typeface="Calibri"/>
              </a:rPr>
              <a:t>, </a:t>
            </a:r>
            <a:r>
              <a:rPr lang="en-US" sz="1200" dirty="0" err="1">
                <a:solidFill>
                  <a:schemeClr val="bg1">
                    <a:lumMod val="75000"/>
                  </a:schemeClr>
                </a:solidFill>
                <a:latin typeface="Calibri"/>
                <a:cs typeface="Calibri"/>
                <a:sym typeface="Calibri"/>
              </a:rPr>
              <a:t>Univ</a:t>
            </a:r>
            <a:r>
              <a:rPr lang="en-US" sz="1200" dirty="0">
                <a:solidFill>
                  <a:schemeClr val="bg1">
                    <a:lumMod val="75000"/>
                  </a:schemeClr>
                </a:solidFill>
                <a:latin typeface="Calibri"/>
                <a:cs typeface="Calibri"/>
                <a:sym typeface="Calibri"/>
              </a:rPr>
              <a:t> of California, Berkeley </a:t>
            </a:r>
          </a:p>
        </p:txBody>
      </p:sp>
    </p:spTree>
    <p:extLst>
      <p:ext uri="{BB962C8B-B14F-4D97-AF65-F5344CB8AC3E}">
        <p14:creationId xmlns:p14="http://schemas.microsoft.com/office/powerpoint/2010/main" val="16467475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Google Shape;312;p29"/>
          <p:cNvSpPr txBox="1">
            <a:spLocks noGrp="1"/>
          </p:cNvSpPr>
          <p:nvPr>
            <p:ph type="title"/>
          </p:nvPr>
        </p:nvSpPr>
        <p:spPr>
          <a:prstGeom prst="rect">
            <a:avLst/>
          </a:prstGeom>
          <a:noFill/>
          <a:ln w="9525">
            <a:noFill/>
            <a:miter lim="800000"/>
            <a:headEnd/>
            <a:tailEnd/>
          </a:ln>
        </p:spPr>
        <p:txBody>
          <a:bodyPr spcFirstLastPara="1" vert="horz" wrap="square" lIns="91425" tIns="91425" rIns="91425" bIns="91425" numCol="1" anchor="ctr" anchorCtr="0" compatLnSpc="1">
            <a:prstTxWarp prst="textNoShape">
              <a:avLst/>
            </a:prstTxWarp>
            <a:noAutofit/>
          </a:bodyPr>
          <a:lstStyle/>
          <a:p>
            <a:pPr marL="0" indent="0">
              <a:spcBef>
                <a:spcPts val="0"/>
              </a:spcBef>
              <a:spcAft>
                <a:spcPts val="0"/>
              </a:spcAft>
            </a:pPr>
            <a:r>
              <a:rPr lang="en-US" dirty="0">
                <a:sym typeface="Calibri"/>
              </a:rPr>
              <a:t>I/O Device Examples and Speeds</a:t>
            </a:r>
            <a:endParaRPr dirty="0">
              <a:sym typeface="Calibri"/>
            </a:endParaRPr>
          </a:p>
        </p:txBody>
      </p:sp>
      <p:graphicFrame>
        <p:nvGraphicFramePr>
          <p:cNvPr id="313" name="Google Shape;313;p29"/>
          <p:cNvGraphicFramePr/>
          <p:nvPr>
            <p:extLst>
              <p:ext uri="{D42A27DB-BD31-4B8C-83A1-F6EECF244321}">
                <p14:modId xmlns:p14="http://schemas.microsoft.com/office/powerpoint/2010/main" val="3058943324"/>
              </p:ext>
            </p:extLst>
          </p:nvPr>
        </p:nvGraphicFramePr>
        <p:xfrm>
          <a:off x="894075" y="1742528"/>
          <a:ext cx="7422342" cy="4062740"/>
        </p:xfrm>
        <a:graphic>
          <a:graphicData uri="http://schemas.openxmlformats.org/drawingml/2006/table">
            <a:tbl>
              <a:tblPr firstRow="1" bandRow="1">
                <a:tableStyleId>{0E3FDE45-AF77-4B5C-9715-49D594BDF05E}</a:tableStyleId>
              </a:tblPr>
              <a:tblGrid>
                <a:gridCol w="2290843">
                  <a:extLst>
                    <a:ext uri="{9D8B030D-6E8A-4147-A177-3AD203B41FA5}">
                      <a16:colId xmlns:a16="http://schemas.microsoft.com/office/drawing/2014/main" val="20000"/>
                    </a:ext>
                  </a:extLst>
                </a:gridCol>
                <a:gridCol w="1924318">
                  <a:extLst>
                    <a:ext uri="{9D8B030D-6E8A-4147-A177-3AD203B41FA5}">
                      <a16:colId xmlns:a16="http://schemas.microsoft.com/office/drawing/2014/main" val="20001"/>
                    </a:ext>
                  </a:extLst>
                </a:gridCol>
                <a:gridCol w="1191244">
                  <a:extLst>
                    <a:ext uri="{9D8B030D-6E8A-4147-A177-3AD203B41FA5}">
                      <a16:colId xmlns:a16="http://schemas.microsoft.com/office/drawing/2014/main" val="20002"/>
                    </a:ext>
                  </a:extLst>
                </a:gridCol>
                <a:gridCol w="2015937">
                  <a:extLst>
                    <a:ext uri="{9D8B030D-6E8A-4147-A177-3AD203B41FA5}">
                      <a16:colId xmlns:a16="http://schemas.microsoft.com/office/drawing/2014/main" val="20003"/>
                    </a:ext>
                  </a:extLst>
                </a:gridCol>
              </a:tblGrid>
              <a:tr h="406274">
                <a:tc>
                  <a:txBody>
                    <a:bodyPr/>
                    <a:lstStyle/>
                    <a:p>
                      <a:pPr marL="0" marR="0" lvl="0" indent="0" algn="l" rtl="0">
                        <a:lnSpc>
                          <a:spcPct val="100000"/>
                        </a:lnSpc>
                        <a:spcBef>
                          <a:spcPts val="0"/>
                        </a:spcBef>
                        <a:spcAft>
                          <a:spcPts val="0"/>
                        </a:spcAft>
                        <a:buClr>
                          <a:srgbClr val="000000"/>
                        </a:buClr>
                        <a:buSzPts val="2000"/>
                        <a:buFont typeface="Arial"/>
                        <a:buNone/>
                      </a:pPr>
                      <a:r>
                        <a:rPr lang="en-US" sz="2000" u="none" strike="noStrike" cap="none" dirty="0"/>
                        <a:t>Device</a:t>
                      </a:r>
                      <a:endParaRPr sz="2000" u="none" strike="noStrike" cap="none" dirty="0">
                        <a:latin typeface="Calibri" panose="020F0502020204030204" pitchFamily="34" charset="0"/>
                        <a:cs typeface="Calibri" panose="020F0502020204030204" pitchFamily="34" charset="0"/>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2000"/>
                        <a:buFont typeface="Arial"/>
                        <a:buNone/>
                      </a:pPr>
                      <a:r>
                        <a:rPr lang="en-US" sz="2000" u="none" strike="noStrike" cap="none"/>
                        <a:t>Behavior</a:t>
                      </a:r>
                      <a:endParaRPr sz="2000" u="none" strike="noStrike" cap="none">
                        <a:latin typeface="Calibri" panose="020F0502020204030204" pitchFamily="34" charset="0"/>
                        <a:cs typeface="Calibri" panose="020F0502020204030204" pitchFamily="34" charset="0"/>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2000"/>
                        <a:buFont typeface="Arial"/>
                        <a:buNone/>
                      </a:pPr>
                      <a:r>
                        <a:rPr lang="en-US" sz="2000" u="none" strike="noStrike" cap="none"/>
                        <a:t>Partner</a:t>
                      </a:r>
                      <a:endParaRPr sz="2000" u="none" strike="noStrike" cap="none">
                        <a:latin typeface="Calibri" panose="020F0502020204030204" pitchFamily="34" charset="0"/>
                        <a:cs typeface="Calibri" panose="020F0502020204030204" pitchFamily="34" charset="0"/>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2000"/>
                        <a:buFont typeface="Arial"/>
                        <a:buNone/>
                      </a:pPr>
                      <a:r>
                        <a:rPr lang="en-US" sz="2000" u="none" strike="noStrike" cap="none"/>
                        <a:t>Data Rate (K</a:t>
                      </a:r>
                      <a:r>
                        <a:rPr lang="en-US" sz="2000"/>
                        <a:t>b</a:t>
                      </a:r>
                      <a:r>
                        <a:rPr lang="en-US" sz="2000" u="none" strike="noStrike" cap="none"/>
                        <a:t>/s)</a:t>
                      </a:r>
                      <a:endParaRPr sz="2000" u="none" strike="noStrike" cap="none">
                        <a:latin typeface="Calibri" panose="020F0502020204030204" pitchFamily="34" charset="0"/>
                        <a:cs typeface="Calibri" panose="020F0502020204030204" pitchFamily="34" charset="0"/>
                      </a:endParaRPr>
                    </a:p>
                  </a:txBody>
                  <a:tcPr marL="91450" marR="91450" marT="45725" marB="45725"/>
                </a:tc>
                <a:extLst>
                  <a:ext uri="{0D108BD9-81ED-4DB2-BD59-A6C34878D82A}">
                    <a16:rowId xmlns:a16="http://schemas.microsoft.com/office/drawing/2014/main" val="10000"/>
                  </a:ext>
                </a:extLst>
              </a:tr>
              <a:tr h="406274">
                <a:tc>
                  <a:txBody>
                    <a:bodyPr/>
                    <a:lstStyle/>
                    <a:p>
                      <a:pPr marL="0" marR="0" lvl="0" indent="0" algn="l" rtl="0">
                        <a:lnSpc>
                          <a:spcPct val="100000"/>
                        </a:lnSpc>
                        <a:spcBef>
                          <a:spcPts val="0"/>
                        </a:spcBef>
                        <a:spcAft>
                          <a:spcPts val="0"/>
                        </a:spcAft>
                        <a:buClr>
                          <a:srgbClr val="000000"/>
                        </a:buClr>
                        <a:buSzPts val="2000"/>
                        <a:buFont typeface="Arial"/>
                        <a:buNone/>
                      </a:pPr>
                      <a:r>
                        <a:rPr lang="en-US" sz="2000" u="none" strike="noStrike" cap="none"/>
                        <a:t>Keyboard</a:t>
                      </a:r>
                      <a:endParaRPr sz="2000" b="1" u="none" strike="noStrike" cap="none">
                        <a:solidFill>
                          <a:srgbClr val="B45F06"/>
                        </a:solidFill>
                        <a:latin typeface="Calibri" panose="020F0502020204030204" pitchFamily="34" charset="0"/>
                        <a:cs typeface="Calibri" panose="020F0502020204030204" pitchFamily="34" charset="0"/>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2000"/>
                        <a:buFont typeface="Arial"/>
                        <a:buNone/>
                      </a:pPr>
                      <a:r>
                        <a:rPr lang="en-US" sz="2000" u="none" strike="noStrike" cap="none"/>
                        <a:t>Input</a:t>
                      </a:r>
                      <a:endParaRPr sz="2000" b="1" u="none" strike="noStrike" cap="none">
                        <a:solidFill>
                          <a:srgbClr val="B45F06"/>
                        </a:solidFill>
                        <a:latin typeface="Calibri" panose="020F0502020204030204" pitchFamily="34" charset="0"/>
                        <a:cs typeface="Calibri" panose="020F0502020204030204" pitchFamily="34" charset="0"/>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2000"/>
                        <a:buFont typeface="Arial"/>
                        <a:buNone/>
                      </a:pPr>
                      <a:r>
                        <a:rPr lang="en-US" sz="2000" u="none" strike="noStrike" cap="none"/>
                        <a:t>Human</a:t>
                      </a:r>
                      <a:endParaRPr sz="2000" b="1" u="none" strike="noStrike" cap="none">
                        <a:solidFill>
                          <a:srgbClr val="B45F06"/>
                        </a:solidFill>
                        <a:latin typeface="Calibri" panose="020F0502020204030204" pitchFamily="34" charset="0"/>
                        <a:cs typeface="Calibri" panose="020F0502020204030204" pitchFamily="34" charset="0"/>
                      </a:endParaRPr>
                    </a:p>
                  </a:txBody>
                  <a:tcPr marL="91450" marR="91450" marT="45725" marB="45725"/>
                </a:tc>
                <a:tc>
                  <a:txBody>
                    <a:bodyPr/>
                    <a:lstStyle/>
                    <a:p>
                      <a:pPr marL="0" marR="0" lvl="0" indent="0" algn="r" rtl="0">
                        <a:lnSpc>
                          <a:spcPct val="100000"/>
                        </a:lnSpc>
                        <a:spcBef>
                          <a:spcPts val="0"/>
                        </a:spcBef>
                        <a:spcAft>
                          <a:spcPts val="0"/>
                        </a:spcAft>
                        <a:buClr>
                          <a:srgbClr val="000000"/>
                        </a:buClr>
                        <a:buSzPts val="2000"/>
                        <a:buFont typeface="Arial"/>
                        <a:buNone/>
                      </a:pPr>
                      <a:r>
                        <a:rPr lang="en-US" sz="2000" u="none" strike="noStrike" cap="none"/>
                        <a:t>0.</a:t>
                      </a:r>
                      <a:r>
                        <a:rPr lang="en-US" sz="2000"/>
                        <a:t>2</a:t>
                      </a:r>
                      <a:endParaRPr sz="2000" b="1" u="none" strike="noStrike" cap="none">
                        <a:solidFill>
                          <a:srgbClr val="B45F06"/>
                        </a:solidFill>
                        <a:latin typeface="Calibri" panose="020F0502020204030204" pitchFamily="34" charset="0"/>
                        <a:cs typeface="Calibri" panose="020F0502020204030204" pitchFamily="34" charset="0"/>
                      </a:endParaRPr>
                    </a:p>
                  </a:txBody>
                  <a:tcPr marL="91450" marR="91450" marT="45725" marB="45725"/>
                </a:tc>
                <a:extLst>
                  <a:ext uri="{0D108BD9-81ED-4DB2-BD59-A6C34878D82A}">
                    <a16:rowId xmlns:a16="http://schemas.microsoft.com/office/drawing/2014/main" val="10001"/>
                  </a:ext>
                </a:extLst>
              </a:tr>
              <a:tr h="406274">
                <a:tc>
                  <a:txBody>
                    <a:bodyPr/>
                    <a:lstStyle/>
                    <a:p>
                      <a:pPr marL="0" marR="0" lvl="0" indent="0" algn="l" rtl="0">
                        <a:lnSpc>
                          <a:spcPct val="100000"/>
                        </a:lnSpc>
                        <a:spcBef>
                          <a:spcPts val="0"/>
                        </a:spcBef>
                        <a:spcAft>
                          <a:spcPts val="0"/>
                        </a:spcAft>
                        <a:buClr>
                          <a:srgbClr val="000000"/>
                        </a:buClr>
                        <a:buSzPts val="2000"/>
                        <a:buFont typeface="Arial"/>
                        <a:buNone/>
                      </a:pPr>
                      <a:r>
                        <a:rPr lang="en-US" sz="2000" u="none" strike="noStrike" cap="none"/>
                        <a:t>Mouse</a:t>
                      </a:r>
                      <a:endParaRPr sz="2000" u="none" strike="noStrike" cap="none">
                        <a:latin typeface="Calibri" panose="020F0502020204030204" pitchFamily="34" charset="0"/>
                        <a:cs typeface="Calibri" panose="020F0502020204030204" pitchFamily="34" charset="0"/>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2000"/>
                        <a:buFont typeface="Arial"/>
                        <a:buNone/>
                      </a:pPr>
                      <a:r>
                        <a:rPr lang="en-US" sz="2000" u="none" strike="noStrike" cap="none"/>
                        <a:t>Input</a:t>
                      </a:r>
                      <a:endParaRPr sz="2000" u="none" strike="noStrike" cap="none">
                        <a:latin typeface="Calibri" panose="020F0502020204030204" pitchFamily="34" charset="0"/>
                        <a:cs typeface="Calibri" panose="020F0502020204030204" pitchFamily="34" charset="0"/>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2000"/>
                        <a:buFont typeface="Arial"/>
                        <a:buNone/>
                      </a:pPr>
                      <a:r>
                        <a:rPr lang="en-US" sz="2000" u="none" strike="noStrike" cap="none" dirty="0"/>
                        <a:t>Human</a:t>
                      </a:r>
                      <a:endParaRPr sz="2000" u="none" strike="noStrike" cap="none" dirty="0">
                        <a:latin typeface="Calibri" panose="020F0502020204030204" pitchFamily="34" charset="0"/>
                        <a:cs typeface="Calibri" panose="020F0502020204030204" pitchFamily="34" charset="0"/>
                      </a:endParaRPr>
                    </a:p>
                  </a:txBody>
                  <a:tcPr marL="91450" marR="91450" marT="45725" marB="45725"/>
                </a:tc>
                <a:tc>
                  <a:txBody>
                    <a:bodyPr/>
                    <a:lstStyle/>
                    <a:p>
                      <a:pPr marL="0" marR="0" lvl="0" indent="0" algn="r" rtl="0">
                        <a:lnSpc>
                          <a:spcPct val="100000"/>
                        </a:lnSpc>
                        <a:spcBef>
                          <a:spcPts val="0"/>
                        </a:spcBef>
                        <a:spcAft>
                          <a:spcPts val="0"/>
                        </a:spcAft>
                        <a:buClr>
                          <a:srgbClr val="000000"/>
                        </a:buClr>
                        <a:buSzPts val="2000"/>
                        <a:buFont typeface="Arial"/>
                        <a:buNone/>
                      </a:pPr>
                      <a:r>
                        <a:rPr lang="en-US" sz="2000"/>
                        <a:t>0.4</a:t>
                      </a:r>
                      <a:endParaRPr sz="2000" u="none" strike="noStrike" cap="none">
                        <a:latin typeface="Calibri" panose="020F0502020204030204" pitchFamily="34" charset="0"/>
                        <a:cs typeface="Calibri" panose="020F0502020204030204" pitchFamily="34" charset="0"/>
                      </a:endParaRPr>
                    </a:p>
                  </a:txBody>
                  <a:tcPr marL="91450" marR="91450" marT="45725" marB="45725"/>
                </a:tc>
                <a:extLst>
                  <a:ext uri="{0D108BD9-81ED-4DB2-BD59-A6C34878D82A}">
                    <a16:rowId xmlns:a16="http://schemas.microsoft.com/office/drawing/2014/main" val="10002"/>
                  </a:ext>
                </a:extLst>
              </a:tr>
              <a:tr h="406274">
                <a:tc>
                  <a:txBody>
                    <a:bodyPr/>
                    <a:lstStyle/>
                    <a:p>
                      <a:pPr marL="0" marR="0" lvl="0" indent="0" algn="l" rtl="0">
                        <a:lnSpc>
                          <a:spcPct val="100000"/>
                        </a:lnSpc>
                        <a:spcBef>
                          <a:spcPts val="0"/>
                        </a:spcBef>
                        <a:spcAft>
                          <a:spcPts val="0"/>
                        </a:spcAft>
                        <a:buClr>
                          <a:srgbClr val="000000"/>
                        </a:buClr>
                        <a:buSzPts val="2000"/>
                        <a:buFont typeface="Arial"/>
                        <a:buNone/>
                      </a:pPr>
                      <a:r>
                        <a:rPr lang="en-US" sz="2000"/>
                        <a:t>Microphone</a:t>
                      </a:r>
                      <a:endParaRPr sz="2000" u="none" strike="noStrike" cap="none">
                        <a:latin typeface="Calibri" panose="020F0502020204030204" pitchFamily="34" charset="0"/>
                        <a:cs typeface="Calibri" panose="020F0502020204030204" pitchFamily="34" charset="0"/>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2000"/>
                        <a:buFont typeface="Arial"/>
                        <a:buNone/>
                      </a:pPr>
                      <a:r>
                        <a:rPr lang="en-US" sz="2000" u="none" strike="noStrike" cap="none" dirty="0">
                          <a:latin typeface="Calibri" panose="020F0502020204030204" pitchFamily="34" charset="0"/>
                          <a:cs typeface="Calibri" panose="020F0502020204030204" pitchFamily="34" charset="0"/>
                        </a:rPr>
                        <a:t>Input</a:t>
                      </a:r>
                      <a:endParaRPr sz="2000" u="none" strike="noStrike" cap="none" dirty="0">
                        <a:latin typeface="Calibri" panose="020F0502020204030204" pitchFamily="34" charset="0"/>
                        <a:cs typeface="Calibri" panose="020F0502020204030204" pitchFamily="34" charset="0"/>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2000"/>
                        <a:buFont typeface="Arial"/>
                        <a:buNone/>
                      </a:pPr>
                      <a:r>
                        <a:rPr lang="en-US" sz="2000" u="none" strike="noStrike" cap="none"/>
                        <a:t>Human</a:t>
                      </a:r>
                      <a:endParaRPr sz="2000" u="none" strike="noStrike" cap="none">
                        <a:latin typeface="Calibri" panose="020F0502020204030204" pitchFamily="34" charset="0"/>
                        <a:cs typeface="Calibri" panose="020F0502020204030204" pitchFamily="34" charset="0"/>
                      </a:endParaRPr>
                    </a:p>
                  </a:txBody>
                  <a:tcPr marL="91450" marR="91450" marT="45725" marB="45725"/>
                </a:tc>
                <a:tc>
                  <a:txBody>
                    <a:bodyPr/>
                    <a:lstStyle/>
                    <a:p>
                      <a:pPr marL="0" marR="0" lvl="0" indent="0" algn="r" rtl="0">
                        <a:lnSpc>
                          <a:spcPct val="100000"/>
                        </a:lnSpc>
                        <a:spcBef>
                          <a:spcPts val="0"/>
                        </a:spcBef>
                        <a:spcAft>
                          <a:spcPts val="0"/>
                        </a:spcAft>
                        <a:buClr>
                          <a:srgbClr val="000000"/>
                        </a:buClr>
                        <a:buSzPts val="2000"/>
                        <a:buFont typeface="Arial"/>
                        <a:buNone/>
                      </a:pPr>
                      <a:r>
                        <a:rPr lang="en-US" sz="2000"/>
                        <a:t>700.0</a:t>
                      </a:r>
                      <a:endParaRPr sz="2000" u="none" strike="noStrike" cap="none">
                        <a:latin typeface="Calibri" panose="020F0502020204030204" pitchFamily="34" charset="0"/>
                        <a:cs typeface="Calibri" panose="020F0502020204030204" pitchFamily="34" charset="0"/>
                      </a:endParaRPr>
                    </a:p>
                  </a:txBody>
                  <a:tcPr marL="91450" marR="91450" marT="45725" marB="45725"/>
                </a:tc>
                <a:extLst>
                  <a:ext uri="{0D108BD9-81ED-4DB2-BD59-A6C34878D82A}">
                    <a16:rowId xmlns:a16="http://schemas.microsoft.com/office/drawing/2014/main" val="10003"/>
                  </a:ext>
                </a:extLst>
              </a:tr>
              <a:tr h="406274">
                <a:tc>
                  <a:txBody>
                    <a:bodyPr/>
                    <a:lstStyle/>
                    <a:p>
                      <a:pPr marL="0" marR="0" lvl="0" indent="0" algn="l" rtl="0">
                        <a:lnSpc>
                          <a:spcPct val="100000"/>
                        </a:lnSpc>
                        <a:spcBef>
                          <a:spcPts val="0"/>
                        </a:spcBef>
                        <a:spcAft>
                          <a:spcPts val="0"/>
                        </a:spcAft>
                        <a:buNone/>
                      </a:pPr>
                      <a:r>
                        <a:rPr lang="en-US" sz="2000"/>
                        <a:t>Bluetooth</a:t>
                      </a:r>
                      <a:endParaRPr sz="2000">
                        <a:latin typeface="Calibri" panose="020F0502020204030204" pitchFamily="34" charset="0"/>
                        <a:cs typeface="Calibri" panose="020F0502020204030204" pitchFamily="34" charset="0"/>
                      </a:endParaRPr>
                    </a:p>
                  </a:txBody>
                  <a:tcPr marL="91450" marR="91450" marT="45725" marB="45725"/>
                </a:tc>
                <a:tc>
                  <a:txBody>
                    <a:bodyPr/>
                    <a:lstStyle/>
                    <a:p>
                      <a:pPr marL="0" marR="0" lvl="0" indent="0" algn="l" rtl="0">
                        <a:lnSpc>
                          <a:spcPct val="100000"/>
                        </a:lnSpc>
                        <a:spcBef>
                          <a:spcPts val="0"/>
                        </a:spcBef>
                        <a:spcAft>
                          <a:spcPts val="0"/>
                        </a:spcAft>
                        <a:buNone/>
                      </a:pPr>
                      <a:r>
                        <a:rPr lang="en-US" sz="2000"/>
                        <a:t>Input or Output</a:t>
                      </a:r>
                      <a:endParaRPr sz="2000" u="none" strike="noStrike" cap="none">
                        <a:latin typeface="Calibri" panose="020F0502020204030204" pitchFamily="34" charset="0"/>
                        <a:cs typeface="Calibri" panose="020F0502020204030204" pitchFamily="34" charset="0"/>
                      </a:endParaRPr>
                    </a:p>
                  </a:txBody>
                  <a:tcPr marL="91450" marR="91450" marT="45725" marB="45725"/>
                </a:tc>
                <a:tc>
                  <a:txBody>
                    <a:bodyPr/>
                    <a:lstStyle/>
                    <a:p>
                      <a:pPr marL="0" marR="0" lvl="0" indent="0" algn="l" rtl="0">
                        <a:lnSpc>
                          <a:spcPct val="100000"/>
                        </a:lnSpc>
                        <a:spcBef>
                          <a:spcPts val="0"/>
                        </a:spcBef>
                        <a:spcAft>
                          <a:spcPts val="0"/>
                        </a:spcAft>
                        <a:buNone/>
                      </a:pPr>
                      <a:r>
                        <a:rPr lang="en-US" sz="2000"/>
                        <a:t>Machine</a:t>
                      </a:r>
                      <a:endParaRPr sz="2000" u="none" strike="noStrike" cap="none">
                        <a:latin typeface="Calibri" panose="020F0502020204030204" pitchFamily="34" charset="0"/>
                        <a:cs typeface="Calibri" panose="020F0502020204030204" pitchFamily="34" charset="0"/>
                      </a:endParaRPr>
                    </a:p>
                  </a:txBody>
                  <a:tcPr marL="91450" marR="91450" marT="45725" marB="45725"/>
                </a:tc>
                <a:tc>
                  <a:txBody>
                    <a:bodyPr/>
                    <a:lstStyle/>
                    <a:p>
                      <a:pPr marL="0" marR="0" lvl="0" indent="0" algn="r" rtl="0">
                        <a:lnSpc>
                          <a:spcPct val="100000"/>
                        </a:lnSpc>
                        <a:spcBef>
                          <a:spcPts val="0"/>
                        </a:spcBef>
                        <a:spcAft>
                          <a:spcPts val="0"/>
                        </a:spcAft>
                        <a:buNone/>
                      </a:pPr>
                      <a:r>
                        <a:rPr lang="en-US" sz="2000"/>
                        <a:t>20,000.0</a:t>
                      </a:r>
                      <a:endParaRPr sz="2000" u="none" strike="noStrike" cap="none">
                        <a:latin typeface="Calibri" panose="020F0502020204030204" pitchFamily="34" charset="0"/>
                        <a:cs typeface="Calibri" panose="020F0502020204030204" pitchFamily="34" charset="0"/>
                      </a:endParaRPr>
                    </a:p>
                  </a:txBody>
                  <a:tcPr marL="91450" marR="91450" marT="45725" marB="45725"/>
                </a:tc>
                <a:extLst>
                  <a:ext uri="{0D108BD9-81ED-4DB2-BD59-A6C34878D82A}">
                    <a16:rowId xmlns:a16="http://schemas.microsoft.com/office/drawing/2014/main" val="10004"/>
                  </a:ext>
                </a:extLst>
              </a:tr>
              <a:tr h="406274">
                <a:tc>
                  <a:txBody>
                    <a:bodyPr/>
                    <a:lstStyle/>
                    <a:p>
                      <a:pPr marL="0" marR="0" lvl="0" indent="0" algn="l" rtl="0">
                        <a:lnSpc>
                          <a:spcPct val="100000"/>
                        </a:lnSpc>
                        <a:spcBef>
                          <a:spcPts val="0"/>
                        </a:spcBef>
                        <a:spcAft>
                          <a:spcPts val="0"/>
                        </a:spcAft>
                        <a:buClr>
                          <a:srgbClr val="000000"/>
                        </a:buClr>
                        <a:buSzPts val="2000"/>
                        <a:buFont typeface="Arial"/>
                        <a:buNone/>
                      </a:pPr>
                      <a:r>
                        <a:rPr lang="en-US" sz="2000"/>
                        <a:t>Hard </a:t>
                      </a:r>
                      <a:r>
                        <a:rPr lang="en-US" sz="2000" u="none" strike="noStrike" cap="none"/>
                        <a:t>disk drive</a:t>
                      </a:r>
                      <a:endParaRPr sz="2000" u="none" strike="noStrike" cap="none">
                        <a:latin typeface="Calibri" panose="020F0502020204030204" pitchFamily="34" charset="0"/>
                        <a:cs typeface="Calibri" panose="020F0502020204030204" pitchFamily="34" charset="0"/>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2000"/>
                        <a:buFont typeface="Arial"/>
                        <a:buNone/>
                      </a:pPr>
                      <a:r>
                        <a:rPr lang="en-US" sz="2000" u="none" strike="noStrike" cap="none"/>
                        <a:t>Storage</a:t>
                      </a:r>
                      <a:endParaRPr sz="2000" u="none" strike="noStrike" cap="none">
                        <a:latin typeface="Calibri" panose="020F0502020204030204" pitchFamily="34" charset="0"/>
                        <a:cs typeface="Calibri" panose="020F0502020204030204" pitchFamily="34" charset="0"/>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2000"/>
                        <a:buFont typeface="Arial"/>
                        <a:buNone/>
                      </a:pPr>
                      <a:r>
                        <a:rPr lang="en-US" sz="2000" u="none" strike="noStrike" cap="none"/>
                        <a:t>Machine</a:t>
                      </a:r>
                      <a:endParaRPr sz="2000" u="none" strike="noStrike" cap="none">
                        <a:latin typeface="Calibri" panose="020F0502020204030204" pitchFamily="34" charset="0"/>
                        <a:cs typeface="Calibri" panose="020F0502020204030204" pitchFamily="34" charset="0"/>
                      </a:endParaRPr>
                    </a:p>
                  </a:txBody>
                  <a:tcPr marL="91450" marR="91450" marT="45725" marB="45725"/>
                </a:tc>
                <a:tc>
                  <a:txBody>
                    <a:bodyPr/>
                    <a:lstStyle/>
                    <a:p>
                      <a:pPr marL="0" marR="0" lvl="0" indent="0" algn="r" rtl="0">
                        <a:lnSpc>
                          <a:spcPct val="100000"/>
                        </a:lnSpc>
                        <a:spcBef>
                          <a:spcPts val="0"/>
                        </a:spcBef>
                        <a:spcAft>
                          <a:spcPts val="0"/>
                        </a:spcAft>
                        <a:buClr>
                          <a:srgbClr val="000000"/>
                        </a:buClr>
                        <a:buSzPts val="2000"/>
                        <a:buFont typeface="Arial"/>
                        <a:buNone/>
                      </a:pPr>
                      <a:r>
                        <a:rPr lang="en-US" sz="2000" u="none" strike="noStrike" cap="none"/>
                        <a:t>100,000.0</a:t>
                      </a:r>
                      <a:endParaRPr sz="2000" u="none" strike="noStrike" cap="none">
                        <a:latin typeface="Calibri" panose="020F0502020204030204" pitchFamily="34" charset="0"/>
                        <a:cs typeface="Calibri" panose="020F0502020204030204" pitchFamily="34" charset="0"/>
                      </a:endParaRPr>
                    </a:p>
                  </a:txBody>
                  <a:tcPr marL="91450" marR="91450" marT="45725" marB="45725"/>
                </a:tc>
                <a:extLst>
                  <a:ext uri="{0D108BD9-81ED-4DB2-BD59-A6C34878D82A}">
                    <a16:rowId xmlns:a16="http://schemas.microsoft.com/office/drawing/2014/main" val="10005"/>
                  </a:ext>
                </a:extLst>
              </a:tr>
              <a:tr h="406274">
                <a:tc>
                  <a:txBody>
                    <a:bodyPr/>
                    <a:lstStyle/>
                    <a:p>
                      <a:pPr marL="0" marR="0" lvl="0" indent="0" algn="l" rtl="0">
                        <a:lnSpc>
                          <a:spcPct val="100000"/>
                        </a:lnSpc>
                        <a:spcBef>
                          <a:spcPts val="0"/>
                        </a:spcBef>
                        <a:spcAft>
                          <a:spcPts val="0"/>
                        </a:spcAft>
                        <a:buClr>
                          <a:srgbClr val="000000"/>
                        </a:buClr>
                        <a:buSzPts val="2000"/>
                        <a:buFont typeface="Arial"/>
                        <a:buNone/>
                      </a:pPr>
                      <a:r>
                        <a:rPr lang="en-US" sz="2000" u="none" strike="noStrike" cap="none"/>
                        <a:t>Wireless network</a:t>
                      </a:r>
                      <a:endParaRPr sz="2000" u="none" strike="noStrike" cap="none">
                        <a:latin typeface="Calibri" panose="020F0502020204030204" pitchFamily="34" charset="0"/>
                        <a:cs typeface="Calibri" panose="020F0502020204030204" pitchFamily="34" charset="0"/>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2000"/>
                        <a:buFont typeface="Arial"/>
                        <a:buNone/>
                      </a:pPr>
                      <a:r>
                        <a:rPr lang="en-US" sz="2000" u="none" strike="noStrike" cap="none"/>
                        <a:t>Input or Output</a:t>
                      </a:r>
                      <a:endParaRPr sz="2000" u="none" strike="noStrike" cap="none">
                        <a:latin typeface="Calibri" panose="020F0502020204030204" pitchFamily="34" charset="0"/>
                        <a:cs typeface="Calibri" panose="020F0502020204030204" pitchFamily="34" charset="0"/>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2000"/>
                        <a:buFont typeface="Arial"/>
                        <a:buNone/>
                      </a:pPr>
                      <a:r>
                        <a:rPr lang="en-US" sz="2000" u="none" strike="noStrike" cap="none"/>
                        <a:t>Machine</a:t>
                      </a:r>
                      <a:endParaRPr sz="2000" u="none" strike="noStrike" cap="none">
                        <a:latin typeface="Calibri" panose="020F0502020204030204" pitchFamily="34" charset="0"/>
                        <a:cs typeface="Calibri" panose="020F0502020204030204" pitchFamily="34" charset="0"/>
                      </a:endParaRPr>
                    </a:p>
                  </a:txBody>
                  <a:tcPr marL="91450" marR="91450" marT="45725" marB="45725"/>
                </a:tc>
                <a:tc>
                  <a:txBody>
                    <a:bodyPr/>
                    <a:lstStyle/>
                    <a:p>
                      <a:pPr marL="0" marR="0" lvl="0" indent="0" algn="r" rtl="0">
                        <a:lnSpc>
                          <a:spcPct val="100000"/>
                        </a:lnSpc>
                        <a:spcBef>
                          <a:spcPts val="0"/>
                        </a:spcBef>
                        <a:spcAft>
                          <a:spcPts val="0"/>
                        </a:spcAft>
                        <a:buClr>
                          <a:srgbClr val="000000"/>
                        </a:buClr>
                        <a:buSzPts val="2000"/>
                        <a:buFont typeface="Arial"/>
                        <a:buNone/>
                      </a:pPr>
                      <a:r>
                        <a:rPr lang="en-US" sz="2000" dirty="0"/>
                        <a:t>3</a:t>
                      </a:r>
                      <a:r>
                        <a:rPr lang="en-US" sz="2000" u="none" strike="noStrike" cap="none" dirty="0"/>
                        <a:t>00,000.0</a:t>
                      </a:r>
                      <a:endParaRPr sz="2000" u="none" strike="noStrike" cap="none" dirty="0">
                        <a:latin typeface="Calibri" panose="020F0502020204030204" pitchFamily="34" charset="0"/>
                        <a:cs typeface="Calibri" panose="020F0502020204030204" pitchFamily="34" charset="0"/>
                      </a:endParaRPr>
                    </a:p>
                  </a:txBody>
                  <a:tcPr marL="91450" marR="91450" marT="45725" marB="45725"/>
                </a:tc>
                <a:extLst>
                  <a:ext uri="{0D108BD9-81ED-4DB2-BD59-A6C34878D82A}">
                    <a16:rowId xmlns:a16="http://schemas.microsoft.com/office/drawing/2014/main" val="10006"/>
                  </a:ext>
                </a:extLst>
              </a:tr>
              <a:tr h="406274">
                <a:tc>
                  <a:txBody>
                    <a:bodyPr/>
                    <a:lstStyle/>
                    <a:p>
                      <a:pPr marL="0" marR="0" lvl="0" indent="0" algn="l" rtl="0">
                        <a:lnSpc>
                          <a:spcPct val="100000"/>
                        </a:lnSpc>
                        <a:spcBef>
                          <a:spcPts val="0"/>
                        </a:spcBef>
                        <a:spcAft>
                          <a:spcPts val="0"/>
                        </a:spcAft>
                        <a:buNone/>
                      </a:pPr>
                      <a:r>
                        <a:rPr lang="en-US" sz="2000"/>
                        <a:t>Solid state drive</a:t>
                      </a:r>
                      <a:endParaRPr sz="2000" u="none" strike="noStrike" cap="none">
                        <a:latin typeface="Calibri" panose="020F0502020204030204" pitchFamily="34" charset="0"/>
                        <a:cs typeface="Calibri" panose="020F0502020204030204" pitchFamily="34" charset="0"/>
                      </a:endParaRPr>
                    </a:p>
                  </a:txBody>
                  <a:tcPr marL="91450" marR="91450" marT="45725" marB="45725"/>
                </a:tc>
                <a:tc>
                  <a:txBody>
                    <a:bodyPr/>
                    <a:lstStyle/>
                    <a:p>
                      <a:pPr marL="0" marR="0" lvl="0" indent="0" algn="l" rtl="0">
                        <a:lnSpc>
                          <a:spcPct val="100000"/>
                        </a:lnSpc>
                        <a:spcBef>
                          <a:spcPts val="0"/>
                        </a:spcBef>
                        <a:spcAft>
                          <a:spcPts val="0"/>
                        </a:spcAft>
                        <a:buNone/>
                      </a:pPr>
                      <a:r>
                        <a:rPr lang="en-US" sz="2000"/>
                        <a:t>Storage</a:t>
                      </a:r>
                      <a:endParaRPr sz="2000" u="none" strike="noStrike" cap="none">
                        <a:latin typeface="Calibri" panose="020F0502020204030204" pitchFamily="34" charset="0"/>
                        <a:cs typeface="Calibri" panose="020F0502020204030204" pitchFamily="34" charset="0"/>
                      </a:endParaRPr>
                    </a:p>
                  </a:txBody>
                  <a:tcPr marL="91450" marR="91450" marT="45725" marB="45725"/>
                </a:tc>
                <a:tc>
                  <a:txBody>
                    <a:bodyPr/>
                    <a:lstStyle/>
                    <a:p>
                      <a:pPr marL="0" marR="0" lvl="0" indent="0" algn="l" rtl="0">
                        <a:lnSpc>
                          <a:spcPct val="100000"/>
                        </a:lnSpc>
                        <a:spcBef>
                          <a:spcPts val="0"/>
                        </a:spcBef>
                        <a:spcAft>
                          <a:spcPts val="0"/>
                        </a:spcAft>
                        <a:buNone/>
                      </a:pPr>
                      <a:r>
                        <a:rPr lang="en-US" sz="2000"/>
                        <a:t>Machine</a:t>
                      </a:r>
                      <a:endParaRPr sz="2000" u="none" strike="noStrike" cap="none">
                        <a:latin typeface="Calibri" panose="020F0502020204030204" pitchFamily="34" charset="0"/>
                        <a:cs typeface="Calibri" panose="020F0502020204030204" pitchFamily="34" charset="0"/>
                      </a:endParaRPr>
                    </a:p>
                  </a:txBody>
                  <a:tcPr marL="91450" marR="91450" marT="45725" marB="45725"/>
                </a:tc>
                <a:tc>
                  <a:txBody>
                    <a:bodyPr/>
                    <a:lstStyle/>
                    <a:p>
                      <a:pPr marL="0" marR="0" lvl="0" indent="0" algn="r" rtl="0">
                        <a:lnSpc>
                          <a:spcPct val="100000"/>
                        </a:lnSpc>
                        <a:spcBef>
                          <a:spcPts val="0"/>
                        </a:spcBef>
                        <a:spcAft>
                          <a:spcPts val="0"/>
                        </a:spcAft>
                        <a:buNone/>
                      </a:pPr>
                      <a:r>
                        <a:rPr lang="en-US" sz="2000"/>
                        <a:t>500,000.0</a:t>
                      </a:r>
                      <a:endParaRPr sz="2000">
                        <a:latin typeface="Calibri" panose="020F0502020204030204" pitchFamily="34" charset="0"/>
                        <a:cs typeface="Calibri" panose="020F0502020204030204" pitchFamily="34" charset="0"/>
                      </a:endParaRPr>
                    </a:p>
                  </a:txBody>
                  <a:tcPr marL="91450" marR="91450" marT="45725" marB="45725"/>
                </a:tc>
                <a:extLst>
                  <a:ext uri="{0D108BD9-81ED-4DB2-BD59-A6C34878D82A}">
                    <a16:rowId xmlns:a16="http://schemas.microsoft.com/office/drawing/2014/main" val="10007"/>
                  </a:ext>
                </a:extLst>
              </a:tr>
              <a:tr h="406274">
                <a:tc>
                  <a:txBody>
                    <a:bodyPr/>
                    <a:lstStyle/>
                    <a:p>
                      <a:pPr marL="0" marR="0" lvl="0" indent="0" algn="l" rtl="0">
                        <a:lnSpc>
                          <a:spcPct val="100000"/>
                        </a:lnSpc>
                        <a:spcBef>
                          <a:spcPts val="0"/>
                        </a:spcBef>
                        <a:spcAft>
                          <a:spcPts val="0"/>
                        </a:spcAft>
                        <a:buClr>
                          <a:srgbClr val="000000"/>
                        </a:buClr>
                        <a:buSzPts val="2000"/>
                        <a:buFont typeface="Arial"/>
                        <a:buNone/>
                      </a:pPr>
                      <a:r>
                        <a:rPr lang="en-US" sz="2000" u="none" strike="noStrike" cap="none"/>
                        <a:t>Wired LAN network</a:t>
                      </a:r>
                      <a:endParaRPr sz="2000" u="none" strike="noStrike" cap="none">
                        <a:solidFill>
                          <a:srgbClr val="000000"/>
                        </a:solidFill>
                        <a:latin typeface="Calibri" panose="020F0502020204030204" pitchFamily="34" charset="0"/>
                        <a:cs typeface="Calibri" panose="020F0502020204030204" pitchFamily="34" charset="0"/>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2000"/>
                        <a:buFont typeface="Arial"/>
                        <a:buNone/>
                      </a:pPr>
                      <a:r>
                        <a:rPr lang="en-US" sz="2000" u="none" strike="noStrike" cap="none"/>
                        <a:t>Input or Output</a:t>
                      </a:r>
                      <a:endParaRPr sz="2000" u="none" strike="noStrike" cap="none">
                        <a:solidFill>
                          <a:srgbClr val="000000"/>
                        </a:solidFill>
                        <a:latin typeface="Calibri" panose="020F0502020204030204" pitchFamily="34" charset="0"/>
                        <a:cs typeface="Calibri" panose="020F0502020204030204" pitchFamily="34" charset="0"/>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2000"/>
                        <a:buFont typeface="Arial"/>
                        <a:buNone/>
                      </a:pPr>
                      <a:r>
                        <a:rPr lang="en-US" sz="2000" u="none" strike="noStrike" cap="none"/>
                        <a:t>Machine</a:t>
                      </a:r>
                      <a:endParaRPr sz="2000" u="none" strike="noStrike" cap="none">
                        <a:solidFill>
                          <a:srgbClr val="000000"/>
                        </a:solidFill>
                        <a:latin typeface="Calibri" panose="020F0502020204030204" pitchFamily="34" charset="0"/>
                        <a:cs typeface="Calibri" panose="020F0502020204030204" pitchFamily="34" charset="0"/>
                      </a:endParaRPr>
                    </a:p>
                  </a:txBody>
                  <a:tcPr marL="91450" marR="91450" marT="45725" marB="45725"/>
                </a:tc>
                <a:tc>
                  <a:txBody>
                    <a:bodyPr/>
                    <a:lstStyle/>
                    <a:p>
                      <a:pPr marL="0" marR="0" lvl="0" indent="0" algn="r" rtl="0">
                        <a:lnSpc>
                          <a:spcPct val="100000"/>
                        </a:lnSpc>
                        <a:spcBef>
                          <a:spcPts val="0"/>
                        </a:spcBef>
                        <a:spcAft>
                          <a:spcPts val="0"/>
                        </a:spcAft>
                        <a:buClr>
                          <a:srgbClr val="000000"/>
                        </a:buClr>
                        <a:buSzPts val="2000"/>
                        <a:buFont typeface="Arial"/>
                        <a:buNone/>
                      </a:pPr>
                      <a:r>
                        <a:rPr lang="en-US" sz="2000" u="none" strike="noStrike" cap="none"/>
                        <a:t>1,</a:t>
                      </a:r>
                      <a:r>
                        <a:rPr lang="en-US" sz="2000"/>
                        <a:t>000</a:t>
                      </a:r>
                      <a:r>
                        <a:rPr lang="en-US" sz="2000" u="none" strike="noStrike" cap="none"/>
                        <a:t>,000.0</a:t>
                      </a:r>
                      <a:endParaRPr sz="2000" u="none" strike="noStrike" cap="none">
                        <a:solidFill>
                          <a:srgbClr val="000000"/>
                        </a:solidFill>
                        <a:latin typeface="Calibri" panose="020F0502020204030204" pitchFamily="34" charset="0"/>
                        <a:cs typeface="Calibri" panose="020F0502020204030204" pitchFamily="34" charset="0"/>
                      </a:endParaRPr>
                    </a:p>
                  </a:txBody>
                  <a:tcPr marL="91450" marR="91450" marT="45725" marB="45725"/>
                </a:tc>
                <a:extLst>
                  <a:ext uri="{0D108BD9-81ED-4DB2-BD59-A6C34878D82A}">
                    <a16:rowId xmlns:a16="http://schemas.microsoft.com/office/drawing/2014/main" val="10008"/>
                  </a:ext>
                </a:extLst>
              </a:tr>
              <a:tr h="406274">
                <a:tc>
                  <a:txBody>
                    <a:bodyPr/>
                    <a:lstStyle/>
                    <a:p>
                      <a:pPr marL="0" marR="0" lvl="0" indent="0" algn="l" rtl="0">
                        <a:lnSpc>
                          <a:spcPct val="100000"/>
                        </a:lnSpc>
                        <a:spcBef>
                          <a:spcPts val="0"/>
                        </a:spcBef>
                        <a:spcAft>
                          <a:spcPts val="0"/>
                        </a:spcAft>
                        <a:buClr>
                          <a:srgbClr val="000000"/>
                        </a:buClr>
                        <a:buSzPts val="2000"/>
                        <a:buFont typeface="Arial"/>
                        <a:buNone/>
                      </a:pPr>
                      <a:r>
                        <a:rPr lang="en-US" sz="2000" u="none" strike="noStrike" cap="none" dirty="0"/>
                        <a:t>Graphics display</a:t>
                      </a:r>
                      <a:endParaRPr sz="2000" b="1" u="none" strike="noStrike" cap="none" dirty="0">
                        <a:solidFill>
                          <a:srgbClr val="B45F06"/>
                        </a:solidFill>
                        <a:latin typeface="Calibri" panose="020F0502020204030204" pitchFamily="34" charset="0"/>
                        <a:cs typeface="Calibri" panose="020F0502020204030204" pitchFamily="34" charset="0"/>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2000"/>
                        <a:buFont typeface="Arial"/>
                        <a:buNone/>
                      </a:pPr>
                      <a:r>
                        <a:rPr lang="en-US" sz="2000" u="none" strike="noStrike" cap="none" dirty="0"/>
                        <a:t>Output</a:t>
                      </a:r>
                      <a:endParaRPr sz="2000" b="1" u="none" strike="noStrike" cap="none" dirty="0">
                        <a:solidFill>
                          <a:srgbClr val="B45F06"/>
                        </a:solidFill>
                        <a:latin typeface="Calibri" panose="020F0502020204030204" pitchFamily="34" charset="0"/>
                        <a:cs typeface="Calibri" panose="020F0502020204030204" pitchFamily="34" charset="0"/>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2000"/>
                        <a:buFont typeface="Arial"/>
                        <a:buNone/>
                      </a:pPr>
                      <a:r>
                        <a:rPr lang="en-US" sz="2000" u="none" strike="noStrike" cap="none" dirty="0"/>
                        <a:t>Human</a:t>
                      </a:r>
                      <a:endParaRPr sz="2000" b="1" u="none" strike="noStrike" cap="none" dirty="0">
                        <a:solidFill>
                          <a:srgbClr val="B45F06"/>
                        </a:solidFill>
                        <a:latin typeface="Calibri" panose="020F0502020204030204" pitchFamily="34" charset="0"/>
                        <a:cs typeface="Calibri" panose="020F0502020204030204" pitchFamily="34" charset="0"/>
                      </a:endParaRPr>
                    </a:p>
                  </a:txBody>
                  <a:tcPr marL="91450" marR="91450" marT="45725" marB="45725"/>
                </a:tc>
                <a:tc>
                  <a:txBody>
                    <a:bodyPr/>
                    <a:lstStyle/>
                    <a:p>
                      <a:pPr marL="0" marR="0" lvl="0" indent="0" algn="r" rtl="0">
                        <a:lnSpc>
                          <a:spcPct val="100000"/>
                        </a:lnSpc>
                        <a:spcBef>
                          <a:spcPts val="0"/>
                        </a:spcBef>
                        <a:spcAft>
                          <a:spcPts val="0"/>
                        </a:spcAft>
                        <a:buClr>
                          <a:srgbClr val="000000"/>
                        </a:buClr>
                        <a:buSzPts val="2000"/>
                        <a:buFont typeface="Arial"/>
                        <a:buNone/>
                      </a:pPr>
                      <a:r>
                        <a:rPr lang="en-US" sz="2000" u="none" strike="noStrike" cap="none" dirty="0"/>
                        <a:t>3,000,000.0</a:t>
                      </a:r>
                      <a:endParaRPr sz="2000" b="1" u="none" strike="noStrike" cap="none" dirty="0">
                        <a:solidFill>
                          <a:srgbClr val="B45F06"/>
                        </a:solidFill>
                        <a:latin typeface="Calibri" panose="020F0502020204030204" pitchFamily="34" charset="0"/>
                        <a:cs typeface="Calibri" panose="020F0502020204030204" pitchFamily="34" charset="0"/>
                      </a:endParaRPr>
                    </a:p>
                  </a:txBody>
                  <a:tcPr marL="91450" marR="91450" marT="45725" marB="45725"/>
                </a:tc>
                <a:extLst>
                  <a:ext uri="{0D108BD9-81ED-4DB2-BD59-A6C34878D82A}">
                    <a16:rowId xmlns:a16="http://schemas.microsoft.com/office/drawing/2014/main" val="10009"/>
                  </a:ext>
                </a:extLst>
              </a:tr>
            </a:tbl>
          </a:graphicData>
        </a:graphic>
      </p:graphicFrame>
      <p:sp>
        <p:nvSpPr>
          <p:cNvPr id="315" name="Google Shape;315;p29"/>
          <p:cNvSpPr txBox="1"/>
          <p:nvPr/>
        </p:nvSpPr>
        <p:spPr>
          <a:xfrm>
            <a:off x="362400" y="1046756"/>
            <a:ext cx="87816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fontScale="92500"/>
          </a:bodyPr>
          <a:lstStyle>
            <a:lvl1pPr marL="342900" indent="-342900" eaLnBrk="1" hangingPunct="1">
              <a:spcBef>
                <a:spcPct val="20000"/>
              </a:spcBef>
              <a:buClr>
                <a:srgbClr val="990000"/>
              </a:buClr>
              <a:buSzPct val="60000"/>
              <a:buFont typeface="Wingdings 2" pitchFamily="18" charset="2"/>
              <a:buChar char="¢"/>
              <a:defRPr b="0">
                <a:latin typeface="Calibri" pitchFamily="34" charset="0"/>
              </a:defRPr>
            </a:lvl1pPr>
            <a:lvl2pPr marL="742950" lvl="1" indent="-285750" eaLnBrk="1" hangingPunct="1">
              <a:spcBef>
                <a:spcPct val="20000"/>
              </a:spcBef>
              <a:buClr>
                <a:srgbClr val="990000"/>
              </a:buClr>
              <a:buSzPct val="110000"/>
              <a:buFont typeface="Wingdings" pitchFamily="2" charset="2"/>
              <a:buChar char="§"/>
              <a:defRPr sz="2000">
                <a:latin typeface="Calibri" pitchFamily="34" charset="0"/>
              </a:defRPr>
            </a:lvl2pPr>
            <a:lvl3pPr marL="1143000" indent="-228600" eaLnBrk="1" hangingPunct="1">
              <a:spcBef>
                <a:spcPct val="20000"/>
              </a:spcBef>
              <a:buClr>
                <a:srgbClr val="0070C0"/>
              </a:buClr>
              <a:buSzPct val="80000"/>
              <a:buFont typeface="Wingdings" pitchFamily="2" charset="2"/>
              <a:buChar char="§"/>
              <a:defRPr sz="2000">
                <a:latin typeface="Calibri" pitchFamily="34" charset="0"/>
              </a:defRPr>
            </a:lvl3pPr>
            <a:lvl4pPr marL="1600200" indent="-228600" eaLnBrk="1" hangingPunct="1">
              <a:spcBef>
                <a:spcPct val="20000"/>
              </a:spcBef>
              <a:buChar char="–"/>
              <a:defRPr sz="2000">
                <a:latin typeface="Calibri" pitchFamily="34" charset="0"/>
              </a:defRPr>
            </a:lvl4pPr>
            <a:lvl5pPr marL="2057400" indent="-228600" eaLnBrk="1" hangingPunct="1">
              <a:spcBef>
                <a:spcPct val="20000"/>
              </a:spcBef>
              <a:buChar char="»"/>
              <a:defRPr sz="2000">
                <a:latin typeface="Calibri" pitchFamily="34" charset="0"/>
              </a:defRPr>
            </a:lvl5pPr>
            <a:lvl6pPr marL="2514600" indent="-228600" fontAlgn="base">
              <a:spcBef>
                <a:spcPct val="20000"/>
              </a:spcBef>
              <a:spcAft>
                <a:spcPct val="0"/>
              </a:spcAft>
              <a:buChar char="»"/>
              <a:defRPr sz="2000">
                <a:latin typeface="Arial" charset="0"/>
              </a:defRPr>
            </a:lvl6pPr>
            <a:lvl7pPr marL="2971800" indent="-228600" fontAlgn="base">
              <a:spcBef>
                <a:spcPct val="20000"/>
              </a:spcBef>
              <a:spcAft>
                <a:spcPct val="0"/>
              </a:spcAft>
              <a:buChar char="»"/>
              <a:defRPr sz="2000">
                <a:latin typeface="Arial" charset="0"/>
              </a:defRPr>
            </a:lvl7pPr>
            <a:lvl8pPr marL="3429000" indent="-228600" fontAlgn="base">
              <a:spcBef>
                <a:spcPct val="20000"/>
              </a:spcBef>
              <a:spcAft>
                <a:spcPct val="0"/>
              </a:spcAft>
              <a:buChar char="»"/>
              <a:defRPr sz="2000">
                <a:latin typeface="Arial" charset="0"/>
              </a:defRPr>
            </a:lvl8pPr>
            <a:lvl9pPr marL="3886200" indent="-228600" fontAlgn="base">
              <a:spcBef>
                <a:spcPct val="20000"/>
              </a:spcBef>
              <a:spcAft>
                <a:spcPct val="0"/>
              </a:spcAft>
              <a:buChar char="»"/>
              <a:defRPr sz="2000">
                <a:latin typeface="Arial" charset="0"/>
              </a:defRPr>
            </a:lvl9pPr>
          </a:lstStyle>
          <a:p>
            <a:r>
              <a:rPr lang="en-US" dirty="0">
                <a:sym typeface="Calibri"/>
              </a:rPr>
              <a:t>  I/O speeds:  </a:t>
            </a:r>
            <a:r>
              <a:rPr lang="en-US" i="1" dirty="0">
                <a:solidFill>
                  <a:srgbClr val="FF0000"/>
                </a:solidFill>
                <a:sym typeface="Calibri"/>
              </a:rPr>
              <a:t>8 orders of magnitude </a:t>
            </a:r>
            <a:r>
              <a:rPr lang="en-US" dirty="0">
                <a:sym typeface="Calibri"/>
              </a:rPr>
              <a:t>between keyboard and graphics</a:t>
            </a:r>
            <a:endParaRPr dirty="0">
              <a:sym typeface="Calibri"/>
            </a:endParaRPr>
          </a:p>
        </p:txBody>
      </p:sp>
      <p:sp>
        <p:nvSpPr>
          <p:cNvPr id="2" name="TextBox 1">
            <a:extLst>
              <a:ext uri="{FF2B5EF4-FFF2-40B4-BE49-F238E27FC236}">
                <a16:creationId xmlns:a16="http://schemas.microsoft.com/office/drawing/2014/main" id="{9C662509-9878-7241-A3C6-CDD26309ADB5}"/>
              </a:ext>
            </a:extLst>
          </p:cNvPr>
          <p:cNvSpPr txBox="1"/>
          <p:nvPr/>
        </p:nvSpPr>
        <p:spPr>
          <a:xfrm>
            <a:off x="404745" y="6078472"/>
            <a:ext cx="8035341" cy="461665"/>
          </a:xfrm>
          <a:prstGeom prst="rect">
            <a:avLst/>
          </a:prstGeom>
          <a:noFill/>
        </p:spPr>
        <p:txBody>
          <a:bodyPr wrap="none" rtlCol="0">
            <a:spAutoFit/>
          </a:bodyPr>
          <a:lstStyle/>
          <a:p>
            <a:r>
              <a:rPr lang="en-US" b="0" dirty="0">
                <a:solidFill>
                  <a:srgbClr val="FF0000"/>
                </a:solidFill>
                <a:latin typeface="Calibri" pitchFamily="34" charset="0"/>
                <a:sym typeface="Wingdings" pitchFamily="2" charset="2"/>
              </a:rPr>
              <a:t> System should efficiently handle varying speed I/O devices</a:t>
            </a:r>
            <a:endParaRPr lang="en-US" b="0" dirty="0">
              <a:solidFill>
                <a:srgbClr val="FF0000"/>
              </a:solidFill>
              <a:latin typeface="Calibri" pitchFamily="34" charset="0"/>
            </a:endParaRPr>
          </a:p>
        </p:txBody>
      </p:sp>
      <p:sp>
        <p:nvSpPr>
          <p:cNvPr id="6" name="Google Shape;601;g5ce8b99149_0_339">
            <a:extLst>
              <a:ext uri="{FF2B5EF4-FFF2-40B4-BE49-F238E27FC236}">
                <a16:creationId xmlns:a16="http://schemas.microsoft.com/office/drawing/2014/main" id="{36A63B2C-5C41-304D-9602-1C582AC1DBB8}"/>
              </a:ext>
            </a:extLst>
          </p:cNvPr>
          <p:cNvSpPr txBox="1">
            <a:spLocks/>
          </p:cNvSpPr>
          <p:nvPr/>
        </p:nvSpPr>
        <p:spPr>
          <a:xfrm>
            <a:off x="34330" y="6398501"/>
            <a:ext cx="5476180" cy="459499"/>
          </a:xfrm>
          <a:prstGeom prst="rect">
            <a:avLst/>
          </a:prstGeom>
          <a:noFill/>
          <a:ln>
            <a:noFill/>
          </a:ln>
        </p:spPr>
        <p:txBody>
          <a:bodyPr spcFirstLastPara="1" wrap="square" lIns="91425" tIns="45700" rIns="91425" bIns="45700" anchor="ctr" anchorCtr="0">
            <a:noAutofit/>
          </a:bodyPr>
          <a:lstStyle>
            <a:defPPr>
              <a:defRPr lang="en-US"/>
            </a:defPPr>
            <a:lvl1pPr algn="l" rtl="0" eaLnBrk="0" fontAlgn="base" hangingPunct="0">
              <a:spcBef>
                <a:spcPct val="0"/>
              </a:spcBef>
              <a:spcAft>
                <a:spcPct val="0"/>
              </a:spcAft>
              <a:defRPr sz="2400" b="1" kern="1200">
                <a:solidFill>
                  <a:schemeClr val="tx1"/>
                </a:solidFill>
                <a:latin typeface="Arial Narrow" panose="020B0604020202020204"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anose="020B0604020202020204"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anose="020B0604020202020204"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anose="020B0604020202020204"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anose="020B0604020202020204" pitchFamily="34" charset="0"/>
                <a:ea typeface="+mn-ea"/>
                <a:cs typeface="+mn-cs"/>
              </a:defRPr>
            </a:lvl5pPr>
            <a:lvl6pPr marL="2286000" algn="l" defTabSz="914400" rtl="0" eaLnBrk="1" latinLnBrk="0" hangingPunct="1">
              <a:defRPr sz="2400" b="1" kern="1200">
                <a:solidFill>
                  <a:schemeClr val="tx1"/>
                </a:solidFill>
                <a:latin typeface="Arial Narrow" panose="020B0604020202020204" pitchFamily="34" charset="0"/>
                <a:ea typeface="+mn-ea"/>
                <a:cs typeface="+mn-cs"/>
              </a:defRPr>
            </a:lvl6pPr>
            <a:lvl7pPr marL="2743200" algn="l" defTabSz="914400" rtl="0" eaLnBrk="1" latinLnBrk="0" hangingPunct="1">
              <a:defRPr sz="2400" b="1" kern="1200">
                <a:solidFill>
                  <a:schemeClr val="tx1"/>
                </a:solidFill>
                <a:latin typeface="Arial Narrow" panose="020B0604020202020204" pitchFamily="34" charset="0"/>
                <a:ea typeface="+mn-ea"/>
                <a:cs typeface="+mn-cs"/>
              </a:defRPr>
            </a:lvl7pPr>
            <a:lvl8pPr marL="3200400" algn="l" defTabSz="914400" rtl="0" eaLnBrk="1" latinLnBrk="0" hangingPunct="1">
              <a:defRPr sz="2400" b="1" kern="1200">
                <a:solidFill>
                  <a:schemeClr val="tx1"/>
                </a:solidFill>
                <a:latin typeface="Arial Narrow" panose="020B0604020202020204" pitchFamily="34" charset="0"/>
                <a:ea typeface="+mn-ea"/>
                <a:cs typeface="+mn-cs"/>
              </a:defRPr>
            </a:lvl8pPr>
            <a:lvl9pPr marL="3657600" algn="l" defTabSz="914400" rtl="0" eaLnBrk="1" latinLnBrk="0" hangingPunct="1">
              <a:defRPr sz="2400" b="1" kern="1200">
                <a:solidFill>
                  <a:schemeClr val="tx1"/>
                </a:solidFill>
                <a:latin typeface="Arial Narrow" panose="020B0604020202020204" pitchFamily="34" charset="0"/>
                <a:ea typeface="+mn-ea"/>
                <a:cs typeface="+mn-cs"/>
              </a:defRPr>
            </a:lvl9pPr>
          </a:lstStyle>
          <a:p>
            <a:pPr algn="ctr">
              <a:spcBef>
                <a:spcPts val="0"/>
              </a:spcBef>
              <a:spcAft>
                <a:spcPts val="0"/>
              </a:spcAft>
              <a:buSzPts val="1400"/>
            </a:pPr>
            <a:r>
              <a:rPr lang="en-US" sz="1200" dirty="0">
                <a:solidFill>
                  <a:schemeClr val="bg1">
                    <a:lumMod val="75000"/>
                  </a:schemeClr>
                </a:solidFill>
                <a:latin typeface="Calibri"/>
                <a:ea typeface="Calibri"/>
                <a:cs typeface="Calibri"/>
                <a:sym typeface="Calibri"/>
              </a:rPr>
              <a:t>Ref</a:t>
            </a:r>
            <a:r>
              <a:rPr lang="en-US" sz="1200" dirty="0">
                <a:solidFill>
                  <a:schemeClr val="bg1">
                    <a:lumMod val="75000"/>
                  </a:schemeClr>
                </a:solidFill>
                <a:latin typeface="Calibri"/>
                <a:cs typeface="Calibri"/>
                <a:sym typeface="Calibri"/>
              </a:rPr>
              <a:t>: </a:t>
            </a:r>
            <a:r>
              <a:rPr lang="en-US" sz="1200" dirty="0">
                <a:solidFill>
                  <a:schemeClr val="bg1">
                    <a:lumMod val="75000"/>
                  </a:schemeClr>
                </a:solidFill>
                <a:latin typeface="Calibri"/>
                <a:cs typeface="Calibri"/>
              </a:rPr>
              <a:t>CS 61C</a:t>
            </a:r>
            <a:r>
              <a:rPr lang="en-US" sz="1200" dirty="0">
                <a:solidFill>
                  <a:schemeClr val="bg1">
                    <a:lumMod val="75000"/>
                  </a:schemeClr>
                </a:solidFill>
                <a:latin typeface="Calibri"/>
                <a:cs typeface="Calibri"/>
                <a:sym typeface="Calibri"/>
              </a:rPr>
              <a:t>, Lecture on Input/Output, Branden </a:t>
            </a:r>
            <a:r>
              <a:rPr lang="en-US" sz="1200" dirty="0" err="1">
                <a:solidFill>
                  <a:schemeClr val="bg1">
                    <a:lumMod val="75000"/>
                  </a:schemeClr>
                </a:solidFill>
                <a:latin typeface="Calibri"/>
                <a:cs typeface="Calibri"/>
                <a:sym typeface="Calibri"/>
              </a:rPr>
              <a:t>Ghena</a:t>
            </a:r>
            <a:r>
              <a:rPr lang="en-US" sz="1200" dirty="0">
                <a:solidFill>
                  <a:schemeClr val="bg1">
                    <a:lumMod val="75000"/>
                  </a:schemeClr>
                </a:solidFill>
                <a:latin typeface="Calibri"/>
                <a:cs typeface="Calibri"/>
                <a:sym typeface="Calibri"/>
              </a:rPr>
              <a:t>, </a:t>
            </a:r>
            <a:r>
              <a:rPr lang="en-US" sz="1200" dirty="0" err="1">
                <a:solidFill>
                  <a:schemeClr val="bg1">
                    <a:lumMod val="75000"/>
                  </a:schemeClr>
                </a:solidFill>
                <a:latin typeface="Calibri"/>
                <a:cs typeface="Calibri"/>
                <a:sym typeface="Calibri"/>
              </a:rPr>
              <a:t>Univ</a:t>
            </a:r>
            <a:r>
              <a:rPr lang="en-US" sz="1200" dirty="0">
                <a:solidFill>
                  <a:schemeClr val="bg1">
                    <a:lumMod val="75000"/>
                  </a:schemeClr>
                </a:solidFill>
                <a:latin typeface="Calibri"/>
                <a:cs typeface="Calibri"/>
                <a:sym typeface="Calibri"/>
              </a:rPr>
              <a:t> of California, Berkeley </a:t>
            </a:r>
          </a:p>
        </p:txBody>
      </p:sp>
    </p:spTree>
    <p:extLst>
      <p:ext uri="{BB962C8B-B14F-4D97-AF65-F5344CB8AC3E}">
        <p14:creationId xmlns:p14="http://schemas.microsoft.com/office/powerpoint/2010/main" val="3395836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DF84868-97FB-E845-9BC1-3464B6931321}"/>
              </a:ext>
            </a:extLst>
          </p:cNvPr>
          <p:cNvSpPr>
            <a:spLocks noGrp="1"/>
          </p:cNvSpPr>
          <p:nvPr>
            <p:ph type="ctrTitle"/>
          </p:nvPr>
        </p:nvSpPr>
        <p:spPr>
          <a:xfrm>
            <a:off x="755576" y="2636912"/>
            <a:ext cx="7772400" cy="1470025"/>
          </a:xfrm>
        </p:spPr>
        <p:txBody>
          <a:bodyPr/>
          <a:lstStyle/>
          <a:p>
            <a:r>
              <a:rPr lang="en-US" dirty="0"/>
              <a:t>Disk Storage and SSD (Self Reading)</a:t>
            </a:r>
            <a:br>
              <a:rPr lang="en-US" dirty="0"/>
            </a:br>
            <a:endParaRPr lang="en-US" dirty="0"/>
          </a:p>
        </p:txBody>
      </p:sp>
    </p:spTree>
    <p:extLst>
      <p:ext uri="{BB962C8B-B14F-4D97-AF65-F5344CB8AC3E}">
        <p14:creationId xmlns:p14="http://schemas.microsoft.com/office/powerpoint/2010/main" val="1123910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g5e7b2e43bd_0_120"/>
          <p:cNvSpPr txBox="1">
            <a:spLocks noGrp="1"/>
          </p:cNvSpPr>
          <p:nvPr>
            <p:ph type="title"/>
          </p:nvPr>
        </p:nvSpPr>
        <p:spPr>
          <a:prstGeom prst="rect">
            <a:avLst/>
          </a:prstGeom>
          <a:noFill/>
          <a:ln w="9525">
            <a:noFill/>
            <a:miter lim="800000"/>
            <a:headEnd/>
            <a:tailEnd/>
          </a:ln>
        </p:spPr>
        <p:txBody>
          <a:bodyPr spcFirstLastPara="1" vert="horz" wrap="square" lIns="91425" tIns="91425" rIns="91425" bIns="91425" numCol="1" anchor="ctr" anchorCtr="0" compatLnSpc="1">
            <a:prstTxWarp prst="textNoShape">
              <a:avLst/>
            </a:prstTxWarp>
            <a:noAutofit/>
          </a:bodyPr>
          <a:lstStyle/>
          <a:p>
            <a:pPr marL="0" indent="0">
              <a:spcBef>
                <a:spcPts val="0"/>
              </a:spcBef>
              <a:spcAft>
                <a:spcPts val="0"/>
              </a:spcAft>
            </a:pPr>
            <a:r>
              <a:rPr lang="en-US" dirty="0">
                <a:sym typeface="Calibri"/>
              </a:rPr>
              <a:t>Great Idea: Principle of Locality/</a:t>
            </a:r>
            <a:br>
              <a:rPr lang="en-US" dirty="0">
                <a:sym typeface="Calibri"/>
              </a:rPr>
            </a:br>
            <a:r>
              <a:rPr lang="en-US" dirty="0">
                <a:sym typeface="Calibri"/>
              </a:rPr>
              <a:t>Memory Hierarchy</a:t>
            </a:r>
            <a:endParaRPr dirty="0">
              <a:sym typeface="Calibri"/>
            </a:endParaRPr>
          </a:p>
        </p:txBody>
      </p:sp>
      <p:sp>
        <p:nvSpPr>
          <p:cNvPr id="330" name="Google Shape;330;g5e7b2e43bd_0_120"/>
          <p:cNvSpPr txBox="1">
            <a:spLocks noGrp="1"/>
          </p:cNvSpPr>
          <p:nvPr>
            <p:ph type="dt" idx="4294967295"/>
          </p:nvPr>
        </p:nvSpPr>
        <p:spPr>
          <a:xfrm>
            <a:off x="0" y="6356350"/>
            <a:ext cx="2133600"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SzPts val="1400"/>
              <a:buNone/>
            </a:pPr>
            <a:r>
              <a:rPr lang="en-US" sz="1200">
                <a:solidFill>
                  <a:srgbClr val="888888"/>
                </a:solidFill>
                <a:latin typeface="Calibri"/>
                <a:ea typeface="Calibri"/>
                <a:cs typeface="Calibri"/>
                <a:sym typeface="Calibri"/>
              </a:rPr>
              <a:t>6/27/2016</a:t>
            </a:r>
            <a:endParaRPr sz="1200">
              <a:solidFill>
                <a:srgbClr val="888888"/>
              </a:solidFill>
              <a:latin typeface="Calibri"/>
              <a:ea typeface="Calibri"/>
              <a:cs typeface="Calibri"/>
              <a:sym typeface="Calibri"/>
            </a:endParaRPr>
          </a:p>
        </p:txBody>
      </p:sp>
      <p:sp>
        <p:nvSpPr>
          <p:cNvPr id="331" name="Google Shape;331;g5e7b2e43bd_0_120"/>
          <p:cNvSpPr txBox="1">
            <a:spLocks noGrp="1"/>
          </p:cNvSpPr>
          <p:nvPr>
            <p:ph type="ftr" idx="4294967295"/>
          </p:nvPr>
        </p:nvSpPr>
        <p:spPr>
          <a:xfrm>
            <a:off x="0" y="6356350"/>
            <a:ext cx="28956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SzPts val="1400"/>
              <a:buNone/>
            </a:pPr>
            <a:r>
              <a:rPr lang="en-US" sz="1200">
                <a:solidFill>
                  <a:srgbClr val="888888"/>
                </a:solidFill>
                <a:latin typeface="Calibri"/>
                <a:ea typeface="Calibri"/>
                <a:cs typeface="Calibri"/>
                <a:sym typeface="Calibri"/>
              </a:rPr>
              <a:t>CS61C Su16 - Lecture 5</a:t>
            </a:r>
            <a:endParaRPr sz="1200">
              <a:solidFill>
                <a:srgbClr val="888888"/>
              </a:solidFill>
              <a:latin typeface="Calibri"/>
              <a:ea typeface="Calibri"/>
              <a:cs typeface="Calibri"/>
              <a:sym typeface="Calibri"/>
            </a:endParaRPr>
          </a:p>
        </p:txBody>
      </p:sp>
      <p:sp>
        <p:nvSpPr>
          <p:cNvPr id="332" name="Google Shape;332;g5e7b2e43bd_0_120"/>
          <p:cNvSpPr txBox="1">
            <a:spLocks noGrp="1"/>
          </p:cNvSpPr>
          <p:nvPr>
            <p:ph type="sldNum" idx="12"/>
          </p:nvPr>
        </p:nvSpPr>
        <p:spPr>
          <a:xfrm>
            <a:off x="70104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SzPts val="1200"/>
              <a:buNone/>
            </a:pPr>
            <a:fld id="{00000000-1234-1234-1234-123412341234}" type="slidenum">
              <a:rPr lang="en-US" sz="1200">
                <a:solidFill>
                  <a:srgbClr val="888888"/>
                </a:solidFill>
                <a:latin typeface="Calibri"/>
                <a:ea typeface="Calibri"/>
                <a:cs typeface="Calibri"/>
                <a:sym typeface="Calibri"/>
              </a:rPr>
              <a:t>19</a:t>
            </a:fld>
            <a:endParaRPr sz="1200">
              <a:solidFill>
                <a:srgbClr val="888888"/>
              </a:solidFill>
              <a:latin typeface="Calibri"/>
              <a:ea typeface="Calibri"/>
              <a:cs typeface="Calibri"/>
              <a:sym typeface="Calibri"/>
            </a:endParaRPr>
          </a:p>
        </p:txBody>
      </p:sp>
      <p:pic>
        <p:nvPicPr>
          <p:cNvPr id="333" name="Google Shape;333;g5e7b2e43bd_0_120"/>
          <p:cNvPicPr preferRelativeResize="0"/>
          <p:nvPr/>
        </p:nvPicPr>
        <p:blipFill rotWithShape="1">
          <a:blip r:embed="rId3">
            <a:alphaModFix/>
          </a:blip>
          <a:srcRect/>
          <a:stretch/>
        </p:blipFill>
        <p:spPr>
          <a:xfrm>
            <a:off x="56622" y="1388529"/>
            <a:ext cx="9053512" cy="5384800"/>
          </a:xfrm>
          <a:prstGeom prst="rect">
            <a:avLst/>
          </a:prstGeom>
          <a:noFill/>
          <a:ln>
            <a:noFill/>
          </a:ln>
        </p:spPr>
      </p:pic>
      <p:sp>
        <p:nvSpPr>
          <p:cNvPr id="334" name="Google Shape;334;g5e7b2e43bd_0_120"/>
          <p:cNvSpPr txBox="1"/>
          <p:nvPr/>
        </p:nvSpPr>
        <p:spPr>
          <a:xfrm>
            <a:off x="6485235" y="2959946"/>
            <a:ext cx="1308000" cy="461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400">
                <a:solidFill>
                  <a:srgbClr val="FF0000"/>
                </a:solidFill>
                <a:latin typeface="Calibri"/>
                <a:ea typeface="Calibri"/>
                <a:cs typeface="Calibri"/>
                <a:sym typeface="Calibri"/>
              </a:rPr>
              <a:t>Primary</a:t>
            </a:r>
            <a:endParaRPr sz="2400">
              <a:solidFill>
                <a:srgbClr val="FF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rgbClr val="FF0000"/>
                </a:solidFill>
                <a:latin typeface="Calibri"/>
                <a:ea typeface="Calibri"/>
                <a:cs typeface="Calibri"/>
                <a:sym typeface="Calibri"/>
              </a:rPr>
              <a:t>Memory</a:t>
            </a:r>
            <a:endParaRPr sz="2400" b="0" i="0" u="none" strike="noStrike" cap="none">
              <a:solidFill>
                <a:srgbClr val="FF0000"/>
              </a:solidFill>
              <a:latin typeface="Calibri"/>
              <a:ea typeface="Calibri"/>
              <a:cs typeface="Calibri"/>
              <a:sym typeface="Calibri"/>
            </a:endParaRPr>
          </a:p>
        </p:txBody>
      </p:sp>
      <p:cxnSp>
        <p:nvCxnSpPr>
          <p:cNvPr id="335" name="Google Shape;335;g5e7b2e43bd_0_120"/>
          <p:cNvCxnSpPr/>
          <p:nvPr/>
        </p:nvCxnSpPr>
        <p:spPr>
          <a:xfrm>
            <a:off x="2982686" y="2362200"/>
            <a:ext cx="888300" cy="2100"/>
          </a:xfrm>
          <a:prstGeom prst="straightConnector1">
            <a:avLst/>
          </a:prstGeom>
          <a:noFill/>
          <a:ln w="38100" cap="flat" cmpd="sng">
            <a:solidFill>
              <a:srgbClr val="FF0000"/>
            </a:solidFill>
            <a:prstDash val="solid"/>
            <a:round/>
            <a:headEnd type="none" w="sm" len="sm"/>
            <a:tailEnd type="stealth" w="med" len="med"/>
          </a:ln>
        </p:spPr>
      </p:cxnSp>
      <p:cxnSp>
        <p:nvCxnSpPr>
          <p:cNvPr id="336" name="Google Shape;336;g5e7b2e43bd_0_120"/>
          <p:cNvCxnSpPr/>
          <p:nvPr/>
        </p:nvCxnSpPr>
        <p:spPr>
          <a:xfrm flipH="1">
            <a:off x="6200486" y="3526971"/>
            <a:ext cx="363600" cy="510600"/>
          </a:xfrm>
          <a:prstGeom prst="straightConnector1">
            <a:avLst/>
          </a:prstGeom>
          <a:noFill/>
          <a:ln w="38100" cap="flat" cmpd="sng">
            <a:solidFill>
              <a:srgbClr val="FF0000"/>
            </a:solidFill>
            <a:prstDash val="solid"/>
            <a:round/>
            <a:headEnd type="none" w="sm" len="sm"/>
            <a:tailEnd type="stealth" w="med" len="med"/>
          </a:ln>
        </p:spPr>
      </p:cxnSp>
      <p:sp>
        <p:nvSpPr>
          <p:cNvPr id="337" name="Google Shape;337;g5e7b2e43bd_0_120"/>
          <p:cNvSpPr txBox="1"/>
          <p:nvPr/>
        </p:nvSpPr>
        <p:spPr>
          <a:xfrm>
            <a:off x="1643743" y="2130552"/>
            <a:ext cx="1349700" cy="4617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2400"/>
              <a:buFont typeface="Arial"/>
              <a:buNone/>
            </a:pPr>
            <a:r>
              <a:rPr lang="en-US" sz="2400" b="0" i="0" u="none" strike="noStrike" cap="none">
                <a:solidFill>
                  <a:srgbClr val="FF0000"/>
                </a:solidFill>
                <a:latin typeface="Calibri"/>
                <a:ea typeface="Calibri"/>
                <a:cs typeface="Calibri"/>
                <a:sym typeface="Calibri"/>
              </a:rPr>
              <a:t>Registers</a:t>
            </a:r>
            <a:endParaRPr sz="2400" b="0" i="0" u="none" strike="noStrike" cap="none">
              <a:solidFill>
                <a:srgbClr val="FF0000"/>
              </a:solidFill>
              <a:latin typeface="Calibri"/>
              <a:ea typeface="Calibri"/>
              <a:cs typeface="Calibri"/>
              <a:sym typeface="Calibri"/>
            </a:endParaRPr>
          </a:p>
        </p:txBody>
      </p:sp>
      <p:sp>
        <p:nvSpPr>
          <p:cNvPr id="338" name="Google Shape;338;g5e7b2e43bd_0_120"/>
          <p:cNvSpPr txBox="1"/>
          <p:nvPr/>
        </p:nvSpPr>
        <p:spPr>
          <a:xfrm>
            <a:off x="3692250" y="5894500"/>
            <a:ext cx="1759500" cy="212400"/>
          </a:xfrm>
          <a:prstGeom prst="rect">
            <a:avLst/>
          </a:prstGeom>
          <a:solidFill>
            <a:srgbClr val="000000"/>
          </a:solidFill>
          <a:ln>
            <a:noFill/>
          </a:ln>
        </p:spPr>
        <p:txBody>
          <a:bodyPr spcFirstLastPara="1" wrap="square" lIns="0" tIns="0" rIns="0" bIns="0" anchor="t" anchorCtr="0">
            <a:noAutofit/>
          </a:bodyPr>
          <a:lstStyle/>
          <a:p>
            <a:pPr marL="0" lvl="0" indent="0" algn="ctr" rtl="0">
              <a:spcBef>
                <a:spcPts val="0"/>
              </a:spcBef>
              <a:spcAft>
                <a:spcPts val="0"/>
              </a:spcAft>
              <a:buNone/>
            </a:pPr>
            <a:r>
              <a:rPr lang="en-US">
                <a:solidFill>
                  <a:srgbClr val="FFFFFF"/>
                </a:solidFill>
                <a:latin typeface="Calibri"/>
                <a:ea typeface="Calibri"/>
                <a:cs typeface="Calibri"/>
                <a:sym typeface="Calibri"/>
              </a:rPr>
              <a:t>Hard Disk Drives</a:t>
            </a:r>
            <a:endParaRPr>
              <a:solidFill>
                <a:srgbClr val="FFFFFF"/>
              </a:solidFill>
              <a:latin typeface="Calibri"/>
              <a:ea typeface="Calibri"/>
              <a:cs typeface="Calibri"/>
              <a:sym typeface="Calibri"/>
            </a:endParaRPr>
          </a:p>
        </p:txBody>
      </p:sp>
      <p:sp>
        <p:nvSpPr>
          <p:cNvPr id="339" name="Google Shape;339;g5e7b2e43bd_0_120"/>
          <p:cNvSpPr/>
          <p:nvPr/>
        </p:nvSpPr>
        <p:spPr>
          <a:xfrm>
            <a:off x="100375" y="4817925"/>
            <a:ext cx="8983500" cy="1967400"/>
          </a:xfrm>
          <a:prstGeom prst="roundRect">
            <a:avLst>
              <a:gd name="adj" fmla="val 16667"/>
            </a:avLst>
          </a:prstGeom>
          <a:noFill/>
          <a:ln w="76200" cap="flat" cmpd="sng">
            <a:solidFill>
              <a:srgbClr val="F1C23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809406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AC57A-1234-B142-ADCF-AFB5E86CA592}"/>
              </a:ext>
            </a:extLst>
          </p:cNvPr>
          <p:cNvSpPr>
            <a:spLocks noGrp="1"/>
          </p:cNvSpPr>
          <p:nvPr>
            <p:ph type="title"/>
          </p:nvPr>
        </p:nvSpPr>
        <p:spPr/>
        <p:txBody>
          <a:bodyPr/>
          <a:lstStyle/>
          <a:p>
            <a:r>
              <a:rPr lang="en-US" dirty="0"/>
              <a:t>Acknowledgements</a:t>
            </a:r>
          </a:p>
        </p:txBody>
      </p:sp>
      <p:sp>
        <p:nvSpPr>
          <p:cNvPr id="3" name="Content Placeholder 2">
            <a:extLst>
              <a:ext uri="{FF2B5EF4-FFF2-40B4-BE49-F238E27FC236}">
                <a16:creationId xmlns:a16="http://schemas.microsoft.com/office/drawing/2014/main" id="{ABDF50FB-FE2A-DC47-9B91-69E83711D2A6}"/>
              </a:ext>
            </a:extLst>
          </p:cNvPr>
          <p:cNvSpPr>
            <a:spLocks noGrp="1"/>
          </p:cNvSpPr>
          <p:nvPr>
            <p:ph idx="1"/>
          </p:nvPr>
        </p:nvSpPr>
        <p:spPr/>
        <p:txBody>
          <a:bodyPr/>
          <a:lstStyle/>
          <a:p>
            <a:pPr marL="0" indent="0">
              <a:buNone/>
            </a:pPr>
            <a:r>
              <a:rPr lang="en-US" sz="2000" dirty="0"/>
              <a:t>Contents of this presentation has been taken from various sources. Would like to thank original contributors</a:t>
            </a:r>
          </a:p>
          <a:p>
            <a:r>
              <a:rPr lang="en-US" sz="2000" dirty="0"/>
              <a:t>Course 61c, Great Ideas in Computer Architecture, University of California, Berkeley, lecture Input/Output, Instructor Branden </a:t>
            </a:r>
            <a:r>
              <a:rPr lang="en-US" sz="2000" dirty="0" err="1"/>
              <a:t>Ghena</a:t>
            </a:r>
            <a:r>
              <a:rPr lang="en-US" sz="2000" dirty="0"/>
              <a:t>, 2019</a:t>
            </a:r>
          </a:p>
          <a:p>
            <a:r>
              <a:rPr lang="en-US" sz="2000" dirty="0"/>
              <a:t>Morgan Rae </a:t>
            </a:r>
            <a:r>
              <a:rPr lang="en-US" sz="2000" dirty="0" err="1"/>
              <a:t>Reschenberg</a:t>
            </a:r>
            <a:r>
              <a:rPr lang="en-US" sz="2000" dirty="0"/>
              <a:t>, </a:t>
            </a:r>
            <a:r>
              <a:rPr lang="en-US" sz="2000" dirty="0">
                <a:latin typeface="Calibri" charset="0"/>
                <a:ea typeface="ＭＳ Ｐゴシック" charset="0"/>
                <a:cs typeface="ＭＳ Ｐゴシック" charset="0"/>
              </a:rPr>
              <a:t>CS 61C: Great Ideas in Computer Architecture (Machine Structures), </a:t>
            </a:r>
            <a:r>
              <a:rPr lang="en-US" sz="1600" dirty="0">
                <a:hlinkClick r:id="rId2"/>
              </a:rPr>
              <a:t>http://inst.eecs.berkeley.edu/~cs61c/</a:t>
            </a:r>
            <a:endParaRPr lang="en-US" sz="2000" dirty="0"/>
          </a:p>
          <a:p>
            <a:r>
              <a:rPr lang="en-US" sz="2000" dirty="0"/>
              <a:t>Lecture Slides on I/O, course CS 3410, Prof Hakim Weatherspoon, Cornell University</a:t>
            </a:r>
          </a:p>
          <a:p>
            <a:r>
              <a:rPr lang="en-US" sz="2000" dirty="0"/>
              <a:t>Chapter 7, Input/Output, Computer Organization, William Stallings</a:t>
            </a:r>
          </a:p>
          <a:p>
            <a:r>
              <a:rPr lang="en-US" sz="2000" dirty="0"/>
              <a:t>Book: Computer Systems: A programmer’s perspective, </a:t>
            </a:r>
            <a:r>
              <a:rPr lang="en-IN" sz="2000" dirty="0"/>
              <a:t>Randal E. Bryant and David R. </a:t>
            </a:r>
            <a:r>
              <a:rPr lang="en-IN" sz="2000" dirty="0" err="1"/>
              <a:t>O’Hallaron</a:t>
            </a:r>
            <a:r>
              <a:rPr lang="en-IN" sz="2000" dirty="0"/>
              <a:t> </a:t>
            </a:r>
            <a:endParaRPr lang="en-US" sz="2000" dirty="0"/>
          </a:p>
          <a:p>
            <a:endParaRPr lang="en-US" sz="2000" dirty="0"/>
          </a:p>
          <a:p>
            <a:endParaRPr lang="en-US" sz="2000" dirty="0"/>
          </a:p>
        </p:txBody>
      </p:sp>
    </p:spTree>
    <p:extLst>
      <p:ext uri="{BB962C8B-B14F-4D97-AF65-F5344CB8AC3E}">
        <p14:creationId xmlns:p14="http://schemas.microsoft.com/office/powerpoint/2010/main" val="21229975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5" name="Google Shape;345;g5e7b2e43bd_4_0"/>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US" dirty="0"/>
              <a:t>Disk: I/O or Memory?</a:t>
            </a:r>
            <a:endParaRPr dirty="0"/>
          </a:p>
        </p:txBody>
      </p:sp>
      <p:sp>
        <p:nvSpPr>
          <p:cNvPr id="346" name="Google Shape;346;g5e7b2e43bd_4_0"/>
          <p:cNvSpPr txBox="1">
            <a:spLocks noGrp="1"/>
          </p:cNvSpPr>
          <p:nvPr>
            <p:ph idx="1"/>
          </p:nvPr>
        </p:nvSpPr>
        <p:spPr>
          <a:prstGeom prst="rect">
            <a:avLst/>
          </a:prstGeom>
        </p:spPr>
        <p:txBody>
          <a:bodyPr spcFirstLastPara="1" wrap="square" lIns="91425" tIns="91425" rIns="91425" bIns="91425" anchor="t" anchorCtr="0">
            <a:noAutofit/>
          </a:bodyPr>
          <a:lstStyle/>
          <a:p>
            <a:pPr marL="0" lvl="0" indent="0" algn="l" rtl="0">
              <a:spcBef>
                <a:spcPts val="640"/>
              </a:spcBef>
              <a:spcAft>
                <a:spcPts val="0"/>
              </a:spcAft>
              <a:buNone/>
            </a:pPr>
            <a:endParaRPr dirty="0"/>
          </a:p>
          <a:p>
            <a:pPr marL="457200" lvl="0" indent="-431800" algn="l" rtl="0">
              <a:spcBef>
                <a:spcPts val="640"/>
              </a:spcBef>
              <a:spcAft>
                <a:spcPts val="0"/>
              </a:spcAft>
              <a:buSzPts val="3200"/>
              <a:buChar char="•"/>
            </a:pPr>
            <a:r>
              <a:rPr lang="en-US" dirty="0"/>
              <a:t>What qualities might make them one or the other?</a:t>
            </a:r>
            <a:endParaRPr dirty="0"/>
          </a:p>
        </p:txBody>
      </p:sp>
      <p:graphicFrame>
        <p:nvGraphicFramePr>
          <p:cNvPr id="348" name="Google Shape;348;g5e7b2e43bd_4_0"/>
          <p:cNvGraphicFramePr/>
          <p:nvPr>
            <p:extLst>
              <p:ext uri="{D42A27DB-BD31-4B8C-83A1-F6EECF244321}">
                <p14:modId xmlns:p14="http://schemas.microsoft.com/office/powerpoint/2010/main" val="3556662753"/>
              </p:ext>
            </p:extLst>
          </p:nvPr>
        </p:nvGraphicFramePr>
        <p:xfrm>
          <a:off x="899592" y="3789040"/>
          <a:ext cx="7239000" cy="914340"/>
        </p:xfrm>
        <a:graphic>
          <a:graphicData uri="http://schemas.openxmlformats.org/drawingml/2006/table">
            <a:tbl>
              <a:tblPr>
                <a:noFill/>
              </a:tblPr>
              <a:tblGrid>
                <a:gridCol w="1971400">
                  <a:extLst>
                    <a:ext uri="{9D8B030D-6E8A-4147-A177-3AD203B41FA5}">
                      <a16:colId xmlns:a16="http://schemas.microsoft.com/office/drawing/2014/main" val="20000"/>
                    </a:ext>
                  </a:extLst>
                </a:gridCol>
                <a:gridCol w="1989150">
                  <a:extLst>
                    <a:ext uri="{9D8B030D-6E8A-4147-A177-3AD203B41FA5}">
                      <a16:colId xmlns:a16="http://schemas.microsoft.com/office/drawing/2014/main" val="20001"/>
                    </a:ext>
                  </a:extLst>
                </a:gridCol>
                <a:gridCol w="1123600">
                  <a:extLst>
                    <a:ext uri="{9D8B030D-6E8A-4147-A177-3AD203B41FA5}">
                      <a16:colId xmlns:a16="http://schemas.microsoft.com/office/drawing/2014/main" val="20002"/>
                    </a:ext>
                  </a:extLst>
                </a:gridCol>
                <a:gridCol w="1248025">
                  <a:extLst>
                    <a:ext uri="{9D8B030D-6E8A-4147-A177-3AD203B41FA5}">
                      <a16:colId xmlns:a16="http://schemas.microsoft.com/office/drawing/2014/main" val="20003"/>
                    </a:ext>
                  </a:extLst>
                </a:gridCol>
                <a:gridCol w="906825">
                  <a:extLst>
                    <a:ext uri="{9D8B030D-6E8A-4147-A177-3AD203B41FA5}">
                      <a16:colId xmlns:a16="http://schemas.microsoft.com/office/drawing/2014/main" val="20004"/>
                    </a:ext>
                  </a:extLst>
                </a:gridCol>
              </a:tblGrid>
              <a:tr h="381000">
                <a:tc>
                  <a:txBody>
                    <a:bodyPr/>
                    <a:lstStyle/>
                    <a:p>
                      <a:pPr marL="0" lvl="0" indent="0" algn="ctr" rtl="0">
                        <a:spcBef>
                          <a:spcPts val="0"/>
                        </a:spcBef>
                        <a:spcAft>
                          <a:spcPts val="0"/>
                        </a:spcAft>
                        <a:buNone/>
                      </a:pPr>
                      <a:r>
                        <a:rPr lang="en-US" b="1">
                          <a:latin typeface="Calibri" panose="020F0502020204030204" pitchFamily="34" charset="0"/>
                          <a:cs typeface="Calibri" panose="020F0502020204030204" pitchFamily="34" charset="0"/>
                        </a:rPr>
                        <a:t>A</a:t>
                      </a:r>
                      <a:endParaRPr b="1">
                        <a:latin typeface="Calibri" panose="020F0502020204030204" pitchFamily="34" charset="0"/>
                        <a:cs typeface="Calibri" panose="020F0502020204030204" pitchFamily="34" charset="0"/>
                      </a:endParaRPr>
                    </a:p>
                  </a:txBody>
                  <a:tcPr marL="91425" marR="91425" marT="91425" marB="91425">
                    <a:solidFill>
                      <a:srgbClr val="CFE2F3"/>
                    </a:solidFill>
                  </a:tcPr>
                </a:tc>
                <a:tc>
                  <a:txBody>
                    <a:bodyPr/>
                    <a:lstStyle/>
                    <a:p>
                      <a:pPr marL="0" lvl="0" indent="0" algn="ctr" rtl="0">
                        <a:spcBef>
                          <a:spcPts val="0"/>
                        </a:spcBef>
                        <a:spcAft>
                          <a:spcPts val="0"/>
                        </a:spcAft>
                        <a:buNone/>
                      </a:pPr>
                      <a:r>
                        <a:rPr lang="en-US" b="1">
                          <a:latin typeface="Calibri" panose="020F0502020204030204" pitchFamily="34" charset="0"/>
                          <a:cs typeface="Calibri" panose="020F0502020204030204" pitchFamily="34" charset="0"/>
                        </a:rPr>
                        <a:t>B</a:t>
                      </a:r>
                      <a:endParaRPr b="1">
                        <a:latin typeface="Calibri" panose="020F0502020204030204" pitchFamily="34" charset="0"/>
                        <a:cs typeface="Calibri" panose="020F0502020204030204" pitchFamily="34" charset="0"/>
                      </a:endParaRPr>
                    </a:p>
                  </a:txBody>
                  <a:tcPr marL="91425" marR="91425" marT="91425" marB="91425">
                    <a:solidFill>
                      <a:srgbClr val="CFE2F3"/>
                    </a:solidFill>
                  </a:tcPr>
                </a:tc>
                <a:tc>
                  <a:txBody>
                    <a:bodyPr/>
                    <a:lstStyle/>
                    <a:p>
                      <a:pPr marL="0" lvl="0" indent="0" algn="ctr" rtl="0">
                        <a:spcBef>
                          <a:spcPts val="0"/>
                        </a:spcBef>
                        <a:spcAft>
                          <a:spcPts val="0"/>
                        </a:spcAft>
                        <a:buNone/>
                      </a:pPr>
                      <a:r>
                        <a:rPr lang="en-US" b="1">
                          <a:latin typeface="Calibri" panose="020F0502020204030204" pitchFamily="34" charset="0"/>
                          <a:cs typeface="Calibri" panose="020F0502020204030204" pitchFamily="34" charset="0"/>
                        </a:rPr>
                        <a:t>C</a:t>
                      </a:r>
                      <a:endParaRPr b="1">
                        <a:latin typeface="Calibri" panose="020F0502020204030204" pitchFamily="34" charset="0"/>
                        <a:cs typeface="Calibri" panose="020F0502020204030204" pitchFamily="34" charset="0"/>
                      </a:endParaRPr>
                    </a:p>
                  </a:txBody>
                  <a:tcPr marL="91425" marR="91425" marT="91425" marB="91425">
                    <a:solidFill>
                      <a:srgbClr val="CFE2F3"/>
                    </a:solidFill>
                  </a:tcPr>
                </a:tc>
                <a:tc>
                  <a:txBody>
                    <a:bodyPr/>
                    <a:lstStyle/>
                    <a:p>
                      <a:pPr marL="0" lvl="0" indent="0" algn="ctr" rtl="0">
                        <a:spcBef>
                          <a:spcPts val="0"/>
                        </a:spcBef>
                        <a:spcAft>
                          <a:spcPts val="0"/>
                        </a:spcAft>
                        <a:buNone/>
                      </a:pPr>
                      <a:r>
                        <a:rPr lang="en-US" b="1">
                          <a:latin typeface="Calibri" panose="020F0502020204030204" pitchFamily="34" charset="0"/>
                          <a:cs typeface="Calibri" panose="020F0502020204030204" pitchFamily="34" charset="0"/>
                        </a:rPr>
                        <a:t>D</a:t>
                      </a:r>
                      <a:endParaRPr b="1">
                        <a:latin typeface="Calibri" panose="020F0502020204030204" pitchFamily="34" charset="0"/>
                        <a:cs typeface="Calibri" panose="020F0502020204030204" pitchFamily="34" charset="0"/>
                      </a:endParaRPr>
                    </a:p>
                  </a:txBody>
                  <a:tcPr marL="91425" marR="91425" marT="91425" marB="91425">
                    <a:solidFill>
                      <a:srgbClr val="CFE2F3"/>
                    </a:solidFill>
                  </a:tcPr>
                </a:tc>
                <a:tc>
                  <a:txBody>
                    <a:bodyPr/>
                    <a:lstStyle/>
                    <a:p>
                      <a:pPr marL="0" lvl="0" indent="0" algn="ctr" rtl="0">
                        <a:spcBef>
                          <a:spcPts val="0"/>
                        </a:spcBef>
                        <a:spcAft>
                          <a:spcPts val="0"/>
                        </a:spcAft>
                        <a:buNone/>
                      </a:pPr>
                      <a:r>
                        <a:rPr lang="en-US" b="1">
                          <a:latin typeface="Calibri" panose="020F0502020204030204" pitchFamily="34" charset="0"/>
                          <a:cs typeface="Calibri" panose="020F0502020204030204" pitchFamily="34" charset="0"/>
                        </a:rPr>
                        <a:t>E</a:t>
                      </a:r>
                      <a:endParaRPr b="1">
                        <a:latin typeface="Calibri" panose="020F0502020204030204" pitchFamily="34" charset="0"/>
                        <a:cs typeface="Calibri" panose="020F0502020204030204" pitchFamily="34" charset="0"/>
                      </a:endParaRPr>
                    </a:p>
                  </a:txBody>
                  <a:tcPr marL="91425" marR="91425" marT="91425" marB="91425">
                    <a:solidFill>
                      <a:srgbClr val="CFE2F3"/>
                    </a:solidFill>
                  </a:tcPr>
                </a:tc>
                <a:extLst>
                  <a:ext uri="{0D108BD9-81ED-4DB2-BD59-A6C34878D82A}">
                    <a16:rowId xmlns:a16="http://schemas.microsoft.com/office/drawing/2014/main" val="10000"/>
                  </a:ext>
                </a:extLst>
              </a:tr>
              <a:tr h="381000">
                <a:tc>
                  <a:txBody>
                    <a:bodyPr/>
                    <a:lstStyle/>
                    <a:p>
                      <a:pPr marL="0" lvl="0" indent="0" algn="ctr" rtl="0">
                        <a:spcBef>
                          <a:spcPts val="0"/>
                        </a:spcBef>
                        <a:spcAft>
                          <a:spcPts val="0"/>
                        </a:spcAft>
                        <a:buNone/>
                      </a:pPr>
                      <a:r>
                        <a:rPr lang="en-US">
                          <a:latin typeface="Calibri" panose="020F0502020204030204" pitchFamily="34" charset="0"/>
                          <a:cs typeface="Calibri" panose="020F0502020204030204" pitchFamily="34" charset="0"/>
                        </a:rPr>
                        <a:t>Disks are I/O</a:t>
                      </a:r>
                      <a:endParaRPr>
                        <a:latin typeface="Calibri" panose="020F0502020204030204" pitchFamily="34" charset="0"/>
                        <a:cs typeface="Calibri" panose="020F0502020204030204" pitchFamily="34" charset="0"/>
                      </a:endParaRPr>
                    </a:p>
                  </a:txBody>
                  <a:tcPr marL="91425" marR="91425" marT="91425" marB="91425">
                    <a:solidFill>
                      <a:srgbClr val="CFE2F3"/>
                    </a:solidFill>
                  </a:tcPr>
                </a:tc>
                <a:tc>
                  <a:txBody>
                    <a:bodyPr/>
                    <a:lstStyle/>
                    <a:p>
                      <a:pPr marL="0" lvl="0" indent="0" algn="ctr" rtl="0">
                        <a:spcBef>
                          <a:spcPts val="0"/>
                        </a:spcBef>
                        <a:spcAft>
                          <a:spcPts val="0"/>
                        </a:spcAft>
                        <a:buNone/>
                      </a:pPr>
                      <a:r>
                        <a:rPr lang="en-US">
                          <a:latin typeface="Calibri" panose="020F0502020204030204" pitchFamily="34" charset="0"/>
                          <a:cs typeface="Calibri" panose="020F0502020204030204" pitchFamily="34" charset="0"/>
                        </a:rPr>
                        <a:t>Disks are Memory</a:t>
                      </a:r>
                      <a:endParaRPr>
                        <a:latin typeface="Calibri" panose="020F0502020204030204" pitchFamily="34" charset="0"/>
                        <a:cs typeface="Calibri" panose="020F0502020204030204" pitchFamily="34" charset="0"/>
                      </a:endParaRPr>
                    </a:p>
                  </a:txBody>
                  <a:tcPr marL="91425" marR="91425" marT="91425" marB="91425">
                    <a:solidFill>
                      <a:srgbClr val="CFE2F3"/>
                    </a:solidFill>
                  </a:tcPr>
                </a:tc>
                <a:tc gridSpan="3">
                  <a:txBody>
                    <a:bodyPr/>
                    <a:lstStyle/>
                    <a:p>
                      <a:pPr marL="0" lvl="0" indent="0" algn="ctr" rtl="0">
                        <a:spcBef>
                          <a:spcPts val="0"/>
                        </a:spcBef>
                        <a:spcAft>
                          <a:spcPts val="0"/>
                        </a:spcAft>
                        <a:buNone/>
                      </a:pPr>
                      <a:r>
                        <a:rPr lang="en-US" dirty="0">
                          <a:latin typeface="Calibri" panose="020F0502020204030204" pitchFamily="34" charset="0"/>
                          <a:cs typeface="Calibri" panose="020F0502020204030204" pitchFamily="34" charset="0"/>
                        </a:rPr>
                        <a:t>I don’t know</a:t>
                      </a:r>
                      <a:endParaRPr dirty="0">
                        <a:latin typeface="Calibri" panose="020F0502020204030204" pitchFamily="34" charset="0"/>
                        <a:cs typeface="Calibri" panose="020F0502020204030204" pitchFamily="34" charset="0"/>
                      </a:endParaRPr>
                    </a:p>
                  </a:txBody>
                  <a:tcPr marL="91425" marR="91425" marT="91425" marB="91425">
                    <a:solidFill>
                      <a:srgbClr val="CFE2F3"/>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bl>
          </a:graphicData>
        </a:graphic>
      </p:graphicFrame>
      <p:sp>
        <p:nvSpPr>
          <p:cNvPr id="6" name="Google Shape;601;g5ce8b99149_0_339">
            <a:extLst>
              <a:ext uri="{FF2B5EF4-FFF2-40B4-BE49-F238E27FC236}">
                <a16:creationId xmlns:a16="http://schemas.microsoft.com/office/drawing/2014/main" id="{8BA1D73D-02EB-8F4C-81CB-2CE2958BD0A5}"/>
              </a:ext>
            </a:extLst>
          </p:cNvPr>
          <p:cNvSpPr txBox="1">
            <a:spLocks/>
          </p:cNvSpPr>
          <p:nvPr/>
        </p:nvSpPr>
        <p:spPr>
          <a:xfrm>
            <a:off x="34330" y="6398501"/>
            <a:ext cx="5476180" cy="459499"/>
          </a:xfrm>
          <a:prstGeom prst="rect">
            <a:avLst/>
          </a:prstGeom>
          <a:noFill/>
          <a:ln>
            <a:noFill/>
          </a:ln>
        </p:spPr>
        <p:txBody>
          <a:bodyPr spcFirstLastPara="1" wrap="square" lIns="91425" tIns="45700" rIns="91425" bIns="45700" anchor="ctr" anchorCtr="0">
            <a:noAutofit/>
          </a:bodyPr>
          <a:lstStyle>
            <a:defPPr>
              <a:defRPr lang="en-US"/>
            </a:defPPr>
            <a:lvl1pPr algn="l" rtl="0" eaLnBrk="0" fontAlgn="base" hangingPunct="0">
              <a:spcBef>
                <a:spcPct val="0"/>
              </a:spcBef>
              <a:spcAft>
                <a:spcPct val="0"/>
              </a:spcAft>
              <a:defRPr sz="2400" b="1" kern="1200">
                <a:solidFill>
                  <a:schemeClr val="tx1"/>
                </a:solidFill>
                <a:latin typeface="Arial Narrow" panose="020B0604020202020204"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anose="020B0604020202020204"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anose="020B0604020202020204"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anose="020B0604020202020204"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anose="020B0604020202020204" pitchFamily="34" charset="0"/>
                <a:ea typeface="+mn-ea"/>
                <a:cs typeface="+mn-cs"/>
              </a:defRPr>
            </a:lvl5pPr>
            <a:lvl6pPr marL="2286000" algn="l" defTabSz="914400" rtl="0" eaLnBrk="1" latinLnBrk="0" hangingPunct="1">
              <a:defRPr sz="2400" b="1" kern="1200">
                <a:solidFill>
                  <a:schemeClr val="tx1"/>
                </a:solidFill>
                <a:latin typeface="Arial Narrow" panose="020B0604020202020204" pitchFamily="34" charset="0"/>
                <a:ea typeface="+mn-ea"/>
                <a:cs typeface="+mn-cs"/>
              </a:defRPr>
            </a:lvl6pPr>
            <a:lvl7pPr marL="2743200" algn="l" defTabSz="914400" rtl="0" eaLnBrk="1" latinLnBrk="0" hangingPunct="1">
              <a:defRPr sz="2400" b="1" kern="1200">
                <a:solidFill>
                  <a:schemeClr val="tx1"/>
                </a:solidFill>
                <a:latin typeface="Arial Narrow" panose="020B0604020202020204" pitchFamily="34" charset="0"/>
                <a:ea typeface="+mn-ea"/>
                <a:cs typeface="+mn-cs"/>
              </a:defRPr>
            </a:lvl7pPr>
            <a:lvl8pPr marL="3200400" algn="l" defTabSz="914400" rtl="0" eaLnBrk="1" latinLnBrk="0" hangingPunct="1">
              <a:defRPr sz="2400" b="1" kern="1200">
                <a:solidFill>
                  <a:schemeClr val="tx1"/>
                </a:solidFill>
                <a:latin typeface="Arial Narrow" panose="020B0604020202020204" pitchFamily="34" charset="0"/>
                <a:ea typeface="+mn-ea"/>
                <a:cs typeface="+mn-cs"/>
              </a:defRPr>
            </a:lvl8pPr>
            <a:lvl9pPr marL="3657600" algn="l" defTabSz="914400" rtl="0" eaLnBrk="1" latinLnBrk="0" hangingPunct="1">
              <a:defRPr sz="2400" b="1" kern="1200">
                <a:solidFill>
                  <a:schemeClr val="tx1"/>
                </a:solidFill>
                <a:latin typeface="Arial Narrow" panose="020B0604020202020204" pitchFamily="34" charset="0"/>
                <a:ea typeface="+mn-ea"/>
                <a:cs typeface="+mn-cs"/>
              </a:defRPr>
            </a:lvl9pPr>
          </a:lstStyle>
          <a:p>
            <a:pPr algn="ctr">
              <a:spcBef>
                <a:spcPts val="0"/>
              </a:spcBef>
              <a:spcAft>
                <a:spcPts val="0"/>
              </a:spcAft>
              <a:buSzPts val="1400"/>
            </a:pPr>
            <a:r>
              <a:rPr lang="en-US" sz="1200" dirty="0">
                <a:solidFill>
                  <a:schemeClr val="bg1">
                    <a:lumMod val="75000"/>
                  </a:schemeClr>
                </a:solidFill>
                <a:latin typeface="Calibri"/>
                <a:ea typeface="Calibri"/>
                <a:cs typeface="Calibri"/>
                <a:sym typeface="Calibri"/>
              </a:rPr>
              <a:t>Ref</a:t>
            </a:r>
            <a:r>
              <a:rPr lang="en-US" sz="1200" dirty="0">
                <a:solidFill>
                  <a:schemeClr val="bg1">
                    <a:lumMod val="75000"/>
                  </a:schemeClr>
                </a:solidFill>
                <a:latin typeface="Calibri"/>
                <a:cs typeface="Calibri"/>
                <a:sym typeface="Calibri"/>
              </a:rPr>
              <a:t>: </a:t>
            </a:r>
            <a:r>
              <a:rPr lang="en-US" sz="1200" dirty="0">
                <a:solidFill>
                  <a:schemeClr val="bg1">
                    <a:lumMod val="75000"/>
                  </a:schemeClr>
                </a:solidFill>
                <a:latin typeface="Calibri"/>
                <a:cs typeface="Calibri"/>
              </a:rPr>
              <a:t>CS 61C</a:t>
            </a:r>
            <a:r>
              <a:rPr lang="en-US" sz="1200" dirty="0">
                <a:solidFill>
                  <a:schemeClr val="bg1">
                    <a:lumMod val="75000"/>
                  </a:schemeClr>
                </a:solidFill>
                <a:latin typeface="Calibri"/>
                <a:cs typeface="Calibri"/>
                <a:sym typeface="Calibri"/>
              </a:rPr>
              <a:t>, Lecture on Input/Output, Branden </a:t>
            </a:r>
            <a:r>
              <a:rPr lang="en-US" sz="1200" dirty="0" err="1">
                <a:solidFill>
                  <a:schemeClr val="bg1">
                    <a:lumMod val="75000"/>
                  </a:schemeClr>
                </a:solidFill>
                <a:latin typeface="Calibri"/>
                <a:cs typeface="Calibri"/>
                <a:sym typeface="Calibri"/>
              </a:rPr>
              <a:t>Ghena</a:t>
            </a:r>
            <a:r>
              <a:rPr lang="en-US" sz="1200" dirty="0">
                <a:solidFill>
                  <a:schemeClr val="bg1">
                    <a:lumMod val="75000"/>
                  </a:schemeClr>
                </a:solidFill>
                <a:latin typeface="Calibri"/>
                <a:cs typeface="Calibri"/>
                <a:sym typeface="Calibri"/>
              </a:rPr>
              <a:t>, </a:t>
            </a:r>
            <a:r>
              <a:rPr lang="en-US" sz="1200" dirty="0" err="1">
                <a:solidFill>
                  <a:schemeClr val="bg1">
                    <a:lumMod val="75000"/>
                  </a:schemeClr>
                </a:solidFill>
                <a:latin typeface="Calibri"/>
                <a:cs typeface="Calibri"/>
                <a:sym typeface="Calibri"/>
              </a:rPr>
              <a:t>Univ</a:t>
            </a:r>
            <a:r>
              <a:rPr lang="en-US" sz="1200" dirty="0">
                <a:solidFill>
                  <a:schemeClr val="bg1">
                    <a:lumMod val="75000"/>
                  </a:schemeClr>
                </a:solidFill>
                <a:latin typeface="Calibri"/>
                <a:cs typeface="Calibri"/>
                <a:sym typeface="Calibri"/>
              </a:rPr>
              <a:t> of California, Berkeley </a:t>
            </a:r>
          </a:p>
        </p:txBody>
      </p:sp>
    </p:spTree>
    <p:extLst>
      <p:ext uri="{BB962C8B-B14F-4D97-AF65-F5344CB8AC3E}">
        <p14:creationId xmlns:p14="http://schemas.microsoft.com/office/powerpoint/2010/main" val="22401994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Google Shape;354;g5e7b2e43bd_1_197"/>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US" dirty="0"/>
              <a:t>Disks are I/O</a:t>
            </a:r>
            <a:endParaRPr dirty="0"/>
          </a:p>
        </p:txBody>
      </p:sp>
      <p:sp>
        <p:nvSpPr>
          <p:cNvPr id="356" name="Google Shape;356;g5e7b2e43bd_1_197"/>
          <p:cNvSpPr/>
          <p:nvPr/>
        </p:nvSpPr>
        <p:spPr>
          <a:xfrm>
            <a:off x="3284862" y="3482953"/>
            <a:ext cx="843900" cy="780900"/>
          </a:xfrm>
          <a:prstGeom prst="rect">
            <a:avLst/>
          </a:prstGeom>
          <a:solidFill>
            <a:srgbClr val="EEECE1"/>
          </a:solidFill>
          <a:ln w="9525" cap="flat" cmpd="sng">
            <a:solidFill>
              <a:srgbClr val="1F497D"/>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2400"/>
              <a:t>CPU</a:t>
            </a:r>
            <a:endParaRPr sz="2400"/>
          </a:p>
        </p:txBody>
      </p:sp>
      <p:sp>
        <p:nvSpPr>
          <p:cNvPr id="357" name="Google Shape;357;g5e7b2e43bd_1_197"/>
          <p:cNvSpPr/>
          <p:nvPr/>
        </p:nvSpPr>
        <p:spPr>
          <a:xfrm>
            <a:off x="4840836" y="2325765"/>
            <a:ext cx="1863600" cy="2506200"/>
          </a:xfrm>
          <a:prstGeom prst="rect">
            <a:avLst/>
          </a:prstGeom>
          <a:solidFill>
            <a:srgbClr val="EEECE1"/>
          </a:solidFill>
          <a:ln w="9525" cap="flat" cmpd="sng">
            <a:solidFill>
              <a:srgbClr val="1F497D"/>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2400"/>
              <a:t>RAM</a:t>
            </a:r>
            <a:endParaRPr sz="2400"/>
          </a:p>
        </p:txBody>
      </p:sp>
      <p:sp>
        <p:nvSpPr>
          <p:cNvPr id="358" name="Google Shape;358;g5e7b2e43bd_1_197"/>
          <p:cNvSpPr/>
          <p:nvPr/>
        </p:nvSpPr>
        <p:spPr>
          <a:xfrm>
            <a:off x="1122875" y="1386763"/>
            <a:ext cx="1584900" cy="501000"/>
          </a:xfrm>
          <a:prstGeom prst="rect">
            <a:avLst/>
          </a:prstGeom>
          <a:solidFill>
            <a:srgbClr val="F4CCCC"/>
          </a:solidFill>
          <a:ln w="9525" cap="flat" cmpd="sng">
            <a:solidFill>
              <a:srgbClr val="1F497D"/>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2300"/>
              <a:t>Process A</a:t>
            </a:r>
            <a:endParaRPr sz="2300"/>
          </a:p>
        </p:txBody>
      </p:sp>
      <p:sp>
        <p:nvSpPr>
          <p:cNvPr id="359" name="Google Shape;359;g5e7b2e43bd_1_197"/>
          <p:cNvSpPr/>
          <p:nvPr/>
        </p:nvSpPr>
        <p:spPr>
          <a:xfrm>
            <a:off x="1122875" y="2011759"/>
            <a:ext cx="1584900" cy="501000"/>
          </a:xfrm>
          <a:prstGeom prst="rect">
            <a:avLst/>
          </a:prstGeom>
          <a:solidFill>
            <a:srgbClr val="C9DAF8"/>
          </a:solidFill>
          <a:ln w="9525" cap="flat" cmpd="sng">
            <a:solidFill>
              <a:srgbClr val="1F497D"/>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2300"/>
              <a:t>Process B</a:t>
            </a:r>
            <a:endParaRPr sz="2300"/>
          </a:p>
        </p:txBody>
      </p:sp>
      <p:cxnSp>
        <p:nvCxnSpPr>
          <p:cNvPr id="360" name="Google Shape;360;g5e7b2e43bd_1_197"/>
          <p:cNvCxnSpPr>
            <a:stCxn id="358" idx="3"/>
            <a:endCxn id="356" idx="0"/>
          </p:cNvCxnSpPr>
          <p:nvPr/>
        </p:nvCxnSpPr>
        <p:spPr>
          <a:xfrm>
            <a:off x="2707775" y="1637263"/>
            <a:ext cx="999000" cy="1845600"/>
          </a:xfrm>
          <a:prstGeom prst="straightConnector1">
            <a:avLst/>
          </a:prstGeom>
          <a:noFill/>
          <a:ln w="28575" cap="flat" cmpd="sng">
            <a:solidFill>
              <a:srgbClr val="1F497D"/>
            </a:solidFill>
            <a:prstDash val="solid"/>
            <a:round/>
            <a:headEnd type="none" w="med" len="med"/>
            <a:tailEnd type="triangle" w="med" len="med"/>
          </a:ln>
        </p:spPr>
      </p:cxnSp>
      <p:cxnSp>
        <p:nvCxnSpPr>
          <p:cNvPr id="361" name="Google Shape;361;g5e7b2e43bd_1_197"/>
          <p:cNvCxnSpPr>
            <a:stCxn id="356" idx="3"/>
            <a:endCxn id="362" idx="1"/>
          </p:cNvCxnSpPr>
          <p:nvPr/>
        </p:nvCxnSpPr>
        <p:spPr>
          <a:xfrm rot="10800000" flipH="1">
            <a:off x="4128762" y="2734603"/>
            <a:ext cx="711900" cy="1138800"/>
          </a:xfrm>
          <a:prstGeom prst="straightConnector1">
            <a:avLst/>
          </a:prstGeom>
          <a:noFill/>
          <a:ln w="28575" cap="flat" cmpd="sng">
            <a:solidFill>
              <a:srgbClr val="1F497D"/>
            </a:solidFill>
            <a:prstDash val="solid"/>
            <a:round/>
            <a:headEnd type="none" w="med" len="med"/>
            <a:tailEnd type="triangle" w="med" len="med"/>
          </a:ln>
        </p:spPr>
      </p:cxnSp>
      <p:sp>
        <p:nvSpPr>
          <p:cNvPr id="362" name="Google Shape;362;g5e7b2e43bd_1_197"/>
          <p:cNvSpPr/>
          <p:nvPr/>
        </p:nvSpPr>
        <p:spPr>
          <a:xfrm>
            <a:off x="4840753" y="2325765"/>
            <a:ext cx="1863600" cy="817800"/>
          </a:xfrm>
          <a:prstGeom prst="rect">
            <a:avLst/>
          </a:prstGeom>
          <a:solidFill>
            <a:srgbClr val="F4CCCC"/>
          </a:solidFill>
          <a:ln w="9525" cap="flat" cmpd="sng">
            <a:solidFill>
              <a:srgbClr val="1F497D"/>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2400"/>
              <a:t>Process A</a:t>
            </a:r>
            <a:endParaRPr sz="2400"/>
          </a:p>
        </p:txBody>
      </p:sp>
      <p:sp>
        <p:nvSpPr>
          <p:cNvPr id="363" name="Google Shape;363;g5e7b2e43bd_1_197"/>
          <p:cNvSpPr/>
          <p:nvPr/>
        </p:nvSpPr>
        <p:spPr>
          <a:xfrm>
            <a:off x="4840753" y="3791577"/>
            <a:ext cx="1863600" cy="817800"/>
          </a:xfrm>
          <a:prstGeom prst="rect">
            <a:avLst/>
          </a:prstGeom>
          <a:solidFill>
            <a:srgbClr val="C9DAF8"/>
          </a:solidFill>
          <a:ln w="9525" cap="flat" cmpd="sng">
            <a:solidFill>
              <a:srgbClr val="1F497D"/>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2400"/>
              <a:t>Process B</a:t>
            </a:r>
            <a:endParaRPr sz="2400"/>
          </a:p>
        </p:txBody>
      </p:sp>
      <p:sp>
        <p:nvSpPr>
          <p:cNvPr id="364" name="Google Shape;364;g5e7b2e43bd_1_197"/>
          <p:cNvSpPr/>
          <p:nvPr/>
        </p:nvSpPr>
        <p:spPr>
          <a:xfrm>
            <a:off x="1122875" y="2636754"/>
            <a:ext cx="1584900" cy="501000"/>
          </a:xfrm>
          <a:prstGeom prst="rect">
            <a:avLst/>
          </a:prstGeom>
          <a:solidFill>
            <a:srgbClr val="FFF2CC"/>
          </a:solidFill>
          <a:ln w="9525" cap="flat" cmpd="sng">
            <a:solidFill>
              <a:srgbClr val="1F497D"/>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2300"/>
              <a:t>Process C</a:t>
            </a:r>
            <a:endParaRPr sz="2300"/>
          </a:p>
        </p:txBody>
      </p:sp>
      <p:sp>
        <p:nvSpPr>
          <p:cNvPr id="365" name="Google Shape;365;g5e7b2e43bd_1_197"/>
          <p:cNvSpPr/>
          <p:nvPr/>
        </p:nvSpPr>
        <p:spPr>
          <a:xfrm>
            <a:off x="4840753" y="4724096"/>
            <a:ext cx="1863600" cy="501000"/>
          </a:xfrm>
          <a:prstGeom prst="rect">
            <a:avLst/>
          </a:prstGeom>
          <a:solidFill>
            <a:srgbClr val="FFF2CC"/>
          </a:solidFill>
          <a:ln w="9525" cap="flat" cmpd="sng">
            <a:solidFill>
              <a:srgbClr val="1F497D"/>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2400"/>
              <a:t>Process C</a:t>
            </a:r>
            <a:endParaRPr sz="2400"/>
          </a:p>
        </p:txBody>
      </p:sp>
      <p:sp>
        <p:nvSpPr>
          <p:cNvPr id="366" name="Google Shape;366;g5e7b2e43bd_1_197"/>
          <p:cNvSpPr/>
          <p:nvPr/>
        </p:nvSpPr>
        <p:spPr>
          <a:xfrm>
            <a:off x="6911157" y="1191574"/>
            <a:ext cx="1309200" cy="2240400"/>
          </a:xfrm>
          <a:prstGeom prst="can">
            <a:avLst>
              <a:gd name="adj" fmla="val 25000"/>
            </a:avLst>
          </a:prstGeom>
          <a:solidFill>
            <a:srgbClr val="EEECE1"/>
          </a:solidFill>
          <a:ln w="9525" cap="flat" cmpd="sng">
            <a:solidFill>
              <a:srgbClr val="1F497D"/>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a:t>DISK</a:t>
            </a:r>
            <a:endParaRPr sz="1800"/>
          </a:p>
        </p:txBody>
      </p:sp>
      <p:sp>
        <p:nvSpPr>
          <p:cNvPr id="367" name="Google Shape;367;g5e7b2e43bd_1_197"/>
          <p:cNvSpPr/>
          <p:nvPr/>
        </p:nvSpPr>
        <p:spPr>
          <a:xfrm rot="-5400000">
            <a:off x="7417328" y="1347300"/>
            <a:ext cx="305525" cy="1317868"/>
          </a:xfrm>
          <a:prstGeom prst="flowChartOnlineStorage">
            <a:avLst/>
          </a:prstGeom>
          <a:solidFill>
            <a:srgbClr val="F4CCCC"/>
          </a:solidFill>
          <a:ln w="9525" cap="flat" cmpd="sng">
            <a:solidFill>
              <a:srgbClr val="1F497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g5e7b2e43bd_1_197"/>
          <p:cNvSpPr/>
          <p:nvPr/>
        </p:nvSpPr>
        <p:spPr>
          <a:xfrm rot="-5400000">
            <a:off x="7408793" y="2380981"/>
            <a:ext cx="305525" cy="1317868"/>
          </a:xfrm>
          <a:prstGeom prst="flowChartOnlineStorage">
            <a:avLst/>
          </a:prstGeom>
          <a:solidFill>
            <a:srgbClr val="FFF2CC"/>
          </a:solidFill>
          <a:ln w="9525" cap="flat" cmpd="sng">
            <a:solidFill>
              <a:srgbClr val="1F497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g5e7b2e43bd_1_197"/>
          <p:cNvSpPr/>
          <p:nvPr/>
        </p:nvSpPr>
        <p:spPr>
          <a:xfrm rot="-5400000">
            <a:off x="7417328" y="2006383"/>
            <a:ext cx="305525" cy="1317868"/>
          </a:xfrm>
          <a:prstGeom prst="flowChartOnlineStorage">
            <a:avLst/>
          </a:prstGeom>
          <a:solidFill>
            <a:srgbClr val="C9DAF8"/>
          </a:solidFill>
          <a:ln w="9525" cap="flat" cmpd="sng">
            <a:solidFill>
              <a:srgbClr val="1F497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70" name="Google Shape;370;g5e7b2e43bd_1_197"/>
          <p:cNvCxnSpPr>
            <a:stCxn id="362" idx="3"/>
          </p:cNvCxnSpPr>
          <p:nvPr/>
        </p:nvCxnSpPr>
        <p:spPr>
          <a:xfrm rot="10800000" flipH="1">
            <a:off x="6704353" y="2155365"/>
            <a:ext cx="499200" cy="579300"/>
          </a:xfrm>
          <a:prstGeom prst="straightConnector1">
            <a:avLst/>
          </a:prstGeom>
          <a:noFill/>
          <a:ln w="28575" cap="flat" cmpd="sng">
            <a:solidFill>
              <a:srgbClr val="1F497D"/>
            </a:solidFill>
            <a:prstDash val="solid"/>
            <a:round/>
            <a:headEnd type="stealth" w="med" len="med"/>
            <a:tailEnd type="triangle" w="med" len="med"/>
          </a:ln>
        </p:spPr>
      </p:cxnSp>
      <p:sp>
        <p:nvSpPr>
          <p:cNvPr id="371" name="Google Shape;371;g5e7b2e43bd_1_197"/>
          <p:cNvSpPr txBox="1"/>
          <p:nvPr/>
        </p:nvSpPr>
        <p:spPr>
          <a:xfrm>
            <a:off x="435123" y="5464849"/>
            <a:ext cx="8229600" cy="9183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eaLnBrk="1" hangingPunct="1">
              <a:spcBef>
                <a:spcPct val="20000"/>
              </a:spcBef>
              <a:buClr>
                <a:srgbClr val="990000"/>
              </a:buClr>
              <a:buSzPct val="60000"/>
              <a:buFont typeface="Wingdings 2" pitchFamily="18" charset="2"/>
              <a:buChar char="¢"/>
              <a:defRPr b="0">
                <a:latin typeface="Calibri" pitchFamily="34" charset="0"/>
              </a:defRPr>
            </a:lvl1pPr>
            <a:lvl2pPr marL="742950" indent="-285750" eaLnBrk="1" hangingPunct="1">
              <a:spcBef>
                <a:spcPct val="20000"/>
              </a:spcBef>
              <a:buClr>
                <a:srgbClr val="990000"/>
              </a:buClr>
              <a:buSzPct val="110000"/>
              <a:buFont typeface="Wingdings" pitchFamily="2" charset="2"/>
              <a:buChar char="§"/>
              <a:defRPr sz="2000">
                <a:latin typeface="Calibri" pitchFamily="34" charset="0"/>
              </a:defRPr>
            </a:lvl2pPr>
            <a:lvl3pPr marL="1143000" indent="-228600" eaLnBrk="1" hangingPunct="1">
              <a:spcBef>
                <a:spcPct val="20000"/>
              </a:spcBef>
              <a:buClr>
                <a:srgbClr val="0070C0"/>
              </a:buClr>
              <a:buSzPct val="80000"/>
              <a:buFont typeface="Wingdings" pitchFamily="2" charset="2"/>
              <a:buChar char="§"/>
              <a:defRPr sz="2000">
                <a:latin typeface="Calibri" pitchFamily="34" charset="0"/>
              </a:defRPr>
            </a:lvl3pPr>
            <a:lvl4pPr marL="1600200" indent="-228600" eaLnBrk="1" hangingPunct="1">
              <a:spcBef>
                <a:spcPct val="20000"/>
              </a:spcBef>
              <a:buChar char="–"/>
              <a:defRPr sz="2000">
                <a:latin typeface="Calibri" pitchFamily="34" charset="0"/>
              </a:defRPr>
            </a:lvl4pPr>
            <a:lvl5pPr marL="2057400" indent="-228600" eaLnBrk="1" hangingPunct="1">
              <a:spcBef>
                <a:spcPct val="20000"/>
              </a:spcBef>
              <a:buChar char="»"/>
              <a:defRPr sz="2000">
                <a:latin typeface="Calibri" pitchFamily="34" charset="0"/>
              </a:defRPr>
            </a:lvl5pPr>
            <a:lvl6pPr marL="2514600" indent="-228600" fontAlgn="base">
              <a:spcBef>
                <a:spcPct val="20000"/>
              </a:spcBef>
              <a:spcAft>
                <a:spcPct val="0"/>
              </a:spcAft>
              <a:buChar char="»"/>
              <a:defRPr sz="2000">
                <a:latin typeface="Arial" charset="0"/>
              </a:defRPr>
            </a:lvl6pPr>
            <a:lvl7pPr marL="2971800" indent="-228600" fontAlgn="base">
              <a:spcBef>
                <a:spcPct val="20000"/>
              </a:spcBef>
              <a:spcAft>
                <a:spcPct val="0"/>
              </a:spcAft>
              <a:buChar char="»"/>
              <a:defRPr sz="2000">
                <a:latin typeface="Arial" charset="0"/>
              </a:defRPr>
            </a:lvl7pPr>
            <a:lvl8pPr marL="3429000" indent="-228600" fontAlgn="base">
              <a:spcBef>
                <a:spcPct val="20000"/>
              </a:spcBef>
              <a:spcAft>
                <a:spcPct val="0"/>
              </a:spcAft>
              <a:buChar char="»"/>
              <a:defRPr sz="2000">
                <a:latin typeface="Arial" charset="0"/>
              </a:defRPr>
            </a:lvl8pPr>
            <a:lvl9pPr marL="3886200" indent="-228600" fontAlgn="base">
              <a:spcBef>
                <a:spcPct val="20000"/>
              </a:spcBef>
              <a:spcAft>
                <a:spcPct val="0"/>
              </a:spcAft>
              <a:buChar char="»"/>
              <a:defRPr sz="2000">
                <a:latin typeface="Arial" charset="0"/>
              </a:defRPr>
            </a:lvl9pPr>
          </a:lstStyle>
          <a:p>
            <a:r>
              <a:rPr lang="en-US" dirty="0">
                <a:sym typeface="Calibri"/>
              </a:rPr>
              <a:t>Disk is never accessed as memory</a:t>
            </a:r>
            <a:endParaRPr dirty="0">
              <a:sym typeface="Calibri"/>
            </a:endParaRPr>
          </a:p>
          <a:p>
            <a:pPr lvl="1"/>
            <a:r>
              <a:rPr lang="en-US" b="0" dirty="0">
                <a:sym typeface="Calibri"/>
              </a:rPr>
              <a:t>Pages are loaded from disk into RAM</a:t>
            </a:r>
            <a:endParaRPr b="0" dirty="0">
              <a:sym typeface="Calibri"/>
            </a:endParaRPr>
          </a:p>
        </p:txBody>
      </p:sp>
      <p:sp>
        <p:nvSpPr>
          <p:cNvPr id="22" name="Google Shape;601;g5ce8b99149_0_339">
            <a:extLst>
              <a:ext uri="{FF2B5EF4-FFF2-40B4-BE49-F238E27FC236}">
                <a16:creationId xmlns:a16="http://schemas.microsoft.com/office/drawing/2014/main" id="{48DFC5FE-FA87-044C-8680-A1B4ACFFC842}"/>
              </a:ext>
            </a:extLst>
          </p:cNvPr>
          <p:cNvSpPr txBox="1">
            <a:spLocks/>
          </p:cNvSpPr>
          <p:nvPr/>
        </p:nvSpPr>
        <p:spPr>
          <a:xfrm>
            <a:off x="34330" y="6398501"/>
            <a:ext cx="5476180" cy="459499"/>
          </a:xfrm>
          <a:prstGeom prst="rect">
            <a:avLst/>
          </a:prstGeom>
          <a:noFill/>
          <a:ln>
            <a:noFill/>
          </a:ln>
        </p:spPr>
        <p:txBody>
          <a:bodyPr spcFirstLastPara="1" wrap="square" lIns="91425" tIns="45700" rIns="91425" bIns="45700" anchor="ctr" anchorCtr="0">
            <a:noAutofit/>
          </a:bodyPr>
          <a:lstStyle>
            <a:defPPr>
              <a:defRPr lang="en-US"/>
            </a:defPPr>
            <a:lvl1pPr algn="l" rtl="0" eaLnBrk="0" fontAlgn="base" hangingPunct="0">
              <a:spcBef>
                <a:spcPct val="0"/>
              </a:spcBef>
              <a:spcAft>
                <a:spcPct val="0"/>
              </a:spcAft>
              <a:defRPr sz="2400" b="1" kern="1200">
                <a:solidFill>
                  <a:schemeClr val="tx1"/>
                </a:solidFill>
                <a:latin typeface="Arial Narrow" panose="020B0604020202020204"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anose="020B0604020202020204"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anose="020B0604020202020204"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anose="020B0604020202020204"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anose="020B0604020202020204" pitchFamily="34" charset="0"/>
                <a:ea typeface="+mn-ea"/>
                <a:cs typeface="+mn-cs"/>
              </a:defRPr>
            </a:lvl5pPr>
            <a:lvl6pPr marL="2286000" algn="l" defTabSz="914400" rtl="0" eaLnBrk="1" latinLnBrk="0" hangingPunct="1">
              <a:defRPr sz="2400" b="1" kern="1200">
                <a:solidFill>
                  <a:schemeClr val="tx1"/>
                </a:solidFill>
                <a:latin typeface="Arial Narrow" panose="020B0604020202020204" pitchFamily="34" charset="0"/>
                <a:ea typeface="+mn-ea"/>
                <a:cs typeface="+mn-cs"/>
              </a:defRPr>
            </a:lvl6pPr>
            <a:lvl7pPr marL="2743200" algn="l" defTabSz="914400" rtl="0" eaLnBrk="1" latinLnBrk="0" hangingPunct="1">
              <a:defRPr sz="2400" b="1" kern="1200">
                <a:solidFill>
                  <a:schemeClr val="tx1"/>
                </a:solidFill>
                <a:latin typeface="Arial Narrow" panose="020B0604020202020204" pitchFamily="34" charset="0"/>
                <a:ea typeface="+mn-ea"/>
                <a:cs typeface="+mn-cs"/>
              </a:defRPr>
            </a:lvl7pPr>
            <a:lvl8pPr marL="3200400" algn="l" defTabSz="914400" rtl="0" eaLnBrk="1" latinLnBrk="0" hangingPunct="1">
              <a:defRPr sz="2400" b="1" kern="1200">
                <a:solidFill>
                  <a:schemeClr val="tx1"/>
                </a:solidFill>
                <a:latin typeface="Arial Narrow" panose="020B0604020202020204" pitchFamily="34" charset="0"/>
                <a:ea typeface="+mn-ea"/>
                <a:cs typeface="+mn-cs"/>
              </a:defRPr>
            </a:lvl8pPr>
            <a:lvl9pPr marL="3657600" algn="l" defTabSz="914400" rtl="0" eaLnBrk="1" latinLnBrk="0" hangingPunct="1">
              <a:defRPr sz="2400" b="1" kern="1200">
                <a:solidFill>
                  <a:schemeClr val="tx1"/>
                </a:solidFill>
                <a:latin typeface="Arial Narrow" panose="020B0604020202020204" pitchFamily="34" charset="0"/>
                <a:ea typeface="+mn-ea"/>
                <a:cs typeface="+mn-cs"/>
              </a:defRPr>
            </a:lvl9pPr>
          </a:lstStyle>
          <a:p>
            <a:pPr algn="ctr">
              <a:spcBef>
                <a:spcPts val="0"/>
              </a:spcBef>
              <a:spcAft>
                <a:spcPts val="0"/>
              </a:spcAft>
              <a:buSzPts val="1400"/>
            </a:pPr>
            <a:r>
              <a:rPr lang="en-US" sz="1200" dirty="0">
                <a:solidFill>
                  <a:schemeClr val="bg1">
                    <a:lumMod val="75000"/>
                  </a:schemeClr>
                </a:solidFill>
                <a:latin typeface="Calibri"/>
                <a:ea typeface="Calibri"/>
                <a:cs typeface="Calibri"/>
                <a:sym typeface="Calibri"/>
              </a:rPr>
              <a:t>Ref</a:t>
            </a:r>
            <a:r>
              <a:rPr lang="en-US" sz="1200" dirty="0">
                <a:solidFill>
                  <a:schemeClr val="bg1">
                    <a:lumMod val="75000"/>
                  </a:schemeClr>
                </a:solidFill>
                <a:latin typeface="Calibri"/>
                <a:cs typeface="Calibri"/>
                <a:sym typeface="Calibri"/>
              </a:rPr>
              <a:t>: </a:t>
            </a:r>
            <a:r>
              <a:rPr lang="en-US" sz="1200" dirty="0">
                <a:solidFill>
                  <a:schemeClr val="bg1">
                    <a:lumMod val="75000"/>
                  </a:schemeClr>
                </a:solidFill>
                <a:latin typeface="Calibri"/>
                <a:cs typeface="Calibri"/>
              </a:rPr>
              <a:t>CS 61C</a:t>
            </a:r>
            <a:r>
              <a:rPr lang="en-US" sz="1200" dirty="0">
                <a:solidFill>
                  <a:schemeClr val="bg1">
                    <a:lumMod val="75000"/>
                  </a:schemeClr>
                </a:solidFill>
                <a:latin typeface="Calibri"/>
                <a:cs typeface="Calibri"/>
                <a:sym typeface="Calibri"/>
              </a:rPr>
              <a:t>, Lecture on Input/Output, Branden </a:t>
            </a:r>
            <a:r>
              <a:rPr lang="en-US" sz="1200" dirty="0" err="1">
                <a:solidFill>
                  <a:schemeClr val="bg1">
                    <a:lumMod val="75000"/>
                  </a:schemeClr>
                </a:solidFill>
                <a:latin typeface="Calibri"/>
                <a:cs typeface="Calibri"/>
                <a:sym typeface="Calibri"/>
              </a:rPr>
              <a:t>Ghena</a:t>
            </a:r>
            <a:r>
              <a:rPr lang="en-US" sz="1200" dirty="0">
                <a:solidFill>
                  <a:schemeClr val="bg1">
                    <a:lumMod val="75000"/>
                  </a:schemeClr>
                </a:solidFill>
                <a:latin typeface="Calibri"/>
                <a:cs typeface="Calibri"/>
                <a:sym typeface="Calibri"/>
              </a:rPr>
              <a:t>, </a:t>
            </a:r>
            <a:r>
              <a:rPr lang="en-US" sz="1200" dirty="0" err="1">
                <a:solidFill>
                  <a:schemeClr val="bg1">
                    <a:lumMod val="75000"/>
                  </a:schemeClr>
                </a:solidFill>
                <a:latin typeface="Calibri"/>
                <a:cs typeface="Calibri"/>
                <a:sym typeface="Calibri"/>
              </a:rPr>
              <a:t>Univ</a:t>
            </a:r>
            <a:r>
              <a:rPr lang="en-US" sz="1200" dirty="0">
                <a:solidFill>
                  <a:schemeClr val="bg1">
                    <a:lumMod val="75000"/>
                  </a:schemeClr>
                </a:solidFill>
                <a:latin typeface="Calibri"/>
                <a:cs typeface="Calibri"/>
                <a:sym typeface="Calibri"/>
              </a:rPr>
              <a:t> of California, Berkeley </a:t>
            </a:r>
          </a:p>
        </p:txBody>
      </p:sp>
    </p:spTree>
    <p:extLst>
      <p:ext uri="{BB962C8B-B14F-4D97-AF65-F5344CB8AC3E}">
        <p14:creationId xmlns:p14="http://schemas.microsoft.com/office/powerpoint/2010/main" val="8759901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63"/>
          <p:cNvSpPr txBox="1">
            <a:spLocks noGrp="1"/>
          </p:cNvSpPr>
          <p:nvPr>
            <p:ph type="title"/>
          </p:nvPr>
        </p:nvSpPr>
        <p:spPr>
          <a:prstGeom prst="rect">
            <a:avLst/>
          </a:prstGeom>
          <a:noFill/>
          <a:ln w="9525">
            <a:noFill/>
            <a:miter lim="800000"/>
            <a:headEnd/>
            <a:tailEnd/>
          </a:ln>
        </p:spPr>
        <p:txBody>
          <a:bodyPr spcFirstLastPara="1" vert="horz" wrap="square" lIns="91425" tIns="91425" rIns="91425" bIns="91425" numCol="1" anchor="ctr" anchorCtr="0" compatLnSpc="1">
            <a:prstTxWarp prst="textNoShape">
              <a:avLst/>
            </a:prstTxWarp>
            <a:noAutofit/>
          </a:bodyPr>
          <a:lstStyle/>
          <a:p>
            <a:pPr marL="0" indent="0">
              <a:spcBef>
                <a:spcPts val="0"/>
              </a:spcBef>
              <a:spcAft>
                <a:spcPts val="0"/>
              </a:spcAft>
            </a:pPr>
            <a:r>
              <a:rPr lang="en-US" dirty="0">
                <a:sym typeface="Calibri"/>
              </a:rPr>
              <a:t>Disks (self reading)</a:t>
            </a:r>
            <a:endParaRPr dirty="0">
              <a:sym typeface="Calibri"/>
            </a:endParaRPr>
          </a:p>
        </p:txBody>
      </p:sp>
      <p:sp>
        <p:nvSpPr>
          <p:cNvPr id="377" name="Google Shape;377;p63"/>
          <p:cNvSpPr txBox="1">
            <a:spLocks noGrp="1"/>
          </p:cNvSpPr>
          <p:nvPr>
            <p:ph idx="1"/>
          </p:nvPr>
        </p:nvSpPr>
        <p:spPr>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r>
              <a:rPr lang="en-US" dirty="0">
                <a:solidFill>
                  <a:srgbClr val="C00000"/>
                </a:solidFill>
                <a:sym typeface="Calibri"/>
              </a:rPr>
              <a:t>Nonvolatile storage</a:t>
            </a:r>
            <a:endParaRPr dirty="0">
              <a:solidFill>
                <a:srgbClr val="C00000"/>
              </a:solidFill>
            </a:endParaRPr>
          </a:p>
          <a:p>
            <a:pPr lvl="1"/>
            <a:r>
              <a:rPr lang="en-US" dirty="0">
                <a:sym typeface="Calibri"/>
              </a:rPr>
              <a:t>Retains its value without power</a:t>
            </a:r>
            <a:endParaRPr dirty="0">
              <a:sym typeface="Calibri"/>
            </a:endParaRPr>
          </a:p>
          <a:p>
            <a:pPr lvl="1"/>
            <a:r>
              <a:rPr lang="en-US" dirty="0">
                <a:sym typeface="Calibri"/>
              </a:rPr>
              <a:t>Long-term, inexpensive storage for files</a:t>
            </a:r>
            <a:endParaRPr dirty="0"/>
          </a:p>
          <a:p>
            <a:r>
              <a:rPr lang="en-US" dirty="0">
                <a:sym typeface="Calibri"/>
              </a:rPr>
              <a:t>Two Types:</a:t>
            </a:r>
            <a:endParaRPr dirty="0"/>
          </a:p>
          <a:p>
            <a:pPr lvl="1"/>
            <a:r>
              <a:rPr lang="en-US" dirty="0">
                <a:solidFill>
                  <a:srgbClr val="C00000"/>
                </a:solidFill>
                <a:sym typeface="Calibri"/>
              </a:rPr>
              <a:t>Magnetic Drives (Mechanical Drive and Floppy Disk)</a:t>
            </a:r>
            <a:endParaRPr dirty="0">
              <a:solidFill>
                <a:srgbClr val="C00000"/>
              </a:solidFill>
            </a:endParaRPr>
          </a:p>
          <a:p>
            <a:pPr lvl="2"/>
            <a:r>
              <a:rPr lang="en-US" dirty="0">
                <a:sym typeface="Calibri"/>
              </a:rPr>
              <a:t>Information stored by magnetizing ferrite material on surface of rotating disk</a:t>
            </a:r>
            <a:endParaRPr dirty="0"/>
          </a:p>
          <a:p>
            <a:pPr lvl="1"/>
            <a:r>
              <a:rPr lang="en-US" dirty="0">
                <a:solidFill>
                  <a:srgbClr val="C00000"/>
                </a:solidFill>
                <a:sym typeface="Calibri"/>
              </a:rPr>
              <a:t>Flash Drives (Solid State Drives and Thumb Drives)</a:t>
            </a:r>
            <a:endParaRPr dirty="0">
              <a:solidFill>
                <a:srgbClr val="C00000"/>
              </a:solidFill>
            </a:endParaRPr>
          </a:p>
          <a:p>
            <a:pPr lvl="2"/>
            <a:r>
              <a:rPr lang="en-US" dirty="0">
                <a:sym typeface="Calibri"/>
              </a:rPr>
              <a:t>Information stored by trapping charge in a semiconductor and MOSFET based dual-gate transistor</a:t>
            </a:r>
            <a:endParaRPr dirty="0">
              <a:sym typeface="Calibri"/>
            </a:endParaRPr>
          </a:p>
        </p:txBody>
      </p:sp>
      <p:sp>
        <p:nvSpPr>
          <p:cNvPr id="5" name="Google Shape;601;g5ce8b99149_0_339">
            <a:extLst>
              <a:ext uri="{FF2B5EF4-FFF2-40B4-BE49-F238E27FC236}">
                <a16:creationId xmlns:a16="http://schemas.microsoft.com/office/drawing/2014/main" id="{0A2C6B1C-D309-8743-A2F9-820210E58894}"/>
              </a:ext>
            </a:extLst>
          </p:cNvPr>
          <p:cNvSpPr txBox="1">
            <a:spLocks/>
          </p:cNvSpPr>
          <p:nvPr/>
        </p:nvSpPr>
        <p:spPr>
          <a:xfrm>
            <a:off x="34330" y="6398501"/>
            <a:ext cx="5476180" cy="459499"/>
          </a:xfrm>
          <a:prstGeom prst="rect">
            <a:avLst/>
          </a:prstGeom>
          <a:noFill/>
          <a:ln>
            <a:noFill/>
          </a:ln>
        </p:spPr>
        <p:txBody>
          <a:bodyPr spcFirstLastPara="1" wrap="square" lIns="91425" tIns="45700" rIns="91425" bIns="45700" anchor="ctr" anchorCtr="0">
            <a:noAutofit/>
          </a:bodyPr>
          <a:lstStyle>
            <a:defPPr>
              <a:defRPr lang="en-US"/>
            </a:defPPr>
            <a:lvl1pPr algn="l" rtl="0" eaLnBrk="0" fontAlgn="base" hangingPunct="0">
              <a:spcBef>
                <a:spcPct val="0"/>
              </a:spcBef>
              <a:spcAft>
                <a:spcPct val="0"/>
              </a:spcAft>
              <a:defRPr sz="2400" b="1" kern="1200">
                <a:solidFill>
                  <a:schemeClr val="tx1"/>
                </a:solidFill>
                <a:latin typeface="Arial Narrow" panose="020B0604020202020204"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anose="020B0604020202020204"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anose="020B0604020202020204"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anose="020B0604020202020204"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anose="020B0604020202020204" pitchFamily="34" charset="0"/>
                <a:ea typeface="+mn-ea"/>
                <a:cs typeface="+mn-cs"/>
              </a:defRPr>
            </a:lvl5pPr>
            <a:lvl6pPr marL="2286000" algn="l" defTabSz="914400" rtl="0" eaLnBrk="1" latinLnBrk="0" hangingPunct="1">
              <a:defRPr sz="2400" b="1" kern="1200">
                <a:solidFill>
                  <a:schemeClr val="tx1"/>
                </a:solidFill>
                <a:latin typeface="Arial Narrow" panose="020B0604020202020204" pitchFamily="34" charset="0"/>
                <a:ea typeface="+mn-ea"/>
                <a:cs typeface="+mn-cs"/>
              </a:defRPr>
            </a:lvl6pPr>
            <a:lvl7pPr marL="2743200" algn="l" defTabSz="914400" rtl="0" eaLnBrk="1" latinLnBrk="0" hangingPunct="1">
              <a:defRPr sz="2400" b="1" kern="1200">
                <a:solidFill>
                  <a:schemeClr val="tx1"/>
                </a:solidFill>
                <a:latin typeface="Arial Narrow" panose="020B0604020202020204" pitchFamily="34" charset="0"/>
                <a:ea typeface="+mn-ea"/>
                <a:cs typeface="+mn-cs"/>
              </a:defRPr>
            </a:lvl7pPr>
            <a:lvl8pPr marL="3200400" algn="l" defTabSz="914400" rtl="0" eaLnBrk="1" latinLnBrk="0" hangingPunct="1">
              <a:defRPr sz="2400" b="1" kern="1200">
                <a:solidFill>
                  <a:schemeClr val="tx1"/>
                </a:solidFill>
                <a:latin typeface="Arial Narrow" panose="020B0604020202020204" pitchFamily="34" charset="0"/>
                <a:ea typeface="+mn-ea"/>
                <a:cs typeface="+mn-cs"/>
              </a:defRPr>
            </a:lvl8pPr>
            <a:lvl9pPr marL="3657600" algn="l" defTabSz="914400" rtl="0" eaLnBrk="1" latinLnBrk="0" hangingPunct="1">
              <a:defRPr sz="2400" b="1" kern="1200">
                <a:solidFill>
                  <a:schemeClr val="tx1"/>
                </a:solidFill>
                <a:latin typeface="Arial Narrow" panose="020B0604020202020204" pitchFamily="34" charset="0"/>
                <a:ea typeface="+mn-ea"/>
                <a:cs typeface="+mn-cs"/>
              </a:defRPr>
            </a:lvl9pPr>
          </a:lstStyle>
          <a:p>
            <a:pPr algn="ctr">
              <a:spcBef>
                <a:spcPts val="0"/>
              </a:spcBef>
              <a:spcAft>
                <a:spcPts val="0"/>
              </a:spcAft>
              <a:buSzPts val="1400"/>
            </a:pPr>
            <a:r>
              <a:rPr lang="en-US" sz="1200" dirty="0">
                <a:solidFill>
                  <a:schemeClr val="bg1">
                    <a:lumMod val="75000"/>
                  </a:schemeClr>
                </a:solidFill>
                <a:latin typeface="Calibri"/>
                <a:ea typeface="Calibri"/>
                <a:cs typeface="Calibri"/>
                <a:sym typeface="Calibri"/>
              </a:rPr>
              <a:t>Ref</a:t>
            </a:r>
            <a:r>
              <a:rPr lang="en-US" sz="1200" dirty="0">
                <a:solidFill>
                  <a:schemeClr val="bg1">
                    <a:lumMod val="75000"/>
                  </a:schemeClr>
                </a:solidFill>
                <a:latin typeface="Calibri"/>
                <a:cs typeface="Calibri"/>
                <a:sym typeface="Calibri"/>
              </a:rPr>
              <a:t>: </a:t>
            </a:r>
            <a:r>
              <a:rPr lang="en-US" sz="1200" dirty="0">
                <a:solidFill>
                  <a:schemeClr val="bg1">
                    <a:lumMod val="75000"/>
                  </a:schemeClr>
                </a:solidFill>
                <a:latin typeface="Calibri"/>
                <a:cs typeface="Calibri"/>
              </a:rPr>
              <a:t>CS 61C</a:t>
            </a:r>
            <a:r>
              <a:rPr lang="en-US" sz="1200" dirty="0">
                <a:solidFill>
                  <a:schemeClr val="bg1">
                    <a:lumMod val="75000"/>
                  </a:schemeClr>
                </a:solidFill>
                <a:latin typeface="Calibri"/>
                <a:cs typeface="Calibri"/>
                <a:sym typeface="Calibri"/>
              </a:rPr>
              <a:t>, Lecture on Input/Output, Branden </a:t>
            </a:r>
            <a:r>
              <a:rPr lang="en-US" sz="1200" dirty="0" err="1">
                <a:solidFill>
                  <a:schemeClr val="bg1">
                    <a:lumMod val="75000"/>
                  </a:schemeClr>
                </a:solidFill>
                <a:latin typeface="Calibri"/>
                <a:cs typeface="Calibri"/>
                <a:sym typeface="Calibri"/>
              </a:rPr>
              <a:t>Ghena</a:t>
            </a:r>
            <a:r>
              <a:rPr lang="en-US" sz="1200" dirty="0">
                <a:solidFill>
                  <a:schemeClr val="bg1">
                    <a:lumMod val="75000"/>
                  </a:schemeClr>
                </a:solidFill>
                <a:latin typeface="Calibri"/>
                <a:cs typeface="Calibri"/>
                <a:sym typeface="Calibri"/>
              </a:rPr>
              <a:t>, </a:t>
            </a:r>
            <a:r>
              <a:rPr lang="en-US" sz="1200" dirty="0" err="1">
                <a:solidFill>
                  <a:schemeClr val="bg1">
                    <a:lumMod val="75000"/>
                  </a:schemeClr>
                </a:solidFill>
                <a:latin typeface="Calibri"/>
                <a:cs typeface="Calibri"/>
                <a:sym typeface="Calibri"/>
              </a:rPr>
              <a:t>Univ</a:t>
            </a:r>
            <a:r>
              <a:rPr lang="en-US" sz="1200" dirty="0">
                <a:solidFill>
                  <a:schemeClr val="bg1">
                    <a:lumMod val="75000"/>
                  </a:schemeClr>
                </a:solidFill>
                <a:latin typeface="Calibri"/>
                <a:cs typeface="Calibri"/>
                <a:sym typeface="Calibri"/>
              </a:rPr>
              <a:t> of California, Berkeley </a:t>
            </a:r>
          </a:p>
        </p:txBody>
      </p:sp>
    </p:spTree>
    <p:extLst>
      <p:ext uri="{BB962C8B-B14F-4D97-AF65-F5344CB8AC3E}">
        <p14:creationId xmlns:p14="http://schemas.microsoft.com/office/powerpoint/2010/main" val="19865522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398" name="Google Shape;398;g5e7b2e43bd_3_177"/>
          <p:cNvSpPr txBox="1">
            <a:spLocks noGrp="1"/>
          </p:cNvSpPr>
          <p:nvPr>
            <p:ph type="title"/>
          </p:nvPr>
        </p:nvSpPr>
        <p:spPr>
          <a:xfrm>
            <a:off x="457200" y="274638"/>
            <a:ext cx="8229600" cy="1143000"/>
          </a:xfrm>
          <a:prstGeom prst="rect">
            <a:avLst/>
          </a:prstGeom>
          <a:noFill/>
          <a:ln w="9525">
            <a:noFill/>
            <a:miter lim="800000"/>
            <a:headEnd/>
            <a:tailEnd/>
          </a:ln>
        </p:spPr>
        <p:txBody>
          <a:bodyPr spcFirstLastPara="1" vert="horz" wrap="square" lIns="91425" tIns="91425" rIns="91425" bIns="91425" numCol="1" anchor="ctr" anchorCtr="0" compatLnSpc="1">
            <a:prstTxWarp prst="textNoShape">
              <a:avLst/>
            </a:prstTxWarp>
            <a:noAutofit/>
          </a:bodyPr>
          <a:lstStyle/>
          <a:p>
            <a:pPr marL="0" indent="0">
              <a:spcBef>
                <a:spcPts val="0"/>
              </a:spcBef>
              <a:spcAft>
                <a:spcPts val="0"/>
              </a:spcAft>
            </a:pPr>
            <a:r>
              <a:rPr lang="en-US" dirty="0"/>
              <a:t>Hard Drive in Action (self reading)</a:t>
            </a:r>
            <a:endParaRPr dirty="0"/>
          </a:p>
        </p:txBody>
      </p:sp>
      <p:pic>
        <p:nvPicPr>
          <p:cNvPr id="401" name="Google Shape;401;g5e7b2e43bd_3_177"/>
          <p:cNvPicPr preferRelativeResize="0"/>
          <p:nvPr/>
        </p:nvPicPr>
        <p:blipFill>
          <a:blip r:embed="rId3">
            <a:alphaModFix/>
          </a:blip>
          <a:stretch>
            <a:fillRect/>
          </a:stretch>
        </p:blipFill>
        <p:spPr>
          <a:xfrm>
            <a:off x="457200" y="1600200"/>
            <a:ext cx="8229600" cy="4312306"/>
          </a:xfrm>
          <a:prstGeom prst="rect">
            <a:avLst/>
          </a:prstGeom>
          <a:noFill/>
          <a:ln>
            <a:noFill/>
          </a:ln>
        </p:spPr>
      </p:pic>
      <p:sp>
        <p:nvSpPr>
          <p:cNvPr id="6" name="Google Shape;601;g5ce8b99149_0_339">
            <a:extLst>
              <a:ext uri="{FF2B5EF4-FFF2-40B4-BE49-F238E27FC236}">
                <a16:creationId xmlns:a16="http://schemas.microsoft.com/office/drawing/2014/main" id="{D4AAA5AA-FC56-384F-8B10-BC8D14F642B2}"/>
              </a:ext>
            </a:extLst>
          </p:cNvPr>
          <p:cNvSpPr txBox="1">
            <a:spLocks/>
          </p:cNvSpPr>
          <p:nvPr/>
        </p:nvSpPr>
        <p:spPr>
          <a:xfrm>
            <a:off x="9922" y="6417129"/>
            <a:ext cx="5476180" cy="459499"/>
          </a:xfrm>
          <a:prstGeom prst="rect">
            <a:avLst/>
          </a:prstGeom>
          <a:noFill/>
          <a:ln>
            <a:noFill/>
          </a:ln>
        </p:spPr>
        <p:txBody>
          <a:bodyPr spcFirstLastPara="1" wrap="square" lIns="91425" tIns="45700" rIns="91425" bIns="45700" anchor="ctr" anchorCtr="0">
            <a:noAutofit/>
          </a:bodyPr>
          <a:lstStyle>
            <a:defPPr>
              <a:defRPr lang="en-US"/>
            </a:defPPr>
            <a:lvl1pPr algn="l" rtl="0" eaLnBrk="0" fontAlgn="base" hangingPunct="0">
              <a:spcBef>
                <a:spcPct val="0"/>
              </a:spcBef>
              <a:spcAft>
                <a:spcPct val="0"/>
              </a:spcAft>
              <a:defRPr sz="2400" b="1" kern="1200">
                <a:solidFill>
                  <a:schemeClr val="tx1"/>
                </a:solidFill>
                <a:latin typeface="Arial Narrow" panose="020B0604020202020204"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anose="020B0604020202020204"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anose="020B0604020202020204"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anose="020B0604020202020204"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anose="020B0604020202020204" pitchFamily="34" charset="0"/>
                <a:ea typeface="+mn-ea"/>
                <a:cs typeface="+mn-cs"/>
              </a:defRPr>
            </a:lvl5pPr>
            <a:lvl6pPr marL="2286000" algn="l" defTabSz="914400" rtl="0" eaLnBrk="1" latinLnBrk="0" hangingPunct="1">
              <a:defRPr sz="2400" b="1" kern="1200">
                <a:solidFill>
                  <a:schemeClr val="tx1"/>
                </a:solidFill>
                <a:latin typeface="Arial Narrow" panose="020B0604020202020204" pitchFamily="34" charset="0"/>
                <a:ea typeface="+mn-ea"/>
                <a:cs typeface="+mn-cs"/>
              </a:defRPr>
            </a:lvl6pPr>
            <a:lvl7pPr marL="2743200" algn="l" defTabSz="914400" rtl="0" eaLnBrk="1" latinLnBrk="0" hangingPunct="1">
              <a:defRPr sz="2400" b="1" kern="1200">
                <a:solidFill>
                  <a:schemeClr val="tx1"/>
                </a:solidFill>
                <a:latin typeface="Arial Narrow" panose="020B0604020202020204" pitchFamily="34" charset="0"/>
                <a:ea typeface="+mn-ea"/>
                <a:cs typeface="+mn-cs"/>
              </a:defRPr>
            </a:lvl7pPr>
            <a:lvl8pPr marL="3200400" algn="l" defTabSz="914400" rtl="0" eaLnBrk="1" latinLnBrk="0" hangingPunct="1">
              <a:defRPr sz="2400" b="1" kern="1200">
                <a:solidFill>
                  <a:schemeClr val="tx1"/>
                </a:solidFill>
                <a:latin typeface="Arial Narrow" panose="020B0604020202020204" pitchFamily="34" charset="0"/>
                <a:ea typeface="+mn-ea"/>
                <a:cs typeface="+mn-cs"/>
              </a:defRPr>
            </a:lvl8pPr>
            <a:lvl9pPr marL="3657600" algn="l" defTabSz="914400" rtl="0" eaLnBrk="1" latinLnBrk="0" hangingPunct="1">
              <a:defRPr sz="2400" b="1" kern="1200">
                <a:solidFill>
                  <a:schemeClr val="tx1"/>
                </a:solidFill>
                <a:latin typeface="Arial Narrow" panose="020B0604020202020204" pitchFamily="34" charset="0"/>
                <a:ea typeface="+mn-ea"/>
                <a:cs typeface="+mn-cs"/>
              </a:defRPr>
            </a:lvl9pPr>
          </a:lstStyle>
          <a:p>
            <a:pPr algn="ctr">
              <a:spcBef>
                <a:spcPts val="0"/>
              </a:spcBef>
              <a:spcAft>
                <a:spcPts val="0"/>
              </a:spcAft>
              <a:buSzPts val="1400"/>
            </a:pPr>
            <a:r>
              <a:rPr lang="en-US" sz="1200" dirty="0">
                <a:solidFill>
                  <a:schemeClr val="bg1">
                    <a:lumMod val="75000"/>
                  </a:schemeClr>
                </a:solidFill>
                <a:latin typeface="Calibri"/>
                <a:ea typeface="Calibri"/>
                <a:cs typeface="Calibri"/>
                <a:sym typeface="Calibri"/>
              </a:rPr>
              <a:t>Ref</a:t>
            </a:r>
            <a:r>
              <a:rPr lang="en-US" sz="1200" dirty="0">
                <a:solidFill>
                  <a:schemeClr val="bg1">
                    <a:lumMod val="75000"/>
                  </a:schemeClr>
                </a:solidFill>
                <a:latin typeface="Calibri"/>
                <a:cs typeface="Calibri"/>
                <a:sym typeface="Calibri"/>
              </a:rPr>
              <a:t>: </a:t>
            </a:r>
            <a:r>
              <a:rPr lang="en-US" sz="1200" dirty="0">
                <a:solidFill>
                  <a:schemeClr val="bg1">
                    <a:lumMod val="75000"/>
                  </a:schemeClr>
                </a:solidFill>
                <a:latin typeface="Calibri"/>
                <a:cs typeface="Calibri"/>
              </a:rPr>
              <a:t>CS 61C</a:t>
            </a:r>
            <a:r>
              <a:rPr lang="en-US" sz="1200" dirty="0">
                <a:solidFill>
                  <a:schemeClr val="bg1">
                    <a:lumMod val="75000"/>
                  </a:schemeClr>
                </a:solidFill>
                <a:latin typeface="Calibri"/>
                <a:cs typeface="Calibri"/>
                <a:sym typeface="Calibri"/>
              </a:rPr>
              <a:t>, Lecture on Input/Output, Branden </a:t>
            </a:r>
            <a:r>
              <a:rPr lang="en-US" sz="1200" dirty="0" err="1">
                <a:solidFill>
                  <a:schemeClr val="bg1">
                    <a:lumMod val="75000"/>
                  </a:schemeClr>
                </a:solidFill>
                <a:latin typeface="Calibri"/>
                <a:cs typeface="Calibri"/>
                <a:sym typeface="Calibri"/>
              </a:rPr>
              <a:t>Ghena</a:t>
            </a:r>
            <a:r>
              <a:rPr lang="en-US" sz="1200" dirty="0">
                <a:solidFill>
                  <a:schemeClr val="bg1">
                    <a:lumMod val="75000"/>
                  </a:schemeClr>
                </a:solidFill>
                <a:latin typeface="Calibri"/>
                <a:cs typeface="Calibri"/>
                <a:sym typeface="Calibri"/>
              </a:rPr>
              <a:t>, </a:t>
            </a:r>
            <a:r>
              <a:rPr lang="en-US" sz="1200" dirty="0" err="1">
                <a:solidFill>
                  <a:schemeClr val="bg1">
                    <a:lumMod val="75000"/>
                  </a:schemeClr>
                </a:solidFill>
                <a:latin typeface="Calibri"/>
                <a:cs typeface="Calibri"/>
                <a:sym typeface="Calibri"/>
              </a:rPr>
              <a:t>Univ</a:t>
            </a:r>
            <a:r>
              <a:rPr lang="en-US" sz="1200" dirty="0">
                <a:solidFill>
                  <a:schemeClr val="bg1">
                    <a:lumMod val="75000"/>
                  </a:schemeClr>
                </a:solidFill>
                <a:latin typeface="Calibri"/>
                <a:cs typeface="Calibri"/>
                <a:sym typeface="Calibri"/>
              </a:rPr>
              <a:t> of California, Berkeley </a:t>
            </a:r>
          </a:p>
        </p:txBody>
      </p:sp>
    </p:spTree>
    <p:extLst>
      <p:ext uri="{BB962C8B-B14F-4D97-AF65-F5344CB8AC3E}">
        <p14:creationId xmlns:p14="http://schemas.microsoft.com/office/powerpoint/2010/main" val="4658270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06"/>
        <p:cNvGrpSpPr/>
        <p:nvPr/>
      </p:nvGrpSpPr>
      <p:grpSpPr>
        <a:xfrm>
          <a:off x="0" y="0"/>
          <a:ext cx="0" cy="0"/>
          <a:chOff x="0" y="0"/>
          <a:chExt cx="0" cy="0"/>
        </a:xfrm>
      </p:grpSpPr>
      <p:sp>
        <p:nvSpPr>
          <p:cNvPr id="407" name="Google Shape;407;g5e7b2e43bd_0_106"/>
          <p:cNvSpPr txBox="1">
            <a:spLocks noGrp="1"/>
          </p:cNvSpPr>
          <p:nvPr>
            <p:ph type="title"/>
          </p:nvPr>
        </p:nvSpPr>
        <p:spPr>
          <a:xfrm>
            <a:off x="457200" y="274638"/>
            <a:ext cx="8229600" cy="1143000"/>
          </a:xfrm>
          <a:prstGeom prst="rect">
            <a:avLst/>
          </a:prstGeom>
        </p:spPr>
        <p:txBody>
          <a:bodyPr spcFirstLastPara="1" wrap="square" lIns="91425" tIns="91425" rIns="91425" bIns="91425" anchor="ctr" anchorCtr="0">
            <a:noAutofit/>
          </a:bodyPr>
          <a:lstStyle/>
          <a:p>
            <a:pPr marL="0" lvl="0" indent="0">
              <a:spcBef>
                <a:spcPts val="0"/>
              </a:spcBef>
              <a:spcAft>
                <a:spcPts val="0"/>
              </a:spcAft>
            </a:pPr>
            <a:r>
              <a:rPr lang="en-US" dirty="0"/>
              <a:t>Video of a HDD (self reading)</a:t>
            </a:r>
            <a:endParaRPr dirty="0"/>
          </a:p>
        </p:txBody>
      </p:sp>
      <p:sp>
        <p:nvSpPr>
          <p:cNvPr id="409" name="Google Shape;409;g5e7b2e43bd_0_106"/>
          <p:cNvSpPr txBox="1"/>
          <p:nvPr/>
        </p:nvSpPr>
        <p:spPr>
          <a:xfrm>
            <a:off x="3055550" y="3482300"/>
            <a:ext cx="3909000" cy="6180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chemeClr val="dk1"/>
              </a:buClr>
              <a:buSzPts val="1100"/>
              <a:buFont typeface="Arial"/>
              <a:buNone/>
            </a:pPr>
            <a:r>
              <a:rPr lang="en-US" sz="2400" b="0" i="0" u="sng" strike="noStrike" cap="none">
                <a:solidFill>
                  <a:schemeClr val="lt1"/>
                </a:solidFill>
                <a:latin typeface="Calibri"/>
                <a:ea typeface="Calibri"/>
                <a:cs typeface="Calibri"/>
                <a:sym typeface="Calibri"/>
                <a:hlinkClick r:id="rId3"/>
              </a:rPr>
              <a:t>Video of hard disk in action</a:t>
            </a:r>
            <a:endParaRPr sz="2400" b="0" i="0" u="sng" strike="noStrike" cap="none">
              <a:solidFill>
                <a:schemeClr val="lt1"/>
              </a:solidFill>
              <a:latin typeface="Calibri"/>
              <a:ea typeface="Calibri"/>
              <a:cs typeface="Calibri"/>
              <a:sym typeface="Calibri"/>
              <a:hlinkClick r:id="rId3"/>
            </a:endParaRPr>
          </a:p>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Arial"/>
              <a:ea typeface="Arial"/>
              <a:cs typeface="Arial"/>
              <a:sym typeface="Arial"/>
            </a:endParaRPr>
          </a:p>
        </p:txBody>
      </p:sp>
      <p:pic>
        <p:nvPicPr>
          <p:cNvPr id="410" name="Google Shape;410;g5e7b2e43bd_0_106" descr="Simple operations performed by a hard drive with no cover, so that you can see what it looks like inside.&#10;&#10;This experiment was performed on an old hard drive, DO NOT try this with newer expensive hard drives, it is a bit risky.&#10;&#10;Details &amp; Specifications&#10;■ Model of drive: Samsung WU32543A 2.5GB&#10;■ Test performed in Windows XP&#10;■ Disk died about three months after being opened&#10;&#10;Joshua Marius&#10;www.letheonline.net" title="Inside of Hard Drive">
            <a:hlinkClick r:id="rId4"/>
          </p:cNvPr>
          <p:cNvPicPr preferRelativeResize="0"/>
          <p:nvPr/>
        </p:nvPicPr>
        <p:blipFill>
          <a:blip r:embed="rId5">
            <a:alphaModFix/>
          </a:blip>
          <a:stretch>
            <a:fillRect/>
          </a:stretch>
        </p:blipFill>
        <p:spPr>
          <a:xfrm>
            <a:off x="1341200" y="1368200"/>
            <a:ext cx="6461600" cy="4846200"/>
          </a:xfrm>
          <a:prstGeom prst="rect">
            <a:avLst/>
          </a:prstGeom>
          <a:noFill/>
          <a:ln>
            <a:noFill/>
          </a:ln>
        </p:spPr>
      </p:pic>
    </p:spTree>
    <p:extLst>
      <p:ext uri="{BB962C8B-B14F-4D97-AF65-F5344CB8AC3E}">
        <p14:creationId xmlns:p14="http://schemas.microsoft.com/office/powerpoint/2010/main" val="41477846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Google Shape;415;p65"/>
          <p:cNvSpPr txBox="1">
            <a:spLocks noGrp="1"/>
          </p:cNvSpPr>
          <p:nvPr>
            <p:ph type="body" idx="1"/>
          </p:nvPr>
        </p:nvSpPr>
        <p:spPr>
          <a:xfrm>
            <a:off x="457200" y="3089274"/>
            <a:ext cx="8229600" cy="3585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p>
            <a:r>
              <a:rPr lang="en-US" dirty="0">
                <a:sym typeface="Calibri"/>
              </a:rPr>
              <a:t>Several platters with information recorded magnetically on both surfaces (usually) </a:t>
            </a:r>
            <a:endParaRPr dirty="0">
              <a:sym typeface="Calibri"/>
            </a:endParaRPr>
          </a:p>
          <a:p>
            <a:pPr lvl="1"/>
            <a:r>
              <a:rPr lang="en-US" dirty="0">
                <a:sym typeface="Calibri"/>
              </a:rPr>
              <a:t>Bits recorded in tracks,</a:t>
            </a:r>
            <a:br>
              <a:rPr lang="en-US" dirty="0"/>
            </a:br>
            <a:r>
              <a:rPr lang="en-US" dirty="0">
                <a:sym typeface="Calibri"/>
              </a:rPr>
              <a:t>which in turn are divided</a:t>
            </a:r>
            <a:br>
              <a:rPr lang="en-US" dirty="0"/>
            </a:br>
            <a:r>
              <a:rPr lang="en-US" dirty="0">
                <a:sym typeface="Calibri"/>
              </a:rPr>
              <a:t>into sectors (usually </a:t>
            </a:r>
            <a:r>
              <a:rPr lang="en-US" dirty="0"/>
              <a:t>4 kB</a:t>
            </a:r>
            <a:r>
              <a:rPr lang="en-US" dirty="0">
                <a:sym typeface="Calibri"/>
              </a:rPr>
              <a:t>)</a:t>
            </a:r>
            <a:endParaRPr dirty="0"/>
          </a:p>
          <a:p>
            <a:endParaRPr dirty="0">
              <a:sym typeface="Calibri"/>
            </a:endParaRPr>
          </a:p>
        </p:txBody>
      </p:sp>
      <p:grpSp>
        <p:nvGrpSpPr>
          <p:cNvPr id="417" name="Google Shape;417;p65"/>
          <p:cNvGrpSpPr/>
          <p:nvPr/>
        </p:nvGrpSpPr>
        <p:grpSpPr>
          <a:xfrm>
            <a:off x="5083649" y="4098932"/>
            <a:ext cx="1997804" cy="2038829"/>
            <a:chOff x="5832450" y="4303950"/>
            <a:chExt cx="2182200" cy="2182200"/>
          </a:xfrm>
        </p:grpSpPr>
        <p:sp>
          <p:nvSpPr>
            <p:cNvPr id="418" name="Google Shape;418;p65"/>
            <p:cNvSpPr/>
            <p:nvPr/>
          </p:nvSpPr>
          <p:spPr>
            <a:xfrm>
              <a:off x="5832450" y="4303950"/>
              <a:ext cx="2182200" cy="2182200"/>
            </a:xfrm>
            <a:prstGeom prst="ellipse">
              <a:avLst/>
            </a:prstGeom>
            <a:solidFill>
              <a:srgbClr val="45818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65"/>
            <p:cNvSpPr/>
            <p:nvPr/>
          </p:nvSpPr>
          <p:spPr>
            <a:xfrm>
              <a:off x="5832450" y="4303950"/>
              <a:ext cx="2182200" cy="2182200"/>
            </a:xfrm>
            <a:prstGeom prst="pie">
              <a:avLst>
                <a:gd name="adj1" fmla="val 18857006"/>
                <a:gd name="adj2" fmla="val 16200000"/>
              </a:avLst>
            </a:prstGeom>
            <a:solidFill>
              <a:srgbClr val="76A5A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65"/>
            <p:cNvSpPr/>
            <p:nvPr/>
          </p:nvSpPr>
          <p:spPr>
            <a:xfrm>
              <a:off x="5832450" y="4303950"/>
              <a:ext cx="2182200" cy="2182200"/>
            </a:xfrm>
            <a:prstGeom prst="pie">
              <a:avLst>
                <a:gd name="adj1" fmla="val 63065"/>
                <a:gd name="adj2" fmla="val 16201632"/>
              </a:avLst>
            </a:prstGeom>
            <a:solidFill>
              <a:srgbClr val="A2C4C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65"/>
            <p:cNvSpPr/>
            <p:nvPr/>
          </p:nvSpPr>
          <p:spPr>
            <a:xfrm>
              <a:off x="5832450" y="4303950"/>
              <a:ext cx="2182200" cy="2182200"/>
            </a:xfrm>
            <a:prstGeom prst="pie">
              <a:avLst>
                <a:gd name="adj1" fmla="val 3101569"/>
                <a:gd name="adj2" fmla="val 16201632"/>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2" name="Google Shape;422;p65"/>
          <p:cNvSpPr txBox="1"/>
          <p:nvPr/>
        </p:nvSpPr>
        <p:spPr>
          <a:xfrm>
            <a:off x="7671600" y="3705338"/>
            <a:ext cx="1185600" cy="1865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000" b="1">
                <a:latin typeface="Calibri"/>
                <a:ea typeface="Calibri"/>
                <a:cs typeface="Calibri"/>
                <a:sym typeface="Calibri"/>
              </a:rPr>
              <a:t>Sector 0</a:t>
            </a:r>
            <a:endParaRPr sz="2000" b="1">
              <a:latin typeface="Calibri"/>
              <a:ea typeface="Calibri"/>
              <a:cs typeface="Calibri"/>
              <a:sym typeface="Calibri"/>
            </a:endParaRPr>
          </a:p>
          <a:p>
            <a:pPr marL="0" lvl="0" indent="0" algn="l" rtl="0">
              <a:spcBef>
                <a:spcPts val="0"/>
              </a:spcBef>
              <a:spcAft>
                <a:spcPts val="0"/>
              </a:spcAft>
              <a:buNone/>
            </a:pPr>
            <a:endParaRPr sz="2000" b="1">
              <a:latin typeface="Calibri"/>
              <a:ea typeface="Calibri"/>
              <a:cs typeface="Calibri"/>
              <a:sym typeface="Calibri"/>
            </a:endParaRPr>
          </a:p>
          <a:p>
            <a:pPr marL="0" lvl="0" indent="0" algn="l" rtl="0">
              <a:spcBef>
                <a:spcPts val="0"/>
              </a:spcBef>
              <a:spcAft>
                <a:spcPts val="0"/>
              </a:spcAft>
              <a:buNone/>
            </a:pPr>
            <a:r>
              <a:rPr lang="en-US" sz="2000" b="1">
                <a:latin typeface="Calibri"/>
                <a:ea typeface="Calibri"/>
                <a:cs typeface="Calibri"/>
                <a:sym typeface="Calibri"/>
              </a:rPr>
              <a:t>Sector 1</a:t>
            </a:r>
            <a:endParaRPr sz="2000" b="1">
              <a:latin typeface="Calibri"/>
              <a:ea typeface="Calibri"/>
              <a:cs typeface="Calibri"/>
              <a:sym typeface="Calibri"/>
            </a:endParaRPr>
          </a:p>
          <a:p>
            <a:pPr marL="0" lvl="0" indent="0" algn="l" rtl="0">
              <a:spcBef>
                <a:spcPts val="0"/>
              </a:spcBef>
              <a:spcAft>
                <a:spcPts val="0"/>
              </a:spcAft>
              <a:buNone/>
            </a:pPr>
            <a:endParaRPr sz="2000" b="1">
              <a:latin typeface="Calibri"/>
              <a:ea typeface="Calibri"/>
              <a:cs typeface="Calibri"/>
              <a:sym typeface="Calibri"/>
            </a:endParaRPr>
          </a:p>
          <a:p>
            <a:pPr marL="0" lvl="0" indent="0" algn="l" rtl="0">
              <a:spcBef>
                <a:spcPts val="0"/>
              </a:spcBef>
              <a:spcAft>
                <a:spcPts val="0"/>
              </a:spcAft>
              <a:buNone/>
            </a:pPr>
            <a:endParaRPr sz="2000" b="1">
              <a:latin typeface="Calibri"/>
              <a:ea typeface="Calibri"/>
              <a:cs typeface="Calibri"/>
              <a:sym typeface="Calibri"/>
            </a:endParaRPr>
          </a:p>
          <a:p>
            <a:pPr marL="0" lvl="0" indent="0" algn="l" rtl="0">
              <a:spcBef>
                <a:spcPts val="0"/>
              </a:spcBef>
              <a:spcAft>
                <a:spcPts val="0"/>
              </a:spcAft>
              <a:buNone/>
            </a:pPr>
            <a:r>
              <a:rPr lang="en-US" sz="2000" b="1">
                <a:latin typeface="Calibri"/>
                <a:ea typeface="Calibri"/>
                <a:cs typeface="Calibri"/>
                <a:sym typeface="Calibri"/>
              </a:rPr>
              <a:t>Sector 2</a:t>
            </a:r>
            <a:endParaRPr sz="2000" b="1">
              <a:latin typeface="Calibri"/>
              <a:ea typeface="Calibri"/>
              <a:cs typeface="Calibri"/>
              <a:sym typeface="Calibri"/>
            </a:endParaRPr>
          </a:p>
          <a:p>
            <a:pPr marL="0" lvl="0" indent="0" algn="l" rtl="0">
              <a:spcBef>
                <a:spcPts val="0"/>
              </a:spcBef>
              <a:spcAft>
                <a:spcPts val="0"/>
              </a:spcAft>
              <a:buNone/>
            </a:pPr>
            <a:r>
              <a:rPr lang="en-US" sz="2000" b="1">
                <a:latin typeface="Calibri"/>
                <a:ea typeface="Calibri"/>
                <a:cs typeface="Calibri"/>
                <a:sym typeface="Calibri"/>
              </a:rPr>
              <a:t>Track 3</a:t>
            </a:r>
            <a:endParaRPr sz="2000" b="1">
              <a:latin typeface="Calibri"/>
              <a:ea typeface="Calibri"/>
              <a:cs typeface="Calibri"/>
              <a:sym typeface="Calibri"/>
            </a:endParaRPr>
          </a:p>
        </p:txBody>
      </p:sp>
      <p:cxnSp>
        <p:nvCxnSpPr>
          <p:cNvPr id="423" name="Google Shape;423;p65"/>
          <p:cNvCxnSpPr/>
          <p:nvPr/>
        </p:nvCxnSpPr>
        <p:spPr>
          <a:xfrm flipH="1">
            <a:off x="6720050" y="3971725"/>
            <a:ext cx="868500" cy="196200"/>
          </a:xfrm>
          <a:prstGeom prst="straightConnector1">
            <a:avLst/>
          </a:prstGeom>
          <a:noFill/>
          <a:ln w="28575" cap="flat" cmpd="sng">
            <a:solidFill>
              <a:schemeClr val="dk2"/>
            </a:solidFill>
            <a:prstDash val="solid"/>
            <a:round/>
            <a:headEnd type="none" w="med" len="med"/>
            <a:tailEnd type="triangle" w="med" len="med"/>
          </a:ln>
        </p:spPr>
      </p:cxnSp>
      <p:cxnSp>
        <p:nvCxnSpPr>
          <p:cNvPr id="424" name="Google Shape;424;p65"/>
          <p:cNvCxnSpPr/>
          <p:nvPr/>
        </p:nvCxnSpPr>
        <p:spPr>
          <a:xfrm rot="10800000">
            <a:off x="6871225" y="5454975"/>
            <a:ext cx="825600" cy="228600"/>
          </a:xfrm>
          <a:prstGeom prst="straightConnector1">
            <a:avLst/>
          </a:prstGeom>
          <a:noFill/>
          <a:ln w="28575" cap="flat" cmpd="sng">
            <a:solidFill>
              <a:schemeClr val="dk2"/>
            </a:solidFill>
            <a:prstDash val="solid"/>
            <a:round/>
            <a:headEnd type="none" w="med" len="med"/>
            <a:tailEnd type="triangle" w="med" len="med"/>
          </a:ln>
        </p:spPr>
      </p:cxnSp>
      <p:cxnSp>
        <p:nvCxnSpPr>
          <p:cNvPr id="425" name="Google Shape;425;p65"/>
          <p:cNvCxnSpPr>
            <a:stCxn id="422" idx="1"/>
          </p:cNvCxnSpPr>
          <p:nvPr/>
        </p:nvCxnSpPr>
        <p:spPr>
          <a:xfrm flipH="1">
            <a:off x="7185600" y="4637888"/>
            <a:ext cx="486000" cy="144300"/>
          </a:xfrm>
          <a:prstGeom prst="straightConnector1">
            <a:avLst/>
          </a:prstGeom>
          <a:noFill/>
          <a:ln w="28575" cap="flat" cmpd="sng">
            <a:solidFill>
              <a:schemeClr val="dk2"/>
            </a:solidFill>
            <a:prstDash val="solid"/>
            <a:round/>
            <a:headEnd type="none" w="med" len="med"/>
            <a:tailEnd type="triangle" w="med" len="med"/>
          </a:ln>
        </p:spPr>
      </p:cxnSp>
      <p:sp>
        <p:nvSpPr>
          <p:cNvPr id="426" name="Google Shape;426;p65"/>
          <p:cNvSpPr/>
          <p:nvPr/>
        </p:nvSpPr>
        <p:spPr>
          <a:xfrm>
            <a:off x="5305700" y="4341491"/>
            <a:ext cx="1553700" cy="1553700"/>
          </a:xfrm>
          <a:prstGeom prst="ellipse">
            <a:avLst/>
          </a:prstGeom>
          <a:no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65"/>
          <p:cNvSpPr txBox="1"/>
          <p:nvPr/>
        </p:nvSpPr>
        <p:spPr>
          <a:xfrm>
            <a:off x="3714975" y="4991075"/>
            <a:ext cx="1155000" cy="868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000" b="1">
                <a:latin typeface="Calibri"/>
                <a:ea typeface="Calibri"/>
                <a:cs typeface="Calibri"/>
                <a:sym typeface="Calibri"/>
              </a:rPr>
              <a:t>Track 3</a:t>
            </a:r>
            <a:endParaRPr sz="2000" b="1">
              <a:latin typeface="Calibri"/>
              <a:ea typeface="Calibri"/>
              <a:cs typeface="Calibri"/>
              <a:sym typeface="Calibri"/>
            </a:endParaRPr>
          </a:p>
        </p:txBody>
      </p:sp>
      <p:cxnSp>
        <p:nvCxnSpPr>
          <p:cNvPr id="428" name="Google Shape;428;p65"/>
          <p:cNvCxnSpPr/>
          <p:nvPr/>
        </p:nvCxnSpPr>
        <p:spPr>
          <a:xfrm>
            <a:off x="4645125" y="5235788"/>
            <a:ext cx="549900" cy="34800"/>
          </a:xfrm>
          <a:prstGeom prst="straightConnector1">
            <a:avLst/>
          </a:prstGeom>
          <a:noFill/>
          <a:ln w="28575" cap="flat" cmpd="sng">
            <a:solidFill>
              <a:schemeClr val="dk2"/>
            </a:solidFill>
            <a:prstDash val="solid"/>
            <a:round/>
            <a:headEnd type="none" w="med" len="med"/>
            <a:tailEnd type="triangle" w="med" len="med"/>
          </a:ln>
        </p:spPr>
      </p:cxnSp>
      <p:pic>
        <p:nvPicPr>
          <p:cNvPr id="429" name="Google Shape;429;p65"/>
          <p:cNvPicPr preferRelativeResize="0"/>
          <p:nvPr/>
        </p:nvPicPr>
        <p:blipFill>
          <a:blip r:embed="rId3">
            <a:alphaModFix/>
          </a:blip>
          <a:stretch>
            <a:fillRect/>
          </a:stretch>
        </p:blipFill>
        <p:spPr>
          <a:xfrm>
            <a:off x="152400" y="152400"/>
            <a:ext cx="8534400" cy="2725879"/>
          </a:xfrm>
          <a:prstGeom prst="rect">
            <a:avLst/>
          </a:prstGeom>
          <a:noFill/>
          <a:ln>
            <a:noFill/>
          </a:ln>
        </p:spPr>
      </p:pic>
      <p:sp>
        <p:nvSpPr>
          <p:cNvPr id="17" name="Google Shape;601;g5ce8b99149_0_339">
            <a:extLst>
              <a:ext uri="{FF2B5EF4-FFF2-40B4-BE49-F238E27FC236}">
                <a16:creationId xmlns:a16="http://schemas.microsoft.com/office/drawing/2014/main" id="{1E0A698D-EE73-1044-93D2-76D052DE2841}"/>
              </a:ext>
            </a:extLst>
          </p:cNvPr>
          <p:cNvSpPr txBox="1">
            <a:spLocks/>
          </p:cNvSpPr>
          <p:nvPr/>
        </p:nvSpPr>
        <p:spPr>
          <a:xfrm>
            <a:off x="34330" y="6398501"/>
            <a:ext cx="5476180" cy="459499"/>
          </a:xfrm>
          <a:prstGeom prst="rect">
            <a:avLst/>
          </a:prstGeom>
          <a:noFill/>
          <a:ln>
            <a:noFill/>
          </a:ln>
        </p:spPr>
        <p:txBody>
          <a:bodyPr spcFirstLastPara="1" wrap="square" lIns="91425" tIns="45700" rIns="91425" bIns="45700" anchor="ctr" anchorCtr="0">
            <a:noAutofit/>
          </a:bodyPr>
          <a:lstStyle>
            <a:defPPr>
              <a:defRPr lang="en-US"/>
            </a:defPPr>
            <a:lvl1pPr algn="l" rtl="0" eaLnBrk="0" fontAlgn="base" hangingPunct="0">
              <a:spcBef>
                <a:spcPct val="0"/>
              </a:spcBef>
              <a:spcAft>
                <a:spcPct val="0"/>
              </a:spcAft>
              <a:defRPr sz="2400" b="1" kern="1200">
                <a:solidFill>
                  <a:schemeClr val="tx1"/>
                </a:solidFill>
                <a:latin typeface="Arial Narrow" panose="020B0604020202020204"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anose="020B0604020202020204"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anose="020B0604020202020204"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anose="020B0604020202020204"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anose="020B0604020202020204" pitchFamily="34" charset="0"/>
                <a:ea typeface="+mn-ea"/>
                <a:cs typeface="+mn-cs"/>
              </a:defRPr>
            </a:lvl5pPr>
            <a:lvl6pPr marL="2286000" algn="l" defTabSz="914400" rtl="0" eaLnBrk="1" latinLnBrk="0" hangingPunct="1">
              <a:defRPr sz="2400" b="1" kern="1200">
                <a:solidFill>
                  <a:schemeClr val="tx1"/>
                </a:solidFill>
                <a:latin typeface="Arial Narrow" panose="020B0604020202020204" pitchFamily="34" charset="0"/>
                <a:ea typeface="+mn-ea"/>
                <a:cs typeface="+mn-cs"/>
              </a:defRPr>
            </a:lvl6pPr>
            <a:lvl7pPr marL="2743200" algn="l" defTabSz="914400" rtl="0" eaLnBrk="1" latinLnBrk="0" hangingPunct="1">
              <a:defRPr sz="2400" b="1" kern="1200">
                <a:solidFill>
                  <a:schemeClr val="tx1"/>
                </a:solidFill>
                <a:latin typeface="Arial Narrow" panose="020B0604020202020204" pitchFamily="34" charset="0"/>
                <a:ea typeface="+mn-ea"/>
                <a:cs typeface="+mn-cs"/>
              </a:defRPr>
            </a:lvl7pPr>
            <a:lvl8pPr marL="3200400" algn="l" defTabSz="914400" rtl="0" eaLnBrk="1" latinLnBrk="0" hangingPunct="1">
              <a:defRPr sz="2400" b="1" kern="1200">
                <a:solidFill>
                  <a:schemeClr val="tx1"/>
                </a:solidFill>
                <a:latin typeface="Arial Narrow" panose="020B0604020202020204" pitchFamily="34" charset="0"/>
                <a:ea typeface="+mn-ea"/>
                <a:cs typeface="+mn-cs"/>
              </a:defRPr>
            </a:lvl8pPr>
            <a:lvl9pPr marL="3657600" algn="l" defTabSz="914400" rtl="0" eaLnBrk="1" latinLnBrk="0" hangingPunct="1">
              <a:defRPr sz="2400" b="1" kern="1200">
                <a:solidFill>
                  <a:schemeClr val="tx1"/>
                </a:solidFill>
                <a:latin typeface="Arial Narrow" panose="020B0604020202020204" pitchFamily="34" charset="0"/>
                <a:ea typeface="+mn-ea"/>
                <a:cs typeface="+mn-cs"/>
              </a:defRPr>
            </a:lvl9pPr>
          </a:lstStyle>
          <a:p>
            <a:pPr algn="ctr">
              <a:spcBef>
                <a:spcPts val="0"/>
              </a:spcBef>
              <a:spcAft>
                <a:spcPts val="0"/>
              </a:spcAft>
              <a:buSzPts val="1400"/>
            </a:pPr>
            <a:r>
              <a:rPr lang="en-US" sz="1200" dirty="0">
                <a:solidFill>
                  <a:schemeClr val="bg1">
                    <a:lumMod val="75000"/>
                  </a:schemeClr>
                </a:solidFill>
                <a:latin typeface="Calibri"/>
                <a:ea typeface="Calibri"/>
                <a:cs typeface="Calibri"/>
                <a:sym typeface="Calibri"/>
              </a:rPr>
              <a:t>Ref</a:t>
            </a:r>
            <a:r>
              <a:rPr lang="en-US" sz="1200" dirty="0">
                <a:solidFill>
                  <a:schemeClr val="bg1">
                    <a:lumMod val="75000"/>
                  </a:schemeClr>
                </a:solidFill>
                <a:latin typeface="Calibri"/>
                <a:cs typeface="Calibri"/>
                <a:sym typeface="Calibri"/>
              </a:rPr>
              <a:t>: </a:t>
            </a:r>
            <a:r>
              <a:rPr lang="en-US" sz="1200" dirty="0">
                <a:solidFill>
                  <a:schemeClr val="bg1">
                    <a:lumMod val="75000"/>
                  </a:schemeClr>
                </a:solidFill>
                <a:latin typeface="Calibri"/>
                <a:cs typeface="Calibri"/>
              </a:rPr>
              <a:t>CS 61C</a:t>
            </a:r>
            <a:r>
              <a:rPr lang="en-US" sz="1200" dirty="0">
                <a:solidFill>
                  <a:schemeClr val="bg1">
                    <a:lumMod val="75000"/>
                  </a:schemeClr>
                </a:solidFill>
                <a:latin typeface="Calibri"/>
                <a:cs typeface="Calibri"/>
                <a:sym typeface="Calibri"/>
              </a:rPr>
              <a:t>, Lecture on Input/Output, Branden </a:t>
            </a:r>
            <a:r>
              <a:rPr lang="en-US" sz="1200" dirty="0" err="1">
                <a:solidFill>
                  <a:schemeClr val="bg1">
                    <a:lumMod val="75000"/>
                  </a:schemeClr>
                </a:solidFill>
                <a:latin typeface="Calibri"/>
                <a:cs typeface="Calibri"/>
                <a:sym typeface="Calibri"/>
              </a:rPr>
              <a:t>Ghena</a:t>
            </a:r>
            <a:r>
              <a:rPr lang="en-US" sz="1200" dirty="0">
                <a:solidFill>
                  <a:schemeClr val="bg1">
                    <a:lumMod val="75000"/>
                  </a:schemeClr>
                </a:solidFill>
                <a:latin typeface="Calibri"/>
                <a:cs typeface="Calibri"/>
                <a:sym typeface="Calibri"/>
              </a:rPr>
              <a:t>, </a:t>
            </a:r>
            <a:r>
              <a:rPr lang="en-US" sz="1200" dirty="0" err="1">
                <a:solidFill>
                  <a:schemeClr val="bg1">
                    <a:lumMod val="75000"/>
                  </a:schemeClr>
                </a:solidFill>
                <a:latin typeface="Calibri"/>
                <a:cs typeface="Calibri"/>
                <a:sym typeface="Calibri"/>
              </a:rPr>
              <a:t>Univ</a:t>
            </a:r>
            <a:r>
              <a:rPr lang="en-US" sz="1200" dirty="0">
                <a:solidFill>
                  <a:schemeClr val="bg1">
                    <a:lumMod val="75000"/>
                  </a:schemeClr>
                </a:solidFill>
                <a:latin typeface="Calibri"/>
                <a:cs typeface="Calibri"/>
                <a:sym typeface="Calibri"/>
              </a:rPr>
              <a:t> of California, Berkeley </a:t>
            </a:r>
          </a:p>
        </p:txBody>
      </p:sp>
    </p:spTree>
    <p:extLst>
      <p:ext uri="{BB962C8B-B14F-4D97-AF65-F5344CB8AC3E}">
        <p14:creationId xmlns:p14="http://schemas.microsoft.com/office/powerpoint/2010/main" val="26446781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33"/>
        <p:cNvGrpSpPr/>
        <p:nvPr/>
      </p:nvGrpSpPr>
      <p:grpSpPr>
        <a:xfrm>
          <a:off x="0" y="0"/>
          <a:ext cx="0" cy="0"/>
          <a:chOff x="0" y="0"/>
          <a:chExt cx="0" cy="0"/>
        </a:xfrm>
      </p:grpSpPr>
      <p:sp>
        <p:nvSpPr>
          <p:cNvPr id="434" name="Google Shape;434;g5e7b2e43bd_1_10"/>
          <p:cNvSpPr txBox="1">
            <a:spLocks noGrp="1"/>
          </p:cNvSpPr>
          <p:nvPr>
            <p:ph type="body" idx="1"/>
          </p:nvPr>
        </p:nvSpPr>
        <p:spPr>
          <a:xfrm>
            <a:off x="457200" y="3089274"/>
            <a:ext cx="8229600" cy="3585900"/>
          </a:xfrm>
          <a:prstGeom prst="rect">
            <a:avLst/>
          </a:prstGeom>
          <a:noFill/>
          <a:ln>
            <a:noFill/>
          </a:ln>
        </p:spPr>
        <p:txBody>
          <a:bodyPr spcFirstLastPara="1" wrap="square" lIns="91425" tIns="45700" rIns="91425" bIns="45700" anchor="t" anchorCtr="0">
            <a:noAutofit/>
          </a:bodyPr>
          <a:lstStyle/>
          <a:p>
            <a:pPr marR="0" lvl="0" algn="l" rtl="0">
              <a:lnSpc>
                <a:spcPct val="80000"/>
              </a:lnSpc>
              <a:spcBef>
                <a:spcPts val="544"/>
              </a:spcBef>
              <a:spcAft>
                <a:spcPts val="0"/>
              </a:spcAft>
              <a:buClr>
                <a:schemeClr val="dk1"/>
              </a:buClr>
              <a:buSzPts val="2720"/>
              <a:buFont typeface="Wingdings" pitchFamily="2" charset="2"/>
              <a:buChar char="§"/>
            </a:pPr>
            <a:r>
              <a:rPr lang="en-US" sz="2720" b="0" i="0" u="none" strike="noStrike" cap="none" dirty="0">
                <a:solidFill>
                  <a:schemeClr val="dk1"/>
                </a:solidFill>
                <a:latin typeface="Calibri"/>
                <a:ea typeface="Calibri"/>
                <a:cs typeface="Calibri"/>
                <a:sym typeface="Calibri"/>
              </a:rPr>
              <a:t>Reading and writing from the disk:</a:t>
            </a:r>
            <a:endParaRPr sz="2720" b="0" i="0" u="none" strike="noStrike" cap="none" dirty="0">
              <a:solidFill>
                <a:schemeClr val="dk1"/>
              </a:solidFill>
              <a:latin typeface="Calibri"/>
              <a:ea typeface="Calibri"/>
              <a:cs typeface="Calibri"/>
              <a:sym typeface="Calibri"/>
            </a:endParaRPr>
          </a:p>
          <a:p>
            <a:pPr marR="0" lvl="1" algn="l" rtl="0">
              <a:lnSpc>
                <a:spcPct val="80000"/>
              </a:lnSpc>
              <a:spcBef>
                <a:spcPts val="476"/>
              </a:spcBef>
              <a:spcAft>
                <a:spcPts val="0"/>
              </a:spcAft>
              <a:buClr>
                <a:srgbClr val="FF0000"/>
              </a:buClr>
              <a:buSzPts val="2380"/>
            </a:pPr>
            <a:r>
              <a:rPr lang="en-US" sz="2380" b="0" i="1" u="none" strike="noStrike" cap="none" dirty="0">
                <a:solidFill>
                  <a:srgbClr val="FF0000"/>
                </a:solidFill>
                <a:latin typeface="Calibri"/>
                <a:ea typeface="Calibri"/>
                <a:cs typeface="Calibri"/>
                <a:sym typeface="Calibri"/>
              </a:rPr>
              <a:t>Actuator</a:t>
            </a:r>
            <a:r>
              <a:rPr lang="en-US" sz="2380" b="0" i="0" u="none" strike="noStrike" cap="none" dirty="0">
                <a:solidFill>
                  <a:srgbClr val="063DE8"/>
                </a:solidFill>
                <a:latin typeface="Calibri"/>
                <a:ea typeface="Calibri"/>
                <a:cs typeface="Calibri"/>
                <a:sym typeface="Calibri"/>
              </a:rPr>
              <a:t> </a:t>
            </a:r>
            <a:r>
              <a:rPr lang="en-US" sz="2380" b="0" i="0" u="none" strike="noStrike" cap="none" dirty="0">
                <a:solidFill>
                  <a:schemeClr val="dk1"/>
                </a:solidFill>
                <a:latin typeface="Calibri"/>
                <a:ea typeface="Calibri"/>
                <a:cs typeface="Calibri"/>
                <a:sym typeface="Calibri"/>
              </a:rPr>
              <a:t>moves </a:t>
            </a:r>
            <a:r>
              <a:rPr lang="en-US" sz="2380" b="0" i="1" u="none" strike="noStrike" cap="none" dirty="0">
                <a:solidFill>
                  <a:srgbClr val="FF0000"/>
                </a:solidFill>
                <a:latin typeface="Calibri"/>
                <a:ea typeface="Calibri"/>
                <a:cs typeface="Calibri"/>
                <a:sym typeface="Calibri"/>
              </a:rPr>
              <a:t>head</a:t>
            </a:r>
            <a:r>
              <a:rPr lang="en-US" sz="2380" b="0" i="0" u="none" strike="noStrike" cap="none" dirty="0">
                <a:solidFill>
                  <a:srgbClr val="063DE8"/>
                </a:solidFill>
                <a:latin typeface="Calibri"/>
                <a:ea typeface="Calibri"/>
                <a:cs typeface="Calibri"/>
                <a:sym typeface="Calibri"/>
              </a:rPr>
              <a:t> </a:t>
            </a:r>
            <a:r>
              <a:rPr lang="en-US" sz="2380" b="0" i="0" u="none" strike="noStrike" cap="none" dirty="0">
                <a:solidFill>
                  <a:schemeClr val="dk1"/>
                </a:solidFill>
                <a:latin typeface="Calibri"/>
                <a:ea typeface="Calibri"/>
                <a:cs typeface="Calibri"/>
                <a:sym typeface="Calibri"/>
              </a:rPr>
              <a:t>(end of </a:t>
            </a:r>
            <a:r>
              <a:rPr lang="en-US" sz="2380" b="0" i="1" u="none" strike="noStrike" cap="none" dirty="0">
                <a:solidFill>
                  <a:srgbClr val="FF0000"/>
                </a:solidFill>
                <a:latin typeface="Calibri"/>
                <a:ea typeface="Calibri"/>
                <a:cs typeface="Calibri"/>
                <a:sym typeface="Calibri"/>
              </a:rPr>
              <a:t>arm</a:t>
            </a:r>
            <a:r>
              <a:rPr lang="en-US" sz="2380" b="0" i="0" u="none" strike="noStrike" cap="none" dirty="0">
                <a:solidFill>
                  <a:schemeClr val="dk1"/>
                </a:solidFill>
                <a:latin typeface="Calibri"/>
                <a:ea typeface="Calibri"/>
                <a:cs typeface="Calibri"/>
                <a:sym typeface="Calibri"/>
              </a:rPr>
              <a:t>) over track (</a:t>
            </a:r>
            <a:r>
              <a:rPr lang="en-US" sz="2380" b="0" i="1" u="none" strike="noStrike" cap="none" dirty="0">
                <a:solidFill>
                  <a:srgbClr val="FF0000"/>
                </a:solidFill>
                <a:latin typeface="Calibri"/>
                <a:ea typeface="Calibri"/>
                <a:cs typeface="Calibri"/>
                <a:sym typeface="Calibri"/>
              </a:rPr>
              <a:t>“seek”</a:t>
            </a:r>
            <a:r>
              <a:rPr lang="en-US" sz="2380" b="0" i="0" u="none" strike="noStrike" cap="none" dirty="0">
                <a:solidFill>
                  <a:schemeClr val="dk1"/>
                </a:solidFill>
                <a:latin typeface="Calibri"/>
                <a:ea typeface="Calibri"/>
                <a:cs typeface="Calibri"/>
                <a:sym typeface="Calibri"/>
              </a:rPr>
              <a:t>), wait for sector to</a:t>
            </a:r>
            <a:r>
              <a:rPr lang="en-US" sz="2380" b="0" i="0" u="none" strike="noStrike" cap="none" dirty="0">
                <a:solidFill>
                  <a:srgbClr val="063DE8"/>
                </a:solidFill>
                <a:latin typeface="Calibri"/>
                <a:ea typeface="Calibri"/>
                <a:cs typeface="Calibri"/>
                <a:sym typeface="Calibri"/>
              </a:rPr>
              <a:t> </a:t>
            </a:r>
            <a:r>
              <a:rPr lang="en-US" sz="2380" b="0" i="0" u="none" strike="noStrike" cap="none" dirty="0">
                <a:solidFill>
                  <a:schemeClr val="dk1"/>
                </a:solidFill>
                <a:latin typeface="Calibri"/>
                <a:ea typeface="Calibri"/>
                <a:cs typeface="Calibri"/>
                <a:sym typeface="Calibri"/>
              </a:rPr>
              <a:t>rotate under head, then read or write</a:t>
            </a:r>
            <a:endParaRPr sz="2380" b="0" i="0" u="none" strike="noStrike" cap="none" dirty="0">
              <a:solidFill>
                <a:schemeClr val="dk1"/>
              </a:solidFill>
              <a:latin typeface="Calibri"/>
              <a:ea typeface="Calibri"/>
              <a:cs typeface="Calibri"/>
              <a:sym typeface="Calibri"/>
            </a:endParaRPr>
          </a:p>
          <a:p>
            <a:pPr marR="0" lvl="0" algn="l" rtl="0">
              <a:lnSpc>
                <a:spcPct val="80000"/>
              </a:lnSpc>
              <a:spcBef>
                <a:spcPts val="476"/>
              </a:spcBef>
              <a:spcAft>
                <a:spcPts val="0"/>
              </a:spcAft>
              <a:buFont typeface="Wingdings" pitchFamily="2" charset="2"/>
              <a:buChar char="§"/>
            </a:pPr>
            <a:r>
              <a:rPr lang="en-US" sz="480" dirty="0"/>
              <a:t> </a:t>
            </a:r>
            <a:endParaRPr sz="480" dirty="0"/>
          </a:p>
          <a:p>
            <a:pPr marR="0" lvl="0" algn="l" rtl="0">
              <a:lnSpc>
                <a:spcPct val="80000"/>
              </a:lnSpc>
              <a:spcBef>
                <a:spcPts val="476"/>
              </a:spcBef>
              <a:spcAft>
                <a:spcPts val="0"/>
              </a:spcAft>
              <a:buFont typeface="Wingdings" pitchFamily="2" charset="2"/>
              <a:buChar char="§"/>
            </a:pPr>
            <a:r>
              <a:rPr lang="en-US" sz="2380" b="1" dirty="0"/>
              <a:t>Disk Access Time =</a:t>
            </a:r>
            <a:endParaRPr sz="2380" b="1" dirty="0"/>
          </a:p>
          <a:p>
            <a:pPr marR="0" lvl="0" algn="r" rtl="0">
              <a:lnSpc>
                <a:spcPct val="80000"/>
              </a:lnSpc>
              <a:spcBef>
                <a:spcPts val="476"/>
              </a:spcBef>
              <a:spcAft>
                <a:spcPts val="0"/>
              </a:spcAft>
              <a:buFont typeface="Wingdings" pitchFamily="2" charset="2"/>
              <a:buChar char="§"/>
            </a:pPr>
            <a:r>
              <a:rPr lang="en-US" sz="2280" dirty="0"/>
              <a:t>Seek Time + Rotation Time + Transfer Time + Controller Overhead</a:t>
            </a:r>
            <a:endParaRPr sz="2280" dirty="0"/>
          </a:p>
          <a:p>
            <a:pPr marR="0" lvl="0" algn="l" rtl="0">
              <a:lnSpc>
                <a:spcPct val="80000"/>
              </a:lnSpc>
              <a:spcBef>
                <a:spcPts val="476"/>
              </a:spcBef>
              <a:spcAft>
                <a:spcPts val="0"/>
              </a:spcAft>
              <a:buFont typeface="Wingdings" pitchFamily="2" charset="2"/>
              <a:buChar char="§"/>
            </a:pPr>
            <a:endParaRPr sz="2280" dirty="0"/>
          </a:p>
          <a:p>
            <a:pPr marL="457200" marR="0" lvl="0" indent="-373380" algn="l" rtl="0">
              <a:lnSpc>
                <a:spcPct val="80000"/>
              </a:lnSpc>
              <a:spcBef>
                <a:spcPts val="476"/>
              </a:spcBef>
              <a:spcAft>
                <a:spcPts val="0"/>
              </a:spcAft>
              <a:buSzPts val="2280"/>
              <a:buFont typeface="Wingdings" pitchFamily="2" charset="2"/>
              <a:buChar char="§"/>
            </a:pPr>
            <a:r>
              <a:rPr lang="en-US" sz="2280" dirty="0"/>
              <a:t>Seek Time 		- time to position head to correct track</a:t>
            </a:r>
            <a:endParaRPr sz="2280" dirty="0"/>
          </a:p>
          <a:p>
            <a:pPr marL="457200" marR="0" lvl="0" indent="-373380" algn="l" rtl="0">
              <a:lnSpc>
                <a:spcPct val="80000"/>
              </a:lnSpc>
              <a:spcBef>
                <a:spcPts val="0"/>
              </a:spcBef>
              <a:spcAft>
                <a:spcPts val="0"/>
              </a:spcAft>
              <a:buSzPts val="2280"/>
              <a:buFont typeface="Wingdings" pitchFamily="2" charset="2"/>
              <a:buChar char="§"/>
            </a:pPr>
            <a:r>
              <a:rPr lang="en-US" sz="2280" dirty="0"/>
              <a:t>Rotation Time 	- time for disk to rotate to proper sector</a:t>
            </a:r>
            <a:endParaRPr sz="2280" dirty="0"/>
          </a:p>
          <a:p>
            <a:pPr marL="457200" marR="0" lvl="0" indent="-373380" algn="l" rtl="0">
              <a:lnSpc>
                <a:spcPct val="80000"/>
              </a:lnSpc>
              <a:spcBef>
                <a:spcPts val="0"/>
              </a:spcBef>
              <a:spcAft>
                <a:spcPts val="0"/>
              </a:spcAft>
              <a:buSzPts val="2280"/>
              <a:buFont typeface="Wingdings" pitchFamily="2" charset="2"/>
              <a:buChar char="§"/>
            </a:pPr>
            <a:r>
              <a:rPr lang="en-US" sz="2280" dirty="0"/>
              <a:t>Transfer Time 	- time for data to rotate under the head</a:t>
            </a:r>
            <a:endParaRPr sz="2280" dirty="0"/>
          </a:p>
        </p:txBody>
      </p:sp>
      <p:pic>
        <p:nvPicPr>
          <p:cNvPr id="436" name="Google Shape;436;g5e7b2e43bd_1_10"/>
          <p:cNvPicPr preferRelativeResize="0"/>
          <p:nvPr/>
        </p:nvPicPr>
        <p:blipFill>
          <a:blip r:embed="rId3">
            <a:alphaModFix/>
          </a:blip>
          <a:stretch>
            <a:fillRect/>
          </a:stretch>
        </p:blipFill>
        <p:spPr>
          <a:xfrm>
            <a:off x="152400" y="152400"/>
            <a:ext cx="8534400" cy="2584155"/>
          </a:xfrm>
          <a:prstGeom prst="rect">
            <a:avLst/>
          </a:prstGeom>
          <a:noFill/>
          <a:ln>
            <a:noFill/>
          </a:ln>
        </p:spPr>
      </p:pic>
    </p:spTree>
    <p:extLst>
      <p:ext uri="{BB962C8B-B14F-4D97-AF65-F5344CB8AC3E}">
        <p14:creationId xmlns:p14="http://schemas.microsoft.com/office/powerpoint/2010/main" val="20851827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40"/>
        <p:cNvGrpSpPr/>
        <p:nvPr/>
      </p:nvGrpSpPr>
      <p:grpSpPr>
        <a:xfrm>
          <a:off x="0" y="0"/>
          <a:ext cx="0" cy="0"/>
          <a:chOff x="0" y="0"/>
          <a:chExt cx="0" cy="0"/>
        </a:xfrm>
      </p:grpSpPr>
      <p:sp>
        <p:nvSpPr>
          <p:cNvPr id="441" name="Google Shape;441;p66"/>
          <p:cNvSpPr txBox="1">
            <a:spLocks noGrp="1"/>
          </p:cNvSpPr>
          <p:nvPr>
            <p:ph type="title"/>
          </p:nvPr>
        </p:nvSpPr>
        <p:spPr>
          <a:xfrm>
            <a:off x="457200" y="274638"/>
            <a:ext cx="8229600" cy="1143000"/>
          </a:xfrm>
          <a:prstGeom prst="rect">
            <a:avLst/>
          </a:prstGeom>
          <a:noFill/>
          <a:ln w="9525">
            <a:noFill/>
            <a:miter lim="800000"/>
            <a:headEnd/>
            <a:tailEnd/>
          </a:ln>
        </p:spPr>
        <p:txBody>
          <a:bodyPr spcFirstLastPara="1" vert="horz" wrap="square" lIns="91425" tIns="91425" rIns="91425" bIns="91425" numCol="1" anchor="ctr" anchorCtr="0" compatLnSpc="1">
            <a:prstTxWarp prst="textNoShape">
              <a:avLst/>
            </a:prstTxWarp>
            <a:noAutofit/>
          </a:bodyPr>
          <a:lstStyle/>
          <a:p>
            <a:pPr marL="0" indent="0">
              <a:spcBef>
                <a:spcPts val="0"/>
              </a:spcBef>
              <a:spcAft>
                <a:spcPts val="0"/>
              </a:spcAft>
            </a:pPr>
            <a:r>
              <a:rPr lang="en-US" dirty="0">
                <a:sym typeface="Calibri"/>
              </a:rPr>
              <a:t>Disk Device Performance (self reading)</a:t>
            </a:r>
            <a:endParaRPr dirty="0">
              <a:sym typeface="Calibri"/>
            </a:endParaRPr>
          </a:p>
        </p:txBody>
      </p:sp>
      <p:sp>
        <p:nvSpPr>
          <p:cNvPr id="442" name="Google Shape;442;p66"/>
          <p:cNvSpPr txBox="1">
            <a:spLocks noGrp="1"/>
          </p:cNvSpPr>
          <p:nvPr>
            <p:ph type="body" idx="1"/>
          </p:nvPr>
        </p:nvSpPr>
        <p:spPr>
          <a:xfrm>
            <a:off x="457200" y="1600199"/>
            <a:ext cx="8229600" cy="4846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p>
            <a:r>
              <a:rPr lang="en-US" dirty="0"/>
              <a:t>To find performance, we can estimate some values</a:t>
            </a:r>
            <a:endParaRPr dirty="0"/>
          </a:p>
          <a:p>
            <a:r>
              <a:rPr lang="en-US" dirty="0">
                <a:sym typeface="Calibri"/>
              </a:rPr>
              <a:t>Rotation Time: Average distance of sector from head?</a:t>
            </a:r>
            <a:endParaRPr dirty="0"/>
          </a:p>
          <a:p>
            <a:pPr lvl="1"/>
            <a:r>
              <a:rPr lang="en-US" dirty="0"/>
              <a:t>Average rotation time = </a:t>
            </a:r>
            <a:r>
              <a:rPr lang="en-US" dirty="0">
                <a:sym typeface="Calibri"/>
              </a:rPr>
              <a:t>1/2 time of a rotation</a:t>
            </a:r>
            <a:endParaRPr dirty="0"/>
          </a:p>
          <a:p>
            <a:pPr lvl="2"/>
            <a:r>
              <a:rPr lang="en-US" dirty="0">
                <a:sym typeface="Calibri"/>
              </a:rPr>
              <a:t>7200 Revolutions Per Minute ⇒ 120 Rev/sec</a:t>
            </a:r>
            <a:endParaRPr dirty="0"/>
          </a:p>
          <a:p>
            <a:pPr lvl="2"/>
            <a:r>
              <a:rPr lang="en-US" dirty="0">
                <a:sym typeface="Calibri"/>
              </a:rPr>
              <a:t>1 revolution = 1/120 sec ⇒ 8.33 milliseconds</a:t>
            </a:r>
            <a:endParaRPr dirty="0"/>
          </a:p>
          <a:p>
            <a:pPr lvl="2"/>
            <a:r>
              <a:rPr lang="en-US" dirty="0">
                <a:sym typeface="Calibri"/>
              </a:rPr>
              <a:t>1/2 rotation (revolution) ⇒ 4.17 </a:t>
            </a:r>
            <a:r>
              <a:rPr lang="en-US" dirty="0" err="1">
                <a:sym typeface="Calibri"/>
              </a:rPr>
              <a:t>ms</a:t>
            </a:r>
            <a:r>
              <a:rPr lang="en-US" dirty="0">
                <a:sym typeface="Calibri"/>
              </a:rPr>
              <a:t>    </a:t>
            </a:r>
            <a:r>
              <a:rPr lang="en-US" dirty="0">
                <a:solidFill>
                  <a:srgbClr val="FF0000"/>
                </a:solidFill>
              </a:rPr>
              <a:t>~16,000,000 instructions...</a:t>
            </a:r>
            <a:endParaRPr dirty="0">
              <a:solidFill>
                <a:srgbClr val="FF0000"/>
              </a:solidFill>
            </a:endParaRPr>
          </a:p>
          <a:p>
            <a:r>
              <a:rPr lang="en-US" dirty="0">
                <a:sym typeface="Calibri"/>
              </a:rPr>
              <a:t>Seek time: Average n</a:t>
            </a:r>
            <a:r>
              <a:rPr lang="en-US" dirty="0"/>
              <a:t>umber of</a:t>
            </a:r>
            <a:r>
              <a:rPr lang="en-US" dirty="0">
                <a:sym typeface="Calibri"/>
              </a:rPr>
              <a:t> tracks to move arm?</a:t>
            </a:r>
            <a:endParaRPr dirty="0"/>
          </a:p>
          <a:p>
            <a:pPr lvl="1"/>
            <a:r>
              <a:rPr lang="en-US" dirty="0">
                <a:sym typeface="Calibri"/>
              </a:rPr>
              <a:t>Number of tracks/3 (see CS186 for the math)</a:t>
            </a:r>
            <a:endParaRPr dirty="0"/>
          </a:p>
          <a:p>
            <a:pPr lvl="1"/>
            <a:r>
              <a:rPr lang="en-US" dirty="0"/>
              <a:t>Average seek time = </a:t>
            </a:r>
            <a:r>
              <a:rPr lang="en-US" dirty="0">
                <a:sym typeface="Calibri"/>
              </a:rPr>
              <a:t>av</a:t>
            </a:r>
            <a:r>
              <a:rPr lang="en-US" dirty="0"/>
              <a:t>erage</a:t>
            </a:r>
            <a:r>
              <a:rPr lang="en-US" dirty="0">
                <a:sym typeface="Calibri"/>
              </a:rPr>
              <a:t> number of tracks moved</a:t>
            </a:r>
            <a:br>
              <a:rPr lang="en-US" dirty="0"/>
            </a:br>
            <a:r>
              <a:rPr lang="en-US" dirty="0"/>
              <a:t>                                            </a:t>
            </a:r>
            <a:r>
              <a:rPr lang="en-US" dirty="0">
                <a:sym typeface="Calibri"/>
              </a:rPr>
              <a:t>× time to move across one track</a:t>
            </a:r>
            <a:endParaRPr dirty="0">
              <a:sym typeface="Calibri"/>
            </a:endParaRPr>
          </a:p>
        </p:txBody>
      </p:sp>
      <p:sp>
        <p:nvSpPr>
          <p:cNvPr id="5" name="Google Shape;601;g5ce8b99149_0_339">
            <a:extLst>
              <a:ext uri="{FF2B5EF4-FFF2-40B4-BE49-F238E27FC236}">
                <a16:creationId xmlns:a16="http://schemas.microsoft.com/office/drawing/2014/main" id="{13BEB82B-47AB-C543-9B82-91ED45817F9C}"/>
              </a:ext>
            </a:extLst>
          </p:cNvPr>
          <p:cNvSpPr txBox="1">
            <a:spLocks/>
          </p:cNvSpPr>
          <p:nvPr/>
        </p:nvSpPr>
        <p:spPr>
          <a:xfrm>
            <a:off x="34330" y="6398501"/>
            <a:ext cx="5476180" cy="459499"/>
          </a:xfrm>
          <a:prstGeom prst="rect">
            <a:avLst/>
          </a:prstGeom>
          <a:noFill/>
          <a:ln>
            <a:noFill/>
          </a:ln>
        </p:spPr>
        <p:txBody>
          <a:bodyPr spcFirstLastPara="1" wrap="square" lIns="91425" tIns="45700" rIns="91425" bIns="45700" anchor="ctr" anchorCtr="0">
            <a:noAutofit/>
          </a:bodyPr>
          <a:lstStyle>
            <a:defPPr>
              <a:defRPr lang="en-US"/>
            </a:defPPr>
            <a:lvl1pPr algn="l" rtl="0" eaLnBrk="0" fontAlgn="base" hangingPunct="0">
              <a:spcBef>
                <a:spcPct val="0"/>
              </a:spcBef>
              <a:spcAft>
                <a:spcPct val="0"/>
              </a:spcAft>
              <a:defRPr sz="2400" b="1" kern="1200">
                <a:solidFill>
                  <a:schemeClr val="tx1"/>
                </a:solidFill>
                <a:latin typeface="Arial Narrow" panose="020B0604020202020204"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anose="020B0604020202020204"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anose="020B0604020202020204"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anose="020B0604020202020204"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anose="020B0604020202020204" pitchFamily="34" charset="0"/>
                <a:ea typeface="+mn-ea"/>
                <a:cs typeface="+mn-cs"/>
              </a:defRPr>
            </a:lvl5pPr>
            <a:lvl6pPr marL="2286000" algn="l" defTabSz="914400" rtl="0" eaLnBrk="1" latinLnBrk="0" hangingPunct="1">
              <a:defRPr sz="2400" b="1" kern="1200">
                <a:solidFill>
                  <a:schemeClr val="tx1"/>
                </a:solidFill>
                <a:latin typeface="Arial Narrow" panose="020B0604020202020204" pitchFamily="34" charset="0"/>
                <a:ea typeface="+mn-ea"/>
                <a:cs typeface="+mn-cs"/>
              </a:defRPr>
            </a:lvl6pPr>
            <a:lvl7pPr marL="2743200" algn="l" defTabSz="914400" rtl="0" eaLnBrk="1" latinLnBrk="0" hangingPunct="1">
              <a:defRPr sz="2400" b="1" kern="1200">
                <a:solidFill>
                  <a:schemeClr val="tx1"/>
                </a:solidFill>
                <a:latin typeface="Arial Narrow" panose="020B0604020202020204" pitchFamily="34" charset="0"/>
                <a:ea typeface="+mn-ea"/>
                <a:cs typeface="+mn-cs"/>
              </a:defRPr>
            </a:lvl7pPr>
            <a:lvl8pPr marL="3200400" algn="l" defTabSz="914400" rtl="0" eaLnBrk="1" latinLnBrk="0" hangingPunct="1">
              <a:defRPr sz="2400" b="1" kern="1200">
                <a:solidFill>
                  <a:schemeClr val="tx1"/>
                </a:solidFill>
                <a:latin typeface="Arial Narrow" panose="020B0604020202020204" pitchFamily="34" charset="0"/>
                <a:ea typeface="+mn-ea"/>
                <a:cs typeface="+mn-cs"/>
              </a:defRPr>
            </a:lvl8pPr>
            <a:lvl9pPr marL="3657600" algn="l" defTabSz="914400" rtl="0" eaLnBrk="1" latinLnBrk="0" hangingPunct="1">
              <a:defRPr sz="2400" b="1" kern="1200">
                <a:solidFill>
                  <a:schemeClr val="tx1"/>
                </a:solidFill>
                <a:latin typeface="Arial Narrow" panose="020B0604020202020204" pitchFamily="34" charset="0"/>
                <a:ea typeface="+mn-ea"/>
                <a:cs typeface="+mn-cs"/>
              </a:defRPr>
            </a:lvl9pPr>
          </a:lstStyle>
          <a:p>
            <a:pPr algn="ctr">
              <a:spcBef>
                <a:spcPts val="0"/>
              </a:spcBef>
              <a:spcAft>
                <a:spcPts val="0"/>
              </a:spcAft>
              <a:buSzPts val="1400"/>
            </a:pPr>
            <a:r>
              <a:rPr lang="en-US" sz="1200" dirty="0">
                <a:solidFill>
                  <a:schemeClr val="bg1">
                    <a:lumMod val="75000"/>
                  </a:schemeClr>
                </a:solidFill>
                <a:latin typeface="Calibri"/>
                <a:ea typeface="Calibri"/>
                <a:cs typeface="Calibri"/>
                <a:sym typeface="Calibri"/>
              </a:rPr>
              <a:t>Ref</a:t>
            </a:r>
            <a:r>
              <a:rPr lang="en-US" sz="1200" dirty="0">
                <a:solidFill>
                  <a:schemeClr val="bg1">
                    <a:lumMod val="75000"/>
                  </a:schemeClr>
                </a:solidFill>
                <a:latin typeface="Calibri"/>
                <a:cs typeface="Calibri"/>
                <a:sym typeface="Calibri"/>
              </a:rPr>
              <a:t>: </a:t>
            </a:r>
            <a:r>
              <a:rPr lang="en-US" sz="1200" dirty="0">
                <a:solidFill>
                  <a:schemeClr val="bg1">
                    <a:lumMod val="75000"/>
                  </a:schemeClr>
                </a:solidFill>
                <a:latin typeface="Calibri"/>
                <a:cs typeface="Calibri"/>
              </a:rPr>
              <a:t>CS 61C</a:t>
            </a:r>
            <a:r>
              <a:rPr lang="en-US" sz="1200" dirty="0">
                <a:solidFill>
                  <a:schemeClr val="bg1">
                    <a:lumMod val="75000"/>
                  </a:schemeClr>
                </a:solidFill>
                <a:latin typeface="Calibri"/>
                <a:cs typeface="Calibri"/>
                <a:sym typeface="Calibri"/>
              </a:rPr>
              <a:t>, Lecture on Input/Output, Branden </a:t>
            </a:r>
            <a:r>
              <a:rPr lang="en-US" sz="1200" dirty="0" err="1">
                <a:solidFill>
                  <a:schemeClr val="bg1">
                    <a:lumMod val="75000"/>
                  </a:schemeClr>
                </a:solidFill>
                <a:latin typeface="Calibri"/>
                <a:cs typeface="Calibri"/>
                <a:sym typeface="Calibri"/>
              </a:rPr>
              <a:t>Ghena</a:t>
            </a:r>
            <a:r>
              <a:rPr lang="en-US" sz="1200" dirty="0">
                <a:solidFill>
                  <a:schemeClr val="bg1">
                    <a:lumMod val="75000"/>
                  </a:schemeClr>
                </a:solidFill>
                <a:latin typeface="Calibri"/>
                <a:cs typeface="Calibri"/>
                <a:sym typeface="Calibri"/>
              </a:rPr>
              <a:t>, </a:t>
            </a:r>
            <a:r>
              <a:rPr lang="en-US" sz="1200" dirty="0" err="1">
                <a:solidFill>
                  <a:schemeClr val="bg1">
                    <a:lumMod val="75000"/>
                  </a:schemeClr>
                </a:solidFill>
                <a:latin typeface="Calibri"/>
                <a:cs typeface="Calibri"/>
                <a:sym typeface="Calibri"/>
              </a:rPr>
              <a:t>Univ</a:t>
            </a:r>
            <a:r>
              <a:rPr lang="en-US" sz="1200" dirty="0">
                <a:solidFill>
                  <a:schemeClr val="bg1">
                    <a:lumMod val="75000"/>
                  </a:schemeClr>
                </a:solidFill>
                <a:latin typeface="Calibri"/>
                <a:cs typeface="Calibri"/>
                <a:sym typeface="Calibri"/>
              </a:rPr>
              <a:t> of California, Berkeley </a:t>
            </a:r>
          </a:p>
        </p:txBody>
      </p:sp>
    </p:spTree>
    <p:extLst>
      <p:ext uri="{BB962C8B-B14F-4D97-AF65-F5344CB8AC3E}">
        <p14:creationId xmlns:p14="http://schemas.microsoft.com/office/powerpoint/2010/main" val="2854989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4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4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4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4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4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42">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42">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4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48"/>
        <p:cNvGrpSpPr/>
        <p:nvPr/>
      </p:nvGrpSpPr>
      <p:grpSpPr>
        <a:xfrm>
          <a:off x="0" y="0"/>
          <a:ext cx="0" cy="0"/>
          <a:chOff x="0" y="0"/>
          <a:chExt cx="0" cy="0"/>
        </a:xfrm>
      </p:grpSpPr>
      <p:sp>
        <p:nvSpPr>
          <p:cNvPr id="449" name="Google Shape;449;g5e7b2e43bd_1_1"/>
          <p:cNvSpPr txBox="1">
            <a:spLocks noGrp="1"/>
          </p:cNvSpPr>
          <p:nvPr>
            <p:ph type="title"/>
          </p:nvPr>
        </p:nvSpPr>
        <p:spPr>
          <a:xfrm>
            <a:off x="457200" y="274638"/>
            <a:ext cx="8229600" cy="11430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US" dirty="0"/>
              <a:t>Faster Hard Drives (self reading)</a:t>
            </a:r>
            <a:endParaRPr dirty="0"/>
          </a:p>
        </p:txBody>
      </p:sp>
      <p:sp>
        <p:nvSpPr>
          <p:cNvPr id="450" name="Google Shape;450;g5e7b2e43bd_1_1"/>
          <p:cNvSpPr txBox="1">
            <a:spLocks noGrp="1"/>
          </p:cNvSpPr>
          <p:nvPr>
            <p:ph type="body" idx="1"/>
          </p:nvPr>
        </p:nvSpPr>
        <p:spPr>
          <a:xfrm>
            <a:off x="683568" y="1600200"/>
            <a:ext cx="8354832" cy="4846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p>
            <a:r>
              <a:rPr lang="en-US" dirty="0"/>
              <a:t>Many disks have on-disk caches</a:t>
            </a:r>
            <a:br>
              <a:rPr lang="en-US" dirty="0"/>
            </a:br>
            <a:r>
              <a:rPr lang="en-US" dirty="0"/>
              <a:t>(totally hidden from the rest of the computer)</a:t>
            </a:r>
            <a:endParaRPr dirty="0"/>
          </a:p>
          <a:p>
            <a:pPr marL="0" indent="0">
              <a:buNone/>
            </a:pPr>
            <a:endParaRPr dirty="0"/>
          </a:p>
          <a:p>
            <a:r>
              <a:rPr lang="en-US" dirty="0"/>
              <a:t>L1 cache -&gt; L2 cache -&gt; L3 cache -&gt; RAM -&gt; </a:t>
            </a:r>
            <a:r>
              <a:rPr lang="en-US" dirty="0">
                <a:solidFill>
                  <a:srgbClr val="FF0000"/>
                </a:solidFill>
              </a:rPr>
              <a:t>Disk Cache </a:t>
            </a:r>
            <a:r>
              <a:rPr lang="en-US" dirty="0"/>
              <a:t>-&gt; Disk</a:t>
            </a:r>
            <a:endParaRPr dirty="0"/>
          </a:p>
        </p:txBody>
      </p:sp>
      <p:sp>
        <p:nvSpPr>
          <p:cNvPr id="5" name="Google Shape;601;g5ce8b99149_0_339">
            <a:extLst>
              <a:ext uri="{FF2B5EF4-FFF2-40B4-BE49-F238E27FC236}">
                <a16:creationId xmlns:a16="http://schemas.microsoft.com/office/drawing/2014/main" id="{37D268A2-0902-5146-A3F7-F3F3524626E4}"/>
              </a:ext>
            </a:extLst>
          </p:cNvPr>
          <p:cNvSpPr txBox="1">
            <a:spLocks/>
          </p:cNvSpPr>
          <p:nvPr/>
        </p:nvSpPr>
        <p:spPr>
          <a:xfrm>
            <a:off x="34330" y="6398501"/>
            <a:ext cx="5476180" cy="459499"/>
          </a:xfrm>
          <a:prstGeom prst="rect">
            <a:avLst/>
          </a:prstGeom>
          <a:noFill/>
          <a:ln>
            <a:noFill/>
          </a:ln>
        </p:spPr>
        <p:txBody>
          <a:bodyPr spcFirstLastPara="1" wrap="square" lIns="91425" tIns="45700" rIns="91425" bIns="45700" anchor="ctr" anchorCtr="0">
            <a:noAutofit/>
          </a:bodyPr>
          <a:lstStyle>
            <a:defPPr>
              <a:defRPr lang="en-US"/>
            </a:defPPr>
            <a:lvl1pPr algn="l" rtl="0" eaLnBrk="0" fontAlgn="base" hangingPunct="0">
              <a:spcBef>
                <a:spcPct val="0"/>
              </a:spcBef>
              <a:spcAft>
                <a:spcPct val="0"/>
              </a:spcAft>
              <a:defRPr sz="2400" b="1" kern="1200">
                <a:solidFill>
                  <a:schemeClr val="tx1"/>
                </a:solidFill>
                <a:latin typeface="Arial Narrow" panose="020B0604020202020204"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anose="020B0604020202020204"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anose="020B0604020202020204"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anose="020B0604020202020204"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anose="020B0604020202020204" pitchFamily="34" charset="0"/>
                <a:ea typeface="+mn-ea"/>
                <a:cs typeface="+mn-cs"/>
              </a:defRPr>
            </a:lvl5pPr>
            <a:lvl6pPr marL="2286000" algn="l" defTabSz="914400" rtl="0" eaLnBrk="1" latinLnBrk="0" hangingPunct="1">
              <a:defRPr sz="2400" b="1" kern="1200">
                <a:solidFill>
                  <a:schemeClr val="tx1"/>
                </a:solidFill>
                <a:latin typeface="Arial Narrow" panose="020B0604020202020204" pitchFamily="34" charset="0"/>
                <a:ea typeface="+mn-ea"/>
                <a:cs typeface="+mn-cs"/>
              </a:defRPr>
            </a:lvl6pPr>
            <a:lvl7pPr marL="2743200" algn="l" defTabSz="914400" rtl="0" eaLnBrk="1" latinLnBrk="0" hangingPunct="1">
              <a:defRPr sz="2400" b="1" kern="1200">
                <a:solidFill>
                  <a:schemeClr val="tx1"/>
                </a:solidFill>
                <a:latin typeface="Arial Narrow" panose="020B0604020202020204" pitchFamily="34" charset="0"/>
                <a:ea typeface="+mn-ea"/>
                <a:cs typeface="+mn-cs"/>
              </a:defRPr>
            </a:lvl7pPr>
            <a:lvl8pPr marL="3200400" algn="l" defTabSz="914400" rtl="0" eaLnBrk="1" latinLnBrk="0" hangingPunct="1">
              <a:defRPr sz="2400" b="1" kern="1200">
                <a:solidFill>
                  <a:schemeClr val="tx1"/>
                </a:solidFill>
                <a:latin typeface="Arial Narrow" panose="020B0604020202020204" pitchFamily="34" charset="0"/>
                <a:ea typeface="+mn-ea"/>
                <a:cs typeface="+mn-cs"/>
              </a:defRPr>
            </a:lvl8pPr>
            <a:lvl9pPr marL="3657600" algn="l" defTabSz="914400" rtl="0" eaLnBrk="1" latinLnBrk="0" hangingPunct="1">
              <a:defRPr sz="2400" b="1" kern="1200">
                <a:solidFill>
                  <a:schemeClr val="tx1"/>
                </a:solidFill>
                <a:latin typeface="Arial Narrow" panose="020B0604020202020204" pitchFamily="34" charset="0"/>
                <a:ea typeface="+mn-ea"/>
                <a:cs typeface="+mn-cs"/>
              </a:defRPr>
            </a:lvl9pPr>
          </a:lstStyle>
          <a:p>
            <a:pPr algn="ctr">
              <a:spcBef>
                <a:spcPts val="0"/>
              </a:spcBef>
              <a:spcAft>
                <a:spcPts val="0"/>
              </a:spcAft>
              <a:buSzPts val="1400"/>
            </a:pPr>
            <a:r>
              <a:rPr lang="en-US" sz="1200" dirty="0">
                <a:solidFill>
                  <a:schemeClr val="bg1">
                    <a:lumMod val="75000"/>
                  </a:schemeClr>
                </a:solidFill>
                <a:latin typeface="Calibri"/>
                <a:ea typeface="Calibri"/>
                <a:cs typeface="Calibri"/>
                <a:sym typeface="Calibri"/>
              </a:rPr>
              <a:t>Ref</a:t>
            </a:r>
            <a:r>
              <a:rPr lang="en-US" sz="1200" dirty="0">
                <a:solidFill>
                  <a:schemeClr val="bg1">
                    <a:lumMod val="75000"/>
                  </a:schemeClr>
                </a:solidFill>
                <a:latin typeface="Calibri"/>
                <a:cs typeface="Calibri"/>
                <a:sym typeface="Calibri"/>
              </a:rPr>
              <a:t>: </a:t>
            </a:r>
            <a:r>
              <a:rPr lang="en-US" sz="1200" dirty="0">
                <a:solidFill>
                  <a:schemeClr val="bg1">
                    <a:lumMod val="75000"/>
                  </a:schemeClr>
                </a:solidFill>
                <a:latin typeface="Calibri"/>
                <a:cs typeface="Calibri"/>
              </a:rPr>
              <a:t>CS 61C</a:t>
            </a:r>
            <a:r>
              <a:rPr lang="en-US" sz="1200" dirty="0">
                <a:solidFill>
                  <a:schemeClr val="bg1">
                    <a:lumMod val="75000"/>
                  </a:schemeClr>
                </a:solidFill>
                <a:latin typeface="Calibri"/>
                <a:cs typeface="Calibri"/>
                <a:sym typeface="Calibri"/>
              </a:rPr>
              <a:t>, Lecture on Input/Output, Branden </a:t>
            </a:r>
            <a:r>
              <a:rPr lang="en-US" sz="1200" dirty="0" err="1">
                <a:solidFill>
                  <a:schemeClr val="bg1">
                    <a:lumMod val="75000"/>
                  </a:schemeClr>
                </a:solidFill>
                <a:latin typeface="Calibri"/>
                <a:cs typeface="Calibri"/>
                <a:sym typeface="Calibri"/>
              </a:rPr>
              <a:t>Ghena</a:t>
            </a:r>
            <a:r>
              <a:rPr lang="en-US" sz="1200" dirty="0">
                <a:solidFill>
                  <a:schemeClr val="bg1">
                    <a:lumMod val="75000"/>
                  </a:schemeClr>
                </a:solidFill>
                <a:latin typeface="Calibri"/>
                <a:cs typeface="Calibri"/>
                <a:sym typeface="Calibri"/>
              </a:rPr>
              <a:t>, </a:t>
            </a:r>
            <a:r>
              <a:rPr lang="en-US" sz="1200" dirty="0" err="1">
                <a:solidFill>
                  <a:schemeClr val="bg1">
                    <a:lumMod val="75000"/>
                  </a:schemeClr>
                </a:solidFill>
                <a:latin typeface="Calibri"/>
                <a:cs typeface="Calibri"/>
                <a:sym typeface="Calibri"/>
              </a:rPr>
              <a:t>Univ</a:t>
            </a:r>
            <a:r>
              <a:rPr lang="en-US" sz="1200" dirty="0">
                <a:solidFill>
                  <a:schemeClr val="bg1">
                    <a:lumMod val="75000"/>
                  </a:schemeClr>
                </a:solidFill>
                <a:latin typeface="Calibri"/>
                <a:cs typeface="Calibri"/>
                <a:sym typeface="Calibri"/>
              </a:rPr>
              <a:t> of California, Berkeley </a:t>
            </a:r>
          </a:p>
        </p:txBody>
      </p:sp>
    </p:spTree>
    <p:extLst>
      <p:ext uri="{BB962C8B-B14F-4D97-AF65-F5344CB8AC3E}">
        <p14:creationId xmlns:p14="http://schemas.microsoft.com/office/powerpoint/2010/main" val="34703324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56"/>
        <p:cNvGrpSpPr/>
        <p:nvPr/>
      </p:nvGrpSpPr>
      <p:grpSpPr>
        <a:xfrm>
          <a:off x="0" y="0"/>
          <a:ext cx="0" cy="0"/>
          <a:chOff x="0" y="0"/>
          <a:chExt cx="0" cy="0"/>
        </a:xfrm>
      </p:grpSpPr>
      <p:sp>
        <p:nvSpPr>
          <p:cNvPr id="457" name="Google Shape;457;g5e7b2e43bd_1_204"/>
          <p:cNvSpPr txBox="1">
            <a:spLocks noGrp="1"/>
          </p:cNvSpPr>
          <p:nvPr>
            <p:ph type="title"/>
          </p:nvPr>
        </p:nvSpPr>
        <p:spPr>
          <a:xfrm>
            <a:off x="457200" y="274638"/>
            <a:ext cx="8229600" cy="11430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US" dirty="0"/>
              <a:t>HDD Difficulties</a:t>
            </a:r>
            <a:endParaRPr dirty="0"/>
          </a:p>
        </p:txBody>
      </p:sp>
      <p:sp>
        <p:nvSpPr>
          <p:cNvPr id="458" name="Google Shape;458;g5e7b2e43bd_1_204"/>
          <p:cNvSpPr txBox="1">
            <a:spLocks noGrp="1"/>
          </p:cNvSpPr>
          <p:nvPr>
            <p:ph type="body" idx="1"/>
          </p:nvPr>
        </p:nvSpPr>
        <p:spPr>
          <a:xfrm>
            <a:off x="457200" y="1600200"/>
            <a:ext cx="3771300" cy="4846200"/>
          </a:xfrm>
          <a:prstGeom prst="rect">
            <a:avLst/>
          </a:prstGeom>
        </p:spPr>
        <p:txBody>
          <a:bodyPr spcFirstLastPara="1" wrap="square" lIns="91425" tIns="91425" rIns="91425" bIns="91425" anchor="t" anchorCtr="0">
            <a:noAutofit/>
          </a:bodyPr>
          <a:lstStyle/>
          <a:p>
            <a:pPr marL="0" lvl="0" indent="0" algn="l" rtl="0">
              <a:spcBef>
                <a:spcPts val="640"/>
              </a:spcBef>
              <a:spcAft>
                <a:spcPts val="0"/>
              </a:spcAft>
              <a:buNone/>
            </a:pPr>
            <a:r>
              <a:rPr lang="en-US" sz="3000" dirty="0"/>
              <a:t>Fast-spinning disk with moving armatures.</a:t>
            </a:r>
            <a:br>
              <a:rPr lang="en-US" sz="3000" dirty="0"/>
            </a:br>
            <a:r>
              <a:rPr lang="en-US" sz="3000" dirty="0"/>
              <a:t>What could go wrong?</a:t>
            </a:r>
            <a:endParaRPr sz="3000" dirty="0"/>
          </a:p>
          <a:p>
            <a:pPr marL="0" lvl="0" indent="0" algn="l" rtl="0">
              <a:spcBef>
                <a:spcPts val="640"/>
              </a:spcBef>
              <a:spcAft>
                <a:spcPts val="0"/>
              </a:spcAft>
              <a:buNone/>
            </a:pPr>
            <a:endParaRPr dirty="0"/>
          </a:p>
          <a:p>
            <a:pPr marL="0" lvl="0" indent="0" algn="l" rtl="0">
              <a:spcBef>
                <a:spcPts val="640"/>
              </a:spcBef>
              <a:spcAft>
                <a:spcPts val="0"/>
              </a:spcAft>
              <a:buNone/>
            </a:pPr>
            <a:r>
              <a:rPr lang="en-US" dirty="0">
                <a:solidFill>
                  <a:srgbClr val="FF0000"/>
                </a:solidFill>
              </a:rPr>
              <a:t>Head Crash</a:t>
            </a:r>
            <a:endParaRPr dirty="0">
              <a:solidFill>
                <a:srgbClr val="FF0000"/>
              </a:solidFill>
            </a:endParaRPr>
          </a:p>
          <a:p>
            <a:pPr marL="508000" indent="-457200">
              <a:spcBef>
                <a:spcPts val="640"/>
              </a:spcBef>
              <a:spcAft>
                <a:spcPts val="0"/>
              </a:spcAft>
              <a:buSzPts val="2800"/>
              <a:buFont typeface="Wingdings" pitchFamily="2" charset="2"/>
              <a:buChar char="§"/>
            </a:pPr>
            <a:r>
              <a:rPr lang="en-US" sz="2800" dirty="0"/>
              <a:t>Literally the head hitting into the disk surface</a:t>
            </a:r>
            <a:endParaRPr sz="2800" dirty="0"/>
          </a:p>
        </p:txBody>
      </p:sp>
      <p:pic>
        <p:nvPicPr>
          <p:cNvPr id="460" name="Google Shape;460;g5e7b2e43bd_1_204"/>
          <p:cNvPicPr preferRelativeResize="0"/>
          <p:nvPr/>
        </p:nvPicPr>
        <p:blipFill>
          <a:blip r:embed="rId3">
            <a:alphaModFix/>
          </a:blip>
          <a:stretch>
            <a:fillRect/>
          </a:stretch>
        </p:blipFill>
        <p:spPr>
          <a:xfrm>
            <a:off x="4402100" y="3617900"/>
            <a:ext cx="4107624" cy="2738451"/>
          </a:xfrm>
          <a:prstGeom prst="rect">
            <a:avLst/>
          </a:prstGeom>
          <a:noFill/>
          <a:ln>
            <a:noFill/>
          </a:ln>
        </p:spPr>
      </p:pic>
      <p:pic>
        <p:nvPicPr>
          <p:cNvPr id="461" name="Google Shape;461;g5e7b2e43bd_1_204"/>
          <p:cNvPicPr preferRelativeResize="0"/>
          <p:nvPr/>
        </p:nvPicPr>
        <p:blipFill>
          <a:blip r:embed="rId4">
            <a:alphaModFix/>
          </a:blip>
          <a:stretch>
            <a:fillRect/>
          </a:stretch>
        </p:blipFill>
        <p:spPr>
          <a:xfrm>
            <a:off x="4375675" y="1246375"/>
            <a:ext cx="4160475" cy="2371525"/>
          </a:xfrm>
          <a:prstGeom prst="rect">
            <a:avLst/>
          </a:prstGeom>
          <a:noFill/>
          <a:ln>
            <a:noFill/>
          </a:ln>
        </p:spPr>
      </p:pic>
      <p:sp>
        <p:nvSpPr>
          <p:cNvPr id="7" name="Google Shape;601;g5ce8b99149_0_339">
            <a:extLst>
              <a:ext uri="{FF2B5EF4-FFF2-40B4-BE49-F238E27FC236}">
                <a16:creationId xmlns:a16="http://schemas.microsoft.com/office/drawing/2014/main" id="{C76161F9-F5B6-CB42-B404-F17A0CE576A8}"/>
              </a:ext>
            </a:extLst>
          </p:cNvPr>
          <p:cNvSpPr txBox="1">
            <a:spLocks/>
          </p:cNvSpPr>
          <p:nvPr/>
        </p:nvSpPr>
        <p:spPr>
          <a:xfrm>
            <a:off x="34330" y="6398501"/>
            <a:ext cx="5476180" cy="459499"/>
          </a:xfrm>
          <a:prstGeom prst="rect">
            <a:avLst/>
          </a:prstGeom>
          <a:noFill/>
          <a:ln>
            <a:noFill/>
          </a:ln>
        </p:spPr>
        <p:txBody>
          <a:bodyPr spcFirstLastPara="1" wrap="square" lIns="91425" tIns="45700" rIns="91425" bIns="45700" anchor="ctr" anchorCtr="0">
            <a:noAutofit/>
          </a:bodyPr>
          <a:lstStyle>
            <a:defPPr>
              <a:defRPr lang="en-US"/>
            </a:defPPr>
            <a:lvl1pPr algn="l" rtl="0" eaLnBrk="0" fontAlgn="base" hangingPunct="0">
              <a:spcBef>
                <a:spcPct val="0"/>
              </a:spcBef>
              <a:spcAft>
                <a:spcPct val="0"/>
              </a:spcAft>
              <a:defRPr sz="2400" b="1" kern="1200">
                <a:solidFill>
                  <a:schemeClr val="tx1"/>
                </a:solidFill>
                <a:latin typeface="Arial Narrow" panose="020B0604020202020204"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anose="020B0604020202020204"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anose="020B0604020202020204"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anose="020B0604020202020204"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anose="020B0604020202020204" pitchFamily="34" charset="0"/>
                <a:ea typeface="+mn-ea"/>
                <a:cs typeface="+mn-cs"/>
              </a:defRPr>
            </a:lvl5pPr>
            <a:lvl6pPr marL="2286000" algn="l" defTabSz="914400" rtl="0" eaLnBrk="1" latinLnBrk="0" hangingPunct="1">
              <a:defRPr sz="2400" b="1" kern="1200">
                <a:solidFill>
                  <a:schemeClr val="tx1"/>
                </a:solidFill>
                <a:latin typeface="Arial Narrow" panose="020B0604020202020204" pitchFamily="34" charset="0"/>
                <a:ea typeface="+mn-ea"/>
                <a:cs typeface="+mn-cs"/>
              </a:defRPr>
            </a:lvl6pPr>
            <a:lvl7pPr marL="2743200" algn="l" defTabSz="914400" rtl="0" eaLnBrk="1" latinLnBrk="0" hangingPunct="1">
              <a:defRPr sz="2400" b="1" kern="1200">
                <a:solidFill>
                  <a:schemeClr val="tx1"/>
                </a:solidFill>
                <a:latin typeface="Arial Narrow" panose="020B0604020202020204" pitchFamily="34" charset="0"/>
                <a:ea typeface="+mn-ea"/>
                <a:cs typeface="+mn-cs"/>
              </a:defRPr>
            </a:lvl7pPr>
            <a:lvl8pPr marL="3200400" algn="l" defTabSz="914400" rtl="0" eaLnBrk="1" latinLnBrk="0" hangingPunct="1">
              <a:defRPr sz="2400" b="1" kern="1200">
                <a:solidFill>
                  <a:schemeClr val="tx1"/>
                </a:solidFill>
                <a:latin typeface="Arial Narrow" panose="020B0604020202020204" pitchFamily="34" charset="0"/>
                <a:ea typeface="+mn-ea"/>
                <a:cs typeface="+mn-cs"/>
              </a:defRPr>
            </a:lvl8pPr>
            <a:lvl9pPr marL="3657600" algn="l" defTabSz="914400" rtl="0" eaLnBrk="1" latinLnBrk="0" hangingPunct="1">
              <a:defRPr sz="2400" b="1" kern="1200">
                <a:solidFill>
                  <a:schemeClr val="tx1"/>
                </a:solidFill>
                <a:latin typeface="Arial Narrow" panose="020B0604020202020204" pitchFamily="34" charset="0"/>
                <a:ea typeface="+mn-ea"/>
                <a:cs typeface="+mn-cs"/>
              </a:defRPr>
            </a:lvl9pPr>
          </a:lstStyle>
          <a:p>
            <a:pPr algn="ctr">
              <a:spcBef>
                <a:spcPts val="0"/>
              </a:spcBef>
              <a:spcAft>
                <a:spcPts val="0"/>
              </a:spcAft>
              <a:buSzPts val="1400"/>
            </a:pPr>
            <a:r>
              <a:rPr lang="en-US" sz="1200" dirty="0">
                <a:solidFill>
                  <a:schemeClr val="bg1">
                    <a:lumMod val="75000"/>
                  </a:schemeClr>
                </a:solidFill>
                <a:latin typeface="Calibri"/>
                <a:ea typeface="Calibri"/>
                <a:cs typeface="Calibri"/>
                <a:sym typeface="Calibri"/>
              </a:rPr>
              <a:t>Ref</a:t>
            </a:r>
            <a:r>
              <a:rPr lang="en-US" sz="1200" dirty="0">
                <a:solidFill>
                  <a:schemeClr val="bg1">
                    <a:lumMod val="75000"/>
                  </a:schemeClr>
                </a:solidFill>
                <a:latin typeface="Calibri"/>
                <a:cs typeface="Calibri"/>
                <a:sym typeface="Calibri"/>
              </a:rPr>
              <a:t>: </a:t>
            </a:r>
            <a:r>
              <a:rPr lang="en-US" sz="1200" dirty="0">
                <a:solidFill>
                  <a:schemeClr val="bg1">
                    <a:lumMod val="75000"/>
                  </a:schemeClr>
                </a:solidFill>
                <a:latin typeface="Calibri"/>
                <a:cs typeface="Calibri"/>
              </a:rPr>
              <a:t>CS 61C</a:t>
            </a:r>
            <a:r>
              <a:rPr lang="en-US" sz="1200" dirty="0">
                <a:solidFill>
                  <a:schemeClr val="bg1">
                    <a:lumMod val="75000"/>
                  </a:schemeClr>
                </a:solidFill>
                <a:latin typeface="Calibri"/>
                <a:cs typeface="Calibri"/>
                <a:sym typeface="Calibri"/>
              </a:rPr>
              <a:t>, Lecture on Input/Output, Branden </a:t>
            </a:r>
            <a:r>
              <a:rPr lang="en-US" sz="1200" dirty="0" err="1">
                <a:solidFill>
                  <a:schemeClr val="bg1">
                    <a:lumMod val="75000"/>
                  </a:schemeClr>
                </a:solidFill>
                <a:latin typeface="Calibri"/>
                <a:cs typeface="Calibri"/>
                <a:sym typeface="Calibri"/>
              </a:rPr>
              <a:t>Ghena</a:t>
            </a:r>
            <a:r>
              <a:rPr lang="en-US" sz="1200" dirty="0">
                <a:solidFill>
                  <a:schemeClr val="bg1">
                    <a:lumMod val="75000"/>
                  </a:schemeClr>
                </a:solidFill>
                <a:latin typeface="Calibri"/>
                <a:cs typeface="Calibri"/>
                <a:sym typeface="Calibri"/>
              </a:rPr>
              <a:t>, </a:t>
            </a:r>
            <a:r>
              <a:rPr lang="en-US" sz="1200" dirty="0" err="1">
                <a:solidFill>
                  <a:schemeClr val="bg1">
                    <a:lumMod val="75000"/>
                  </a:schemeClr>
                </a:solidFill>
                <a:latin typeface="Calibri"/>
                <a:cs typeface="Calibri"/>
                <a:sym typeface="Calibri"/>
              </a:rPr>
              <a:t>Univ</a:t>
            </a:r>
            <a:r>
              <a:rPr lang="en-US" sz="1200" dirty="0">
                <a:solidFill>
                  <a:schemeClr val="bg1">
                    <a:lumMod val="75000"/>
                  </a:schemeClr>
                </a:solidFill>
                <a:latin typeface="Calibri"/>
                <a:cs typeface="Calibri"/>
                <a:sym typeface="Calibri"/>
              </a:rPr>
              <a:t> of California, Berkeley </a:t>
            </a:r>
          </a:p>
        </p:txBody>
      </p:sp>
    </p:spTree>
    <p:extLst>
      <p:ext uri="{BB962C8B-B14F-4D97-AF65-F5344CB8AC3E}">
        <p14:creationId xmlns:p14="http://schemas.microsoft.com/office/powerpoint/2010/main" val="41372967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 will study today ..</a:t>
            </a:r>
          </a:p>
        </p:txBody>
      </p:sp>
      <p:sp>
        <p:nvSpPr>
          <p:cNvPr id="3" name="Content Placeholder 2"/>
          <p:cNvSpPr>
            <a:spLocks noGrp="1"/>
          </p:cNvSpPr>
          <p:nvPr>
            <p:ph idx="1"/>
          </p:nvPr>
        </p:nvSpPr>
        <p:spPr/>
        <p:txBody>
          <a:bodyPr/>
          <a:lstStyle/>
          <a:p>
            <a:r>
              <a:rPr lang="en-US" dirty="0"/>
              <a:t>I/O Devices: An Introduction</a:t>
            </a:r>
          </a:p>
          <a:p>
            <a:r>
              <a:rPr lang="en-US" dirty="0"/>
              <a:t>I/O Devices: Architectures</a:t>
            </a:r>
          </a:p>
          <a:p>
            <a:r>
              <a:rPr lang="en-US" dirty="0"/>
              <a:t>Memory Mapped I/O: Polling</a:t>
            </a:r>
          </a:p>
          <a:p>
            <a:r>
              <a:rPr lang="en-US" dirty="0"/>
              <a:t>Memory Mapped I/O: Interrupt</a:t>
            </a:r>
          </a:p>
          <a:p>
            <a:pPr marL="0" indent="0">
              <a:buNone/>
            </a:pPr>
            <a:endParaRPr lang="en-US" dirty="0"/>
          </a:p>
          <a:p>
            <a:endParaRPr lang="en-US" dirty="0"/>
          </a:p>
          <a:p>
            <a:endParaRPr lang="en-US" dirty="0"/>
          </a:p>
          <a:p>
            <a:endParaRPr lang="en-US" dirty="0"/>
          </a:p>
          <a:p>
            <a:endParaRPr lang="en-US" dirty="0">
              <a:solidFill>
                <a:schemeClr val="bg1">
                  <a:lumMod val="65000"/>
                </a:schemeClr>
              </a:solidFill>
            </a:endParaRPr>
          </a:p>
        </p:txBody>
      </p:sp>
    </p:spTree>
    <p:extLst>
      <p:ext uri="{BB962C8B-B14F-4D97-AF65-F5344CB8AC3E}">
        <p14:creationId xmlns:p14="http://schemas.microsoft.com/office/powerpoint/2010/main" val="158663726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66"/>
        <p:cNvGrpSpPr/>
        <p:nvPr/>
      </p:nvGrpSpPr>
      <p:grpSpPr>
        <a:xfrm>
          <a:off x="0" y="0"/>
          <a:ext cx="0" cy="0"/>
          <a:chOff x="0" y="0"/>
          <a:chExt cx="0" cy="0"/>
        </a:xfrm>
      </p:grpSpPr>
      <p:sp>
        <p:nvSpPr>
          <p:cNvPr id="467" name="Google Shape;467;g5e7b2e43bd_1_283"/>
          <p:cNvSpPr txBox="1">
            <a:spLocks noGrp="1"/>
          </p:cNvSpPr>
          <p:nvPr>
            <p:ph type="title"/>
          </p:nvPr>
        </p:nvSpPr>
        <p:spPr>
          <a:xfrm>
            <a:off x="457200" y="274638"/>
            <a:ext cx="8229600" cy="11430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US" dirty="0"/>
              <a:t>Fragmentation</a:t>
            </a:r>
            <a:endParaRPr dirty="0"/>
          </a:p>
        </p:txBody>
      </p:sp>
      <p:sp>
        <p:nvSpPr>
          <p:cNvPr id="468" name="Google Shape;468;g5e7b2e43bd_1_283"/>
          <p:cNvSpPr txBox="1">
            <a:spLocks noGrp="1"/>
          </p:cNvSpPr>
          <p:nvPr>
            <p:ph type="body" idx="1"/>
          </p:nvPr>
        </p:nvSpPr>
        <p:spPr>
          <a:xfrm>
            <a:off x="457200" y="1600199"/>
            <a:ext cx="8229600" cy="4846200"/>
          </a:xfrm>
          <a:prstGeom prst="rect">
            <a:avLst/>
          </a:prstGeom>
        </p:spPr>
        <p:txBody>
          <a:bodyPr spcFirstLastPara="1" wrap="square" lIns="91425" tIns="91425" rIns="91425" bIns="91425" anchor="t" anchorCtr="0">
            <a:noAutofit/>
          </a:bodyPr>
          <a:lstStyle/>
          <a:p>
            <a:pPr marL="457200" lvl="0" indent="-431800" algn="l" rtl="0">
              <a:spcBef>
                <a:spcPts val="640"/>
              </a:spcBef>
              <a:spcAft>
                <a:spcPts val="0"/>
              </a:spcAft>
              <a:buSzPts val="3200"/>
              <a:buFont typeface="Wingdings" pitchFamily="2" charset="2"/>
              <a:buChar char="§"/>
            </a:pPr>
            <a:r>
              <a:rPr lang="en-US" dirty="0"/>
              <a:t>To spend less seek and rotation time, we want data to be contiguous whenever possible</a:t>
            </a:r>
            <a:br>
              <a:rPr lang="en-US" dirty="0"/>
            </a:br>
            <a:endParaRPr dirty="0"/>
          </a:p>
          <a:p>
            <a:pPr marL="457200" lvl="0" indent="-431800" algn="l" rtl="0">
              <a:spcBef>
                <a:spcPts val="0"/>
              </a:spcBef>
              <a:spcAft>
                <a:spcPts val="0"/>
              </a:spcAft>
              <a:buSzPts val="3200"/>
              <a:buFont typeface="Wingdings" pitchFamily="2" charset="2"/>
              <a:buChar char="§"/>
            </a:pPr>
            <a:r>
              <a:rPr lang="en-US" dirty="0"/>
              <a:t>Fragmentation occurs when files are not stored contiguously on the disk</a:t>
            </a:r>
            <a:endParaRPr dirty="0"/>
          </a:p>
        </p:txBody>
      </p:sp>
      <p:pic>
        <p:nvPicPr>
          <p:cNvPr id="470" name="Google Shape;470;g5e7b2e43bd_1_283"/>
          <p:cNvPicPr preferRelativeResize="0"/>
          <p:nvPr/>
        </p:nvPicPr>
        <p:blipFill>
          <a:blip r:embed="rId3">
            <a:alphaModFix/>
          </a:blip>
          <a:stretch>
            <a:fillRect/>
          </a:stretch>
        </p:blipFill>
        <p:spPr>
          <a:xfrm>
            <a:off x="4024976" y="3523075"/>
            <a:ext cx="4737825" cy="2593075"/>
          </a:xfrm>
          <a:prstGeom prst="rect">
            <a:avLst/>
          </a:prstGeom>
          <a:noFill/>
          <a:ln>
            <a:noFill/>
          </a:ln>
        </p:spPr>
      </p:pic>
      <p:sp>
        <p:nvSpPr>
          <p:cNvPr id="6" name="Google Shape;601;g5ce8b99149_0_339">
            <a:extLst>
              <a:ext uri="{FF2B5EF4-FFF2-40B4-BE49-F238E27FC236}">
                <a16:creationId xmlns:a16="http://schemas.microsoft.com/office/drawing/2014/main" id="{9A5F6D74-0163-514E-AE30-25192F722286}"/>
              </a:ext>
            </a:extLst>
          </p:cNvPr>
          <p:cNvSpPr txBox="1">
            <a:spLocks/>
          </p:cNvSpPr>
          <p:nvPr/>
        </p:nvSpPr>
        <p:spPr>
          <a:xfrm>
            <a:off x="34330" y="6398501"/>
            <a:ext cx="5476180" cy="459499"/>
          </a:xfrm>
          <a:prstGeom prst="rect">
            <a:avLst/>
          </a:prstGeom>
          <a:noFill/>
          <a:ln>
            <a:noFill/>
          </a:ln>
        </p:spPr>
        <p:txBody>
          <a:bodyPr spcFirstLastPara="1" wrap="square" lIns="91425" tIns="45700" rIns="91425" bIns="45700" anchor="ctr" anchorCtr="0">
            <a:noAutofit/>
          </a:bodyPr>
          <a:lstStyle>
            <a:defPPr>
              <a:defRPr lang="en-US"/>
            </a:defPPr>
            <a:lvl1pPr algn="l" rtl="0" eaLnBrk="0" fontAlgn="base" hangingPunct="0">
              <a:spcBef>
                <a:spcPct val="0"/>
              </a:spcBef>
              <a:spcAft>
                <a:spcPct val="0"/>
              </a:spcAft>
              <a:defRPr sz="2400" b="1" kern="1200">
                <a:solidFill>
                  <a:schemeClr val="tx1"/>
                </a:solidFill>
                <a:latin typeface="Arial Narrow" panose="020B0604020202020204"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anose="020B0604020202020204"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anose="020B0604020202020204"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anose="020B0604020202020204"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anose="020B0604020202020204" pitchFamily="34" charset="0"/>
                <a:ea typeface="+mn-ea"/>
                <a:cs typeface="+mn-cs"/>
              </a:defRPr>
            </a:lvl5pPr>
            <a:lvl6pPr marL="2286000" algn="l" defTabSz="914400" rtl="0" eaLnBrk="1" latinLnBrk="0" hangingPunct="1">
              <a:defRPr sz="2400" b="1" kern="1200">
                <a:solidFill>
                  <a:schemeClr val="tx1"/>
                </a:solidFill>
                <a:latin typeface="Arial Narrow" panose="020B0604020202020204" pitchFamily="34" charset="0"/>
                <a:ea typeface="+mn-ea"/>
                <a:cs typeface="+mn-cs"/>
              </a:defRPr>
            </a:lvl6pPr>
            <a:lvl7pPr marL="2743200" algn="l" defTabSz="914400" rtl="0" eaLnBrk="1" latinLnBrk="0" hangingPunct="1">
              <a:defRPr sz="2400" b="1" kern="1200">
                <a:solidFill>
                  <a:schemeClr val="tx1"/>
                </a:solidFill>
                <a:latin typeface="Arial Narrow" panose="020B0604020202020204" pitchFamily="34" charset="0"/>
                <a:ea typeface="+mn-ea"/>
                <a:cs typeface="+mn-cs"/>
              </a:defRPr>
            </a:lvl7pPr>
            <a:lvl8pPr marL="3200400" algn="l" defTabSz="914400" rtl="0" eaLnBrk="1" latinLnBrk="0" hangingPunct="1">
              <a:defRPr sz="2400" b="1" kern="1200">
                <a:solidFill>
                  <a:schemeClr val="tx1"/>
                </a:solidFill>
                <a:latin typeface="Arial Narrow" panose="020B0604020202020204" pitchFamily="34" charset="0"/>
                <a:ea typeface="+mn-ea"/>
                <a:cs typeface="+mn-cs"/>
              </a:defRPr>
            </a:lvl8pPr>
            <a:lvl9pPr marL="3657600" algn="l" defTabSz="914400" rtl="0" eaLnBrk="1" latinLnBrk="0" hangingPunct="1">
              <a:defRPr sz="2400" b="1" kern="1200">
                <a:solidFill>
                  <a:schemeClr val="tx1"/>
                </a:solidFill>
                <a:latin typeface="Arial Narrow" panose="020B0604020202020204" pitchFamily="34" charset="0"/>
                <a:ea typeface="+mn-ea"/>
                <a:cs typeface="+mn-cs"/>
              </a:defRPr>
            </a:lvl9pPr>
          </a:lstStyle>
          <a:p>
            <a:pPr algn="ctr">
              <a:spcBef>
                <a:spcPts val="0"/>
              </a:spcBef>
              <a:spcAft>
                <a:spcPts val="0"/>
              </a:spcAft>
              <a:buSzPts val="1400"/>
            </a:pPr>
            <a:r>
              <a:rPr lang="en-US" sz="1200" dirty="0">
                <a:solidFill>
                  <a:schemeClr val="bg1">
                    <a:lumMod val="75000"/>
                  </a:schemeClr>
                </a:solidFill>
                <a:latin typeface="Calibri"/>
                <a:ea typeface="Calibri"/>
                <a:cs typeface="Calibri"/>
                <a:sym typeface="Calibri"/>
              </a:rPr>
              <a:t>Ref</a:t>
            </a:r>
            <a:r>
              <a:rPr lang="en-US" sz="1200" dirty="0">
                <a:solidFill>
                  <a:schemeClr val="bg1">
                    <a:lumMod val="75000"/>
                  </a:schemeClr>
                </a:solidFill>
                <a:latin typeface="Calibri"/>
                <a:cs typeface="Calibri"/>
                <a:sym typeface="Calibri"/>
              </a:rPr>
              <a:t>: </a:t>
            </a:r>
            <a:r>
              <a:rPr lang="en-US" sz="1200" dirty="0">
                <a:solidFill>
                  <a:schemeClr val="bg1">
                    <a:lumMod val="75000"/>
                  </a:schemeClr>
                </a:solidFill>
                <a:latin typeface="Calibri"/>
                <a:cs typeface="Calibri"/>
              </a:rPr>
              <a:t>CS 61C</a:t>
            </a:r>
            <a:r>
              <a:rPr lang="en-US" sz="1200" dirty="0">
                <a:solidFill>
                  <a:schemeClr val="bg1">
                    <a:lumMod val="75000"/>
                  </a:schemeClr>
                </a:solidFill>
                <a:latin typeface="Calibri"/>
                <a:cs typeface="Calibri"/>
                <a:sym typeface="Calibri"/>
              </a:rPr>
              <a:t>, Lecture on Input/Output, Branden </a:t>
            </a:r>
            <a:r>
              <a:rPr lang="en-US" sz="1200" dirty="0" err="1">
                <a:solidFill>
                  <a:schemeClr val="bg1">
                    <a:lumMod val="75000"/>
                  </a:schemeClr>
                </a:solidFill>
                <a:latin typeface="Calibri"/>
                <a:cs typeface="Calibri"/>
                <a:sym typeface="Calibri"/>
              </a:rPr>
              <a:t>Ghena</a:t>
            </a:r>
            <a:r>
              <a:rPr lang="en-US" sz="1200" dirty="0">
                <a:solidFill>
                  <a:schemeClr val="bg1">
                    <a:lumMod val="75000"/>
                  </a:schemeClr>
                </a:solidFill>
                <a:latin typeface="Calibri"/>
                <a:cs typeface="Calibri"/>
                <a:sym typeface="Calibri"/>
              </a:rPr>
              <a:t>, </a:t>
            </a:r>
            <a:r>
              <a:rPr lang="en-US" sz="1200" dirty="0" err="1">
                <a:solidFill>
                  <a:schemeClr val="bg1">
                    <a:lumMod val="75000"/>
                  </a:schemeClr>
                </a:solidFill>
                <a:latin typeface="Calibri"/>
                <a:cs typeface="Calibri"/>
                <a:sym typeface="Calibri"/>
              </a:rPr>
              <a:t>Univ</a:t>
            </a:r>
            <a:r>
              <a:rPr lang="en-US" sz="1200" dirty="0">
                <a:solidFill>
                  <a:schemeClr val="bg1">
                    <a:lumMod val="75000"/>
                  </a:schemeClr>
                </a:solidFill>
                <a:latin typeface="Calibri"/>
                <a:cs typeface="Calibri"/>
                <a:sym typeface="Calibri"/>
              </a:rPr>
              <a:t> of California, Berkeley </a:t>
            </a:r>
          </a:p>
        </p:txBody>
      </p:sp>
    </p:spTree>
    <p:extLst>
      <p:ext uri="{BB962C8B-B14F-4D97-AF65-F5344CB8AC3E}">
        <p14:creationId xmlns:p14="http://schemas.microsoft.com/office/powerpoint/2010/main" val="29588358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14"/>
        <p:cNvGrpSpPr/>
        <p:nvPr/>
      </p:nvGrpSpPr>
      <p:grpSpPr>
        <a:xfrm>
          <a:off x="0" y="0"/>
          <a:ext cx="0" cy="0"/>
          <a:chOff x="0" y="0"/>
          <a:chExt cx="0" cy="0"/>
        </a:xfrm>
      </p:grpSpPr>
      <p:sp>
        <p:nvSpPr>
          <p:cNvPr id="515" name="Google Shape;515;g5e7b2e43bd_1_234"/>
          <p:cNvSpPr txBox="1">
            <a:spLocks noGrp="1"/>
          </p:cNvSpPr>
          <p:nvPr>
            <p:ph type="title"/>
          </p:nvPr>
        </p:nvSpPr>
        <p:spPr>
          <a:xfrm>
            <a:off x="457200" y="274638"/>
            <a:ext cx="8229600" cy="1143000"/>
          </a:xfrm>
          <a:prstGeom prst="rect">
            <a:avLst/>
          </a:prstGeom>
        </p:spPr>
        <p:txBody>
          <a:bodyPr spcFirstLastPara="1" wrap="square" lIns="91425" tIns="91425" rIns="91425" bIns="91425" anchor="ctr" anchorCtr="0">
            <a:noAutofit/>
          </a:bodyPr>
          <a:lstStyle/>
          <a:p>
            <a:pPr marL="0" lvl="0" indent="0" rtl="0">
              <a:spcBef>
                <a:spcPts val="0"/>
              </a:spcBef>
              <a:spcAft>
                <a:spcPts val="0"/>
              </a:spcAft>
            </a:pPr>
            <a:r>
              <a:rPr lang="en-US" dirty="0"/>
              <a:t>What about Solid State Drives?</a:t>
            </a:r>
            <a:endParaRPr dirty="0"/>
          </a:p>
        </p:txBody>
      </p:sp>
      <p:sp>
        <p:nvSpPr>
          <p:cNvPr id="516" name="Google Shape;516;g5e7b2e43bd_1_234"/>
          <p:cNvSpPr txBox="1">
            <a:spLocks noGrp="1"/>
          </p:cNvSpPr>
          <p:nvPr>
            <p:ph type="body" idx="1"/>
          </p:nvPr>
        </p:nvSpPr>
        <p:spPr>
          <a:xfrm>
            <a:off x="457200" y="1600199"/>
            <a:ext cx="8229600" cy="4846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p>
            <a:r>
              <a:rPr lang="en-US" dirty="0"/>
              <a:t>~10 years ago: </a:t>
            </a:r>
            <a:r>
              <a:rPr lang="en-US" dirty="0" err="1"/>
              <a:t>Microdrives</a:t>
            </a:r>
            <a:r>
              <a:rPr lang="en-US" dirty="0"/>
              <a:t> and Flash memory</a:t>
            </a:r>
            <a:br>
              <a:rPr lang="en-US" dirty="0"/>
            </a:br>
            <a:r>
              <a:rPr lang="en-US" dirty="0"/>
              <a:t>(e.g., CompactFlash) went head-to-head</a:t>
            </a:r>
            <a:endParaRPr dirty="0"/>
          </a:p>
          <a:p>
            <a:r>
              <a:rPr lang="en-US" dirty="0"/>
              <a:t>Both non-volatile (retains contents without power supply)</a:t>
            </a:r>
            <a:endParaRPr dirty="0"/>
          </a:p>
          <a:p>
            <a:pPr lvl="1"/>
            <a:r>
              <a:rPr lang="en-US" dirty="0"/>
              <a:t>Flash benefits: lower power, no crashes</a:t>
            </a:r>
            <a:br>
              <a:rPr lang="en-US" dirty="0"/>
            </a:br>
            <a:r>
              <a:rPr lang="en-US" dirty="0"/>
              <a:t>(no moving parts, need to spin µdrives up/down)</a:t>
            </a:r>
            <a:endParaRPr dirty="0"/>
          </a:p>
          <a:p>
            <a:pPr lvl="1"/>
            <a:r>
              <a:rPr lang="en-US" dirty="0"/>
              <a:t>Disk cost = fixed cost of motor + arm mechanics, but actual magnetic media cost very low</a:t>
            </a:r>
            <a:endParaRPr dirty="0"/>
          </a:p>
          <a:p>
            <a:pPr lvl="1"/>
            <a:r>
              <a:rPr lang="en-US" dirty="0"/>
              <a:t>Flash cost = most cost/bit of flash chips</a:t>
            </a:r>
            <a:endParaRPr dirty="0"/>
          </a:p>
          <a:p>
            <a:r>
              <a:rPr lang="en-US" dirty="0"/>
              <a:t>Cost/bit of flash came down, became</a:t>
            </a:r>
            <a:br>
              <a:rPr lang="en-US" dirty="0"/>
            </a:br>
            <a:r>
              <a:rPr lang="en-US" dirty="0"/>
              <a:t>cost competitive for dense storage</a:t>
            </a:r>
            <a:endParaRPr dirty="0"/>
          </a:p>
        </p:txBody>
      </p:sp>
      <p:pic>
        <p:nvPicPr>
          <p:cNvPr id="518" name="Google Shape;518;g5e7b2e43bd_1_234"/>
          <p:cNvPicPr preferRelativeResize="0"/>
          <p:nvPr/>
        </p:nvPicPr>
        <p:blipFill>
          <a:blip r:embed="rId3">
            <a:alphaModFix/>
          </a:blip>
          <a:stretch>
            <a:fillRect/>
          </a:stretch>
        </p:blipFill>
        <p:spPr>
          <a:xfrm>
            <a:off x="5953625" y="4017025"/>
            <a:ext cx="2970699" cy="2339325"/>
          </a:xfrm>
          <a:prstGeom prst="rect">
            <a:avLst/>
          </a:prstGeom>
          <a:noFill/>
          <a:ln>
            <a:noFill/>
          </a:ln>
        </p:spPr>
      </p:pic>
      <p:sp>
        <p:nvSpPr>
          <p:cNvPr id="6" name="Google Shape;601;g5ce8b99149_0_339">
            <a:extLst>
              <a:ext uri="{FF2B5EF4-FFF2-40B4-BE49-F238E27FC236}">
                <a16:creationId xmlns:a16="http://schemas.microsoft.com/office/drawing/2014/main" id="{39560489-CE92-DA46-9F8E-BAF2B6B0ECDA}"/>
              </a:ext>
            </a:extLst>
          </p:cNvPr>
          <p:cNvSpPr txBox="1">
            <a:spLocks/>
          </p:cNvSpPr>
          <p:nvPr/>
        </p:nvSpPr>
        <p:spPr>
          <a:xfrm>
            <a:off x="34330" y="6398501"/>
            <a:ext cx="5476180" cy="459499"/>
          </a:xfrm>
          <a:prstGeom prst="rect">
            <a:avLst/>
          </a:prstGeom>
          <a:noFill/>
          <a:ln>
            <a:noFill/>
          </a:ln>
        </p:spPr>
        <p:txBody>
          <a:bodyPr spcFirstLastPara="1" wrap="square" lIns="91425" tIns="45700" rIns="91425" bIns="45700" anchor="ctr" anchorCtr="0">
            <a:noAutofit/>
          </a:bodyPr>
          <a:lstStyle>
            <a:defPPr>
              <a:defRPr lang="en-US"/>
            </a:defPPr>
            <a:lvl1pPr algn="l" rtl="0" eaLnBrk="0" fontAlgn="base" hangingPunct="0">
              <a:spcBef>
                <a:spcPct val="0"/>
              </a:spcBef>
              <a:spcAft>
                <a:spcPct val="0"/>
              </a:spcAft>
              <a:defRPr sz="2400" b="1" kern="1200">
                <a:solidFill>
                  <a:schemeClr val="tx1"/>
                </a:solidFill>
                <a:latin typeface="Arial Narrow" panose="020B0604020202020204"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anose="020B0604020202020204"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anose="020B0604020202020204"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anose="020B0604020202020204"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anose="020B0604020202020204" pitchFamily="34" charset="0"/>
                <a:ea typeface="+mn-ea"/>
                <a:cs typeface="+mn-cs"/>
              </a:defRPr>
            </a:lvl5pPr>
            <a:lvl6pPr marL="2286000" algn="l" defTabSz="914400" rtl="0" eaLnBrk="1" latinLnBrk="0" hangingPunct="1">
              <a:defRPr sz="2400" b="1" kern="1200">
                <a:solidFill>
                  <a:schemeClr val="tx1"/>
                </a:solidFill>
                <a:latin typeface="Arial Narrow" panose="020B0604020202020204" pitchFamily="34" charset="0"/>
                <a:ea typeface="+mn-ea"/>
                <a:cs typeface="+mn-cs"/>
              </a:defRPr>
            </a:lvl6pPr>
            <a:lvl7pPr marL="2743200" algn="l" defTabSz="914400" rtl="0" eaLnBrk="1" latinLnBrk="0" hangingPunct="1">
              <a:defRPr sz="2400" b="1" kern="1200">
                <a:solidFill>
                  <a:schemeClr val="tx1"/>
                </a:solidFill>
                <a:latin typeface="Arial Narrow" panose="020B0604020202020204" pitchFamily="34" charset="0"/>
                <a:ea typeface="+mn-ea"/>
                <a:cs typeface="+mn-cs"/>
              </a:defRPr>
            </a:lvl7pPr>
            <a:lvl8pPr marL="3200400" algn="l" defTabSz="914400" rtl="0" eaLnBrk="1" latinLnBrk="0" hangingPunct="1">
              <a:defRPr sz="2400" b="1" kern="1200">
                <a:solidFill>
                  <a:schemeClr val="tx1"/>
                </a:solidFill>
                <a:latin typeface="Arial Narrow" panose="020B0604020202020204" pitchFamily="34" charset="0"/>
                <a:ea typeface="+mn-ea"/>
                <a:cs typeface="+mn-cs"/>
              </a:defRPr>
            </a:lvl8pPr>
            <a:lvl9pPr marL="3657600" algn="l" defTabSz="914400" rtl="0" eaLnBrk="1" latinLnBrk="0" hangingPunct="1">
              <a:defRPr sz="2400" b="1" kern="1200">
                <a:solidFill>
                  <a:schemeClr val="tx1"/>
                </a:solidFill>
                <a:latin typeface="Arial Narrow" panose="020B0604020202020204" pitchFamily="34" charset="0"/>
                <a:ea typeface="+mn-ea"/>
                <a:cs typeface="+mn-cs"/>
              </a:defRPr>
            </a:lvl9pPr>
          </a:lstStyle>
          <a:p>
            <a:pPr algn="ctr">
              <a:spcBef>
                <a:spcPts val="0"/>
              </a:spcBef>
              <a:spcAft>
                <a:spcPts val="0"/>
              </a:spcAft>
              <a:buSzPts val="1400"/>
            </a:pPr>
            <a:r>
              <a:rPr lang="en-US" sz="1200" dirty="0">
                <a:solidFill>
                  <a:schemeClr val="bg1">
                    <a:lumMod val="75000"/>
                  </a:schemeClr>
                </a:solidFill>
                <a:latin typeface="Calibri"/>
                <a:ea typeface="Calibri"/>
                <a:cs typeface="Calibri"/>
                <a:sym typeface="Calibri"/>
              </a:rPr>
              <a:t>Ref</a:t>
            </a:r>
            <a:r>
              <a:rPr lang="en-US" sz="1200" dirty="0">
                <a:solidFill>
                  <a:schemeClr val="bg1">
                    <a:lumMod val="75000"/>
                  </a:schemeClr>
                </a:solidFill>
                <a:latin typeface="Calibri"/>
                <a:cs typeface="Calibri"/>
                <a:sym typeface="Calibri"/>
              </a:rPr>
              <a:t>: </a:t>
            </a:r>
            <a:r>
              <a:rPr lang="en-US" sz="1200" dirty="0">
                <a:solidFill>
                  <a:schemeClr val="bg1">
                    <a:lumMod val="75000"/>
                  </a:schemeClr>
                </a:solidFill>
                <a:latin typeface="Calibri"/>
                <a:cs typeface="Calibri"/>
              </a:rPr>
              <a:t>CS 61C</a:t>
            </a:r>
            <a:r>
              <a:rPr lang="en-US" sz="1200" dirty="0">
                <a:solidFill>
                  <a:schemeClr val="bg1">
                    <a:lumMod val="75000"/>
                  </a:schemeClr>
                </a:solidFill>
                <a:latin typeface="Calibri"/>
                <a:cs typeface="Calibri"/>
                <a:sym typeface="Calibri"/>
              </a:rPr>
              <a:t>, Lecture on Input/Output, Branden </a:t>
            </a:r>
            <a:r>
              <a:rPr lang="en-US" sz="1200" dirty="0" err="1">
                <a:solidFill>
                  <a:schemeClr val="bg1">
                    <a:lumMod val="75000"/>
                  </a:schemeClr>
                </a:solidFill>
                <a:latin typeface="Calibri"/>
                <a:cs typeface="Calibri"/>
                <a:sym typeface="Calibri"/>
              </a:rPr>
              <a:t>Ghena</a:t>
            </a:r>
            <a:r>
              <a:rPr lang="en-US" sz="1200" dirty="0">
                <a:solidFill>
                  <a:schemeClr val="bg1">
                    <a:lumMod val="75000"/>
                  </a:schemeClr>
                </a:solidFill>
                <a:latin typeface="Calibri"/>
                <a:cs typeface="Calibri"/>
                <a:sym typeface="Calibri"/>
              </a:rPr>
              <a:t>, </a:t>
            </a:r>
            <a:r>
              <a:rPr lang="en-US" sz="1200" dirty="0" err="1">
                <a:solidFill>
                  <a:schemeClr val="bg1">
                    <a:lumMod val="75000"/>
                  </a:schemeClr>
                </a:solidFill>
                <a:latin typeface="Calibri"/>
                <a:cs typeface="Calibri"/>
                <a:sym typeface="Calibri"/>
              </a:rPr>
              <a:t>Univ</a:t>
            </a:r>
            <a:r>
              <a:rPr lang="en-US" sz="1200" dirty="0">
                <a:solidFill>
                  <a:schemeClr val="bg1">
                    <a:lumMod val="75000"/>
                  </a:schemeClr>
                </a:solidFill>
                <a:latin typeface="Calibri"/>
                <a:cs typeface="Calibri"/>
                <a:sym typeface="Calibri"/>
              </a:rPr>
              <a:t> of California, Berkeley </a:t>
            </a:r>
          </a:p>
        </p:txBody>
      </p:sp>
    </p:spTree>
    <p:extLst>
      <p:ext uri="{BB962C8B-B14F-4D97-AF65-F5344CB8AC3E}">
        <p14:creationId xmlns:p14="http://schemas.microsoft.com/office/powerpoint/2010/main" val="140826837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22"/>
        <p:cNvGrpSpPr/>
        <p:nvPr/>
      </p:nvGrpSpPr>
      <p:grpSpPr>
        <a:xfrm>
          <a:off x="0" y="0"/>
          <a:ext cx="0" cy="0"/>
          <a:chOff x="0" y="0"/>
          <a:chExt cx="0" cy="0"/>
        </a:xfrm>
      </p:grpSpPr>
      <p:sp>
        <p:nvSpPr>
          <p:cNvPr id="523" name="Google Shape;523;p67"/>
          <p:cNvSpPr txBox="1">
            <a:spLocks noGrp="1"/>
          </p:cNvSpPr>
          <p:nvPr>
            <p:ph type="title"/>
          </p:nvPr>
        </p:nvSpPr>
        <p:spPr>
          <a:xfrm>
            <a:off x="409267" y="275278"/>
            <a:ext cx="7434083" cy="1020900"/>
          </a:xfrm>
          <a:prstGeom prst="rect">
            <a:avLst/>
          </a:prstGeom>
          <a:noFill/>
          <a:ln w="9525">
            <a:noFill/>
            <a:miter lim="800000"/>
            <a:headEnd/>
            <a:tailEnd/>
          </a:ln>
        </p:spPr>
        <p:txBody>
          <a:bodyPr spcFirstLastPara="1" vert="horz" wrap="square" lIns="91425" tIns="91425" rIns="91425" bIns="91425" numCol="1" anchor="ctr" anchorCtr="0" compatLnSpc="1">
            <a:prstTxWarp prst="textNoShape">
              <a:avLst/>
            </a:prstTxWarp>
            <a:noAutofit/>
          </a:bodyPr>
          <a:lstStyle/>
          <a:p>
            <a:pPr marL="0" indent="0">
              <a:spcBef>
                <a:spcPts val="0"/>
              </a:spcBef>
              <a:spcAft>
                <a:spcPts val="0"/>
              </a:spcAft>
            </a:pPr>
            <a:r>
              <a:rPr lang="en-US" dirty="0">
                <a:sym typeface="Calibri"/>
              </a:rPr>
              <a:t>Flash Memory / SSD Technology</a:t>
            </a:r>
            <a:endParaRPr dirty="0">
              <a:sym typeface="Calibri"/>
            </a:endParaRPr>
          </a:p>
        </p:txBody>
      </p:sp>
      <p:pic>
        <p:nvPicPr>
          <p:cNvPr id="524" name="Google Shape;524;p67"/>
          <p:cNvPicPr preferRelativeResize="0"/>
          <p:nvPr/>
        </p:nvPicPr>
        <p:blipFill rotWithShape="1">
          <a:blip r:embed="rId3">
            <a:alphaModFix/>
          </a:blip>
          <a:srcRect/>
          <a:stretch/>
        </p:blipFill>
        <p:spPr>
          <a:xfrm>
            <a:off x="1501444" y="1359143"/>
            <a:ext cx="3752896" cy="3371743"/>
          </a:xfrm>
          <a:prstGeom prst="rect">
            <a:avLst/>
          </a:prstGeom>
          <a:noFill/>
          <a:ln>
            <a:noFill/>
          </a:ln>
        </p:spPr>
      </p:pic>
      <p:pic>
        <p:nvPicPr>
          <p:cNvPr id="525" name="Google Shape;525;p67"/>
          <p:cNvPicPr preferRelativeResize="0"/>
          <p:nvPr/>
        </p:nvPicPr>
        <p:blipFill rotWithShape="1">
          <a:blip r:embed="rId4">
            <a:alphaModFix/>
          </a:blip>
          <a:srcRect/>
          <a:stretch/>
        </p:blipFill>
        <p:spPr>
          <a:xfrm>
            <a:off x="4562333" y="1477386"/>
            <a:ext cx="3388221" cy="1020881"/>
          </a:xfrm>
          <a:prstGeom prst="rect">
            <a:avLst/>
          </a:prstGeom>
          <a:noFill/>
          <a:ln>
            <a:noFill/>
          </a:ln>
        </p:spPr>
      </p:pic>
      <p:pic>
        <p:nvPicPr>
          <p:cNvPr id="526" name="Google Shape;526;p67"/>
          <p:cNvPicPr preferRelativeResize="0"/>
          <p:nvPr/>
        </p:nvPicPr>
        <p:blipFill rotWithShape="1">
          <a:blip r:embed="rId5">
            <a:alphaModFix/>
          </a:blip>
          <a:srcRect/>
          <a:stretch/>
        </p:blipFill>
        <p:spPr>
          <a:xfrm>
            <a:off x="5466013" y="2529531"/>
            <a:ext cx="2230292" cy="2115061"/>
          </a:xfrm>
          <a:prstGeom prst="rect">
            <a:avLst/>
          </a:prstGeom>
          <a:noFill/>
          <a:ln>
            <a:noFill/>
          </a:ln>
        </p:spPr>
      </p:pic>
      <p:sp>
        <p:nvSpPr>
          <p:cNvPr id="527" name="Google Shape;527;p67"/>
          <p:cNvSpPr txBox="1"/>
          <p:nvPr/>
        </p:nvSpPr>
        <p:spPr>
          <a:xfrm>
            <a:off x="409267" y="4871461"/>
            <a:ext cx="8329200" cy="1443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marL="342900" indent="-342900" eaLnBrk="1" hangingPunct="1">
              <a:spcBef>
                <a:spcPct val="20000"/>
              </a:spcBef>
              <a:buClr>
                <a:srgbClr val="990000"/>
              </a:buClr>
              <a:buSzPct val="60000"/>
              <a:buFont typeface="Wingdings 2" pitchFamily="18" charset="2"/>
              <a:buChar char="¢"/>
              <a:defRPr b="0">
                <a:latin typeface="Calibri" pitchFamily="34" charset="0"/>
              </a:defRPr>
            </a:lvl1pPr>
            <a:lvl2pPr marL="742950" lvl="1" indent="-285750" eaLnBrk="1" hangingPunct="1">
              <a:spcBef>
                <a:spcPct val="20000"/>
              </a:spcBef>
              <a:buClr>
                <a:srgbClr val="990000"/>
              </a:buClr>
              <a:buSzPct val="110000"/>
              <a:buFont typeface="Wingdings" pitchFamily="2" charset="2"/>
              <a:buChar char="§"/>
              <a:defRPr sz="2000">
                <a:latin typeface="Calibri" pitchFamily="34" charset="0"/>
              </a:defRPr>
            </a:lvl2pPr>
            <a:lvl3pPr marL="1143000" indent="-228600" eaLnBrk="1" hangingPunct="1">
              <a:spcBef>
                <a:spcPct val="20000"/>
              </a:spcBef>
              <a:buClr>
                <a:srgbClr val="0070C0"/>
              </a:buClr>
              <a:buSzPct val="80000"/>
              <a:buFont typeface="Wingdings" pitchFamily="2" charset="2"/>
              <a:buChar char="§"/>
              <a:defRPr sz="2000">
                <a:latin typeface="Calibri" pitchFamily="34" charset="0"/>
              </a:defRPr>
            </a:lvl3pPr>
            <a:lvl4pPr marL="1600200" indent="-228600" eaLnBrk="1" hangingPunct="1">
              <a:spcBef>
                <a:spcPct val="20000"/>
              </a:spcBef>
              <a:buChar char="–"/>
              <a:defRPr sz="2000">
                <a:latin typeface="Calibri" pitchFamily="34" charset="0"/>
              </a:defRPr>
            </a:lvl4pPr>
            <a:lvl5pPr marL="2057400" indent="-228600" eaLnBrk="1" hangingPunct="1">
              <a:spcBef>
                <a:spcPct val="20000"/>
              </a:spcBef>
              <a:buChar char="»"/>
              <a:defRPr sz="2000">
                <a:latin typeface="Calibri" pitchFamily="34" charset="0"/>
              </a:defRPr>
            </a:lvl5pPr>
            <a:lvl6pPr marL="2514600" indent="-228600" fontAlgn="base">
              <a:spcBef>
                <a:spcPct val="20000"/>
              </a:spcBef>
              <a:spcAft>
                <a:spcPct val="0"/>
              </a:spcAft>
              <a:buChar char="»"/>
              <a:defRPr sz="2000">
                <a:latin typeface="Arial" charset="0"/>
              </a:defRPr>
            </a:lvl6pPr>
            <a:lvl7pPr marL="2971800" indent="-228600" fontAlgn="base">
              <a:spcBef>
                <a:spcPct val="20000"/>
              </a:spcBef>
              <a:spcAft>
                <a:spcPct val="0"/>
              </a:spcAft>
              <a:buChar char="»"/>
              <a:defRPr sz="2000">
                <a:latin typeface="Arial" charset="0"/>
              </a:defRPr>
            </a:lvl7pPr>
            <a:lvl8pPr marL="3429000" indent="-228600" fontAlgn="base">
              <a:spcBef>
                <a:spcPct val="20000"/>
              </a:spcBef>
              <a:spcAft>
                <a:spcPct val="0"/>
              </a:spcAft>
              <a:buChar char="»"/>
              <a:defRPr sz="2000">
                <a:latin typeface="Arial" charset="0"/>
              </a:defRPr>
            </a:lvl8pPr>
            <a:lvl9pPr marL="3886200" indent="-228600" fontAlgn="base">
              <a:spcBef>
                <a:spcPct val="20000"/>
              </a:spcBef>
              <a:spcAft>
                <a:spcPct val="0"/>
              </a:spcAft>
              <a:buChar char="»"/>
              <a:defRPr sz="2000">
                <a:latin typeface="Arial" charset="0"/>
              </a:defRPr>
            </a:lvl9pPr>
          </a:lstStyle>
          <a:p>
            <a:r>
              <a:rPr lang="en-US" dirty="0">
                <a:sym typeface="Calibri"/>
              </a:rPr>
              <a:t>NMOS transistor with an additional conductor between gate and source/drain which “traps” electrons. The presence/absence is a 1 or 0</a:t>
            </a:r>
            <a:endParaRPr dirty="0">
              <a:sym typeface="Calibri"/>
            </a:endParaRPr>
          </a:p>
        </p:txBody>
      </p:sp>
    </p:spTree>
    <p:extLst>
      <p:ext uri="{BB962C8B-B14F-4D97-AF65-F5344CB8AC3E}">
        <p14:creationId xmlns:p14="http://schemas.microsoft.com/office/powerpoint/2010/main" val="4404087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33"/>
        <p:cNvGrpSpPr/>
        <p:nvPr/>
      </p:nvGrpSpPr>
      <p:grpSpPr>
        <a:xfrm>
          <a:off x="0" y="0"/>
          <a:ext cx="0" cy="0"/>
          <a:chOff x="0" y="0"/>
          <a:chExt cx="0" cy="0"/>
        </a:xfrm>
      </p:grpSpPr>
      <p:sp>
        <p:nvSpPr>
          <p:cNvPr id="534" name="Google Shape;534;g5e7b2e43bd_1_242"/>
          <p:cNvSpPr txBox="1">
            <a:spLocks noGrp="1"/>
          </p:cNvSpPr>
          <p:nvPr>
            <p:ph type="title"/>
          </p:nvPr>
        </p:nvSpPr>
        <p:spPr>
          <a:xfrm>
            <a:off x="457200" y="274638"/>
            <a:ext cx="8229600" cy="1143000"/>
          </a:xfrm>
          <a:prstGeom prst="rect">
            <a:avLst/>
          </a:prstGeom>
          <a:noFill/>
          <a:ln w="9525">
            <a:noFill/>
            <a:miter lim="800000"/>
            <a:headEnd/>
            <a:tailEnd/>
          </a:ln>
        </p:spPr>
        <p:txBody>
          <a:bodyPr spcFirstLastPara="1" vert="horz" wrap="square" lIns="91425" tIns="91425" rIns="91425" bIns="91425" numCol="1" anchor="ctr" anchorCtr="0" compatLnSpc="1">
            <a:prstTxWarp prst="textNoShape">
              <a:avLst/>
            </a:prstTxWarp>
            <a:noAutofit/>
          </a:bodyPr>
          <a:lstStyle/>
          <a:p>
            <a:pPr marL="0" indent="0">
              <a:spcBef>
                <a:spcPts val="0"/>
              </a:spcBef>
              <a:spcAft>
                <a:spcPts val="0"/>
              </a:spcAft>
            </a:pPr>
            <a:r>
              <a:rPr lang="en-US" dirty="0"/>
              <a:t>Flash Memory Problems</a:t>
            </a:r>
            <a:endParaRPr dirty="0"/>
          </a:p>
        </p:txBody>
      </p:sp>
      <p:sp>
        <p:nvSpPr>
          <p:cNvPr id="535" name="Google Shape;535;g5e7b2e43bd_1_242"/>
          <p:cNvSpPr txBox="1">
            <a:spLocks noGrp="1"/>
          </p:cNvSpPr>
          <p:nvPr>
            <p:ph type="body" idx="1"/>
          </p:nvPr>
        </p:nvSpPr>
        <p:spPr>
          <a:xfrm>
            <a:off x="457200" y="1600199"/>
            <a:ext cx="8229600" cy="4846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p>
            <a:r>
              <a:rPr lang="en-US" kern="1200" dirty="0"/>
              <a:t>Flash has a limited number of program-erase cycles</a:t>
            </a:r>
            <a:endParaRPr kern="1200" dirty="0"/>
          </a:p>
          <a:p>
            <a:pPr lvl="1"/>
            <a:r>
              <a:rPr lang="en-US" kern="1200" dirty="0">
                <a:ea typeface="+mn-ea"/>
                <a:cs typeface="+mn-cs"/>
              </a:rPr>
              <a:t>10,000 - 100,000 writes total…</a:t>
            </a:r>
            <a:endParaRPr kern="1200" dirty="0">
              <a:ea typeface="+mn-ea"/>
              <a:cs typeface="+mn-cs"/>
            </a:endParaRPr>
          </a:p>
          <a:p>
            <a:pPr marL="0" indent="0">
              <a:buNone/>
            </a:pPr>
            <a:endParaRPr kern="1200" dirty="0"/>
          </a:p>
          <a:p>
            <a:r>
              <a:rPr lang="en-US" kern="1200" dirty="0"/>
              <a:t>Solutions:</a:t>
            </a:r>
            <a:endParaRPr kern="1200" dirty="0"/>
          </a:p>
          <a:p>
            <a:pPr lvl="1"/>
            <a:r>
              <a:rPr lang="en-US" kern="1200" dirty="0">
                <a:ea typeface="+mn-ea"/>
                <a:cs typeface="+mn-cs"/>
              </a:rPr>
              <a:t>Apply wear leveling to distribute writes evenly</a:t>
            </a:r>
            <a:endParaRPr kern="1200" dirty="0">
              <a:ea typeface="+mn-ea"/>
              <a:cs typeface="+mn-cs"/>
            </a:endParaRPr>
          </a:p>
          <a:p>
            <a:pPr lvl="2"/>
            <a:r>
              <a:rPr lang="en-US" kern="1200" dirty="0">
                <a:ea typeface="+mn-ea"/>
                <a:cs typeface="+mn-cs"/>
              </a:rPr>
              <a:t>Move frequently written data around</a:t>
            </a:r>
            <a:endParaRPr kern="1200" dirty="0">
              <a:ea typeface="+mn-ea"/>
              <a:cs typeface="+mn-cs"/>
            </a:endParaRPr>
          </a:p>
          <a:p>
            <a:pPr lvl="2"/>
            <a:r>
              <a:rPr lang="en-US" kern="1200" dirty="0">
                <a:ea typeface="+mn-ea"/>
                <a:cs typeface="+mn-cs"/>
              </a:rPr>
              <a:t>Create a map from addresses to real locations</a:t>
            </a:r>
            <a:br>
              <a:rPr lang="en-US" kern="1200" dirty="0">
                <a:ea typeface="+mn-ea"/>
                <a:cs typeface="+mn-cs"/>
              </a:rPr>
            </a:br>
            <a:endParaRPr kern="1200" dirty="0">
              <a:ea typeface="+mn-ea"/>
              <a:cs typeface="+mn-cs"/>
            </a:endParaRPr>
          </a:p>
          <a:p>
            <a:pPr lvl="1"/>
            <a:r>
              <a:rPr lang="en-US" kern="1200" dirty="0">
                <a:ea typeface="+mn-ea"/>
                <a:cs typeface="+mn-cs"/>
              </a:rPr>
              <a:t>Lie about how much space you have</a:t>
            </a:r>
            <a:endParaRPr kern="1200" dirty="0">
              <a:ea typeface="+mn-ea"/>
              <a:cs typeface="+mn-cs"/>
            </a:endParaRPr>
          </a:p>
          <a:p>
            <a:pPr lvl="2"/>
            <a:r>
              <a:rPr lang="en-US" kern="1200" dirty="0">
                <a:ea typeface="+mn-ea"/>
                <a:cs typeface="+mn-cs"/>
              </a:rPr>
              <a:t>Sell a 100 GB SSD that secretly has 120 GB</a:t>
            </a:r>
            <a:endParaRPr kern="1200" dirty="0">
              <a:ea typeface="+mn-ea"/>
              <a:cs typeface="+mn-cs"/>
            </a:endParaRPr>
          </a:p>
          <a:p>
            <a:pPr lvl="2"/>
            <a:r>
              <a:rPr lang="en-US" kern="1200" dirty="0">
                <a:ea typeface="+mn-ea"/>
                <a:cs typeface="+mn-cs"/>
              </a:rPr>
              <a:t>Slowly move memory over as sections die</a:t>
            </a:r>
            <a:endParaRPr kern="1200" dirty="0">
              <a:ea typeface="+mn-ea"/>
              <a:cs typeface="+mn-cs"/>
            </a:endParaRPr>
          </a:p>
        </p:txBody>
      </p:sp>
      <p:sp>
        <p:nvSpPr>
          <p:cNvPr id="5" name="Google Shape;601;g5ce8b99149_0_339">
            <a:extLst>
              <a:ext uri="{FF2B5EF4-FFF2-40B4-BE49-F238E27FC236}">
                <a16:creationId xmlns:a16="http://schemas.microsoft.com/office/drawing/2014/main" id="{B76C9E60-1870-6E42-B031-4A42E99B8031}"/>
              </a:ext>
            </a:extLst>
          </p:cNvPr>
          <p:cNvSpPr txBox="1">
            <a:spLocks/>
          </p:cNvSpPr>
          <p:nvPr/>
        </p:nvSpPr>
        <p:spPr>
          <a:xfrm>
            <a:off x="34330" y="6398501"/>
            <a:ext cx="5476180" cy="459499"/>
          </a:xfrm>
          <a:prstGeom prst="rect">
            <a:avLst/>
          </a:prstGeom>
          <a:noFill/>
          <a:ln>
            <a:noFill/>
          </a:ln>
        </p:spPr>
        <p:txBody>
          <a:bodyPr spcFirstLastPara="1" wrap="square" lIns="91425" tIns="45700" rIns="91425" bIns="45700" anchor="ctr" anchorCtr="0">
            <a:noAutofit/>
          </a:bodyPr>
          <a:lstStyle>
            <a:defPPr>
              <a:defRPr lang="en-US"/>
            </a:defPPr>
            <a:lvl1pPr algn="l" rtl="0" eaLnBrk="0" fontAlgn="base" hangingPunct="0">
              <a:spcBef>
                <a:spcPct val="0"/>
              </a:spcBef>
              <a:spcAft>
                <a:spcPct val="0"/>
              </a:spcAft>
              <a:defRPr sz="2400" b="1" kern="1200">
                <a:solidFill>
                  <a:schemeClr val="tx1"/>
                </a:solidFill>
                <a:latin typeface="Arial Narrow" panose="020B0604020202020204"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anose="020B0604020202020204"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anose="020B0604020202020204"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anose="020B0604020202020204"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anose="020B0604020202020204" pitchFamily="34" charset="0"/>
                <a:ea typeface="+mn-ea"/>
                <a:cs typeface="+mn-cs"/>
              </a:defRPr>
            </a:lvl5pPr>
            <a:lvl6pPr marL="2286000" algn="l" defTabSz="914400" rtl="0" eaLnBrk="1" latinLnBrk="0" hangingPunct="1">
              <a:defRPr sz="2400" b="1" kern="1200">
                <a:solidFill>
                  <a:schemeClr val="tx1"/>
                </a:solidFill>
                <a:latin typeface="Arial Narrow" panose="020B0604020202020204" pitchFamily="34" charset="0"/>
                <a:ea typeface="+mn-ea"/>
                <a:cs typeface="+mn-cs"/>
              </a:defRPr>
            </a:lvl6pPr>
            <a:lvl7pPr marL="2743200" algn="l" defTabSz="914400" rtl="0" eaLnBrk="1" latinLnBrk="0" hangingPunct="1">
              <a:defRPr sz="2400" b="1" kern="1200">
                <a:solidFill>
                  <a:schemeClr val="tx1"/>
                </a:solidFill>
                <a:latin typeface="Arial Narrow" panose="020B0604020202020204" pitchFamily="34" charset="0"/>
                <a:ea typeface="+mn-ea"/>
                <a:cs typeface="+mn-cs"/>
              </a:defRPr>
            </a:lvl7pPr>
            <a:lvl8pPr marL="3200400" algn="l" defTabSz="914400" rtl="0" eaLnBrk="1" latinLnBrk="0" hangingPunct="1">
              <a:defRPr sz="2400" b="1" kern="1200">
                <a:solidFill>
                  <a:schemeClr val="tx1"/>
                </a:solidFill>
                <a:latin typeface="Arial Narrow" panose="020B0604020202020204" pitchFamily="34" charset="0"/>
                <a:ea typeface="+mn-ea"/>
                <a:cs typeface="+mn-cs"/>
              </a:defRPr>
            </a:lvl8pPr>
            <a:lvl9pPr marL="3657600" algn="l" defTabSz="914400" rtl="0" eaLnBrk="1" latinLnBrk="0" hangingPunct="1">
              <a:defRPr sz="2400" b="1" kern="1200">
                <a:solidFill>
                  <a:schemeClr val="tx1"/>
                </a:solidFill>
                <a:latin typeface="Arial Narrow" panose="020B0604020202020204" pitchFamily="34" charset="0"/>
                <a:ea typeface="+mn-ea"/>
                <a:cs typeface="+mn-cs"/>
              </a:defRPr>
            </a:lvl9pPr>
          </a:lstStyle>
          <a:p>
            <a:pPr algn="ctr">
              <a:spcBef>
                <a:spcPts val="0"/>
              </a:spcBef>
              <a:spcAft>
                <a:spcPts val="0"/>
              </a:spcAft>
              <a:buSzPts val="1400"/>
            </a:pPr>
            <a:r>
              <a:rPr lang="en-US" sz="1200" dirty="0">
                <a:solidFill>
                  <a:schemeClr val="bg1">
                    <a:lumMod val="75000"/>
                  </a:schemeClr>
                </a:solidFill>
                <a:latin typeface="Calibri"/>
                <a:ea typeface="Calibri"/>
                <a:cs typeface="Calibri"/>
                <a:sym typeface="Calibri"/>
              </a:rPr>
              <a:t>Ref</a:t>
            </a:r>
            <a:r>
              <a:rPr lang="en-US" sz="1200" dirty="0">
                <a:solidFill>
                  <a:schemeClr val="bg1">
                    <a:lumMod val="75000"/>
                  </a:schemeClr>
                </a:solidFill>
                <a:latin typeface="Calibri"/>
                <a:cs typeface="Calibri"/>
                <a:sym typeface="Calibri"/>
              </a:rPr>
              <a:t>: </a:t>
            </a:r>
            <a:r>
              <a:rPr lang="en-US" sz="1200" dirty="0">
                <a:solidFill>
                  <a:schemeClr val="bg1">
                    <a:lumMod val="75000"/>
                  </a:schemeClr>
                </a:solidFill>
                <a:latin typeface="Calibri"/>
                <a:cs typeface="Calibri"/>
              </a:rPr>
              <a:t>CS 61C</a:t>
            </a:r>
            <a:r>
              <a:rPr lang="en-US" sz="1200" dirty="0">
                <a:solidFill>
                  <a:schemeClr val="bg1">
                    <a:lumMod val="75000"/>
                  </a:schemeClr>
                </a:solidFill>
                <a:latin typeface="Calibri"/>
                <a:cs typeface="Calibri"/>
                <a:sym typeface="Calibri"/>
              </a:rPr>
              <a:t>, Lecture on Input/Output, Branden </a:t>
            </a:r>
            <a:r>
              <a:rPr lang="en-US" sz="1200" dirty="0" err="1">
                <a:solidFill>
                  <a:schemeClr val="bg1">
                    <a:lumMod val="75000"/>
                  </a:schemeClr>
                </a:solidFill>
                <a:latin typeface="Calibri"/>
                <a:cs typeface="Calibri"/>
                <a:sym typeface="Calibri"/>
              </a:rPr>
              <a:t>Ghena</a:t>
            </a:r>
            <a:r>
              <a:rPr lang="en-US" sz="1200" dirty="0">
                <a:solidFill>
                  <a:schemeClr val="bg1">
                    <a:lumMod val="75000"/>
                  </a:schemeClr>
                </a:solidFill>
                <a:latin typeface="Calibri"/>
                <a:cs typeface="Calibri"/>
                <a:sym typeface="Calibri"/>
              </a:rPr>
              <a:t>, </a:t>
            </a:r>
            <a:r>
              <a:rPr lang="en-US" sz="1200" dirty="0" err="1">
                <a:solidFill>
                  <a:schemeClr val="bg1">
                    <a:lumMod val="75000"/>
                  </a:schemeClr>
                </a:solidFill>
                <a:latin typeface="Calibri"/>
                <a:cs typeface="Calibri"/>
                <a:sym typeface="Calibri"/>
              </a:rPr>
              <a:t>Univ</a:t>
            </a:r>
            <a:r>
              <a:rPr lang="en-US" sz="1200" dirty="0">
                <a:solidFill>
                  <a:schemeClr val="bg1">
                    <a:lumMod val="75000"/>
                  </a:schemeClr>
                </a:solidFill>
                <a:latin typeface="Calibri"/>
                <a:cs typeface="Calibri"/>
                <a:sym typeface="Calibri"/>
              </a:rPr>
              <a:t> of California, Berkeley </a:t>
            </a:r>
          </a:p>
        </p:txBody>
      </p:sp>
    </p:spTree>
    <p:extLst>
      <p:ext uri="{BB962C8B-B14F-4D97-AF65-F5344CB8AC3E}">
        <p14:creationId xmlns:p14="http://schemas.microsoft.com/office/powerpoint/2010/main" val="1203398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3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3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3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3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35">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35">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35">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35">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3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sp>
        <p:nvSpPr>
          <p:cNvPr id="542" name="Google Shape;542;g5e7b2e43bd_1_260"/>
          <p:cNvSpPr txBox="1">
            <a:spLocks noGrp="1"/>
          </p:cNvSpPr>
          <p:nvPr>
            <p:ph type="title"/>
          </p:nvPr>
        </p:nvSpPr>
        <p:spPr>
          <a:xfrm>
            <a:off x="457200" y="274638"/>
            <a:ext cx="8229600" cy="1143000"/>
          </a:xfrm>
          <a:prstGeom prst="rect">
            <a:avLst/>
          </a:prstGeom>
          <a:noFill/>
          <a:ln w="9525">
            <a:noFill/>
            <a:miter lim="800000"/>
            <a:headEnd/>
            <a:tailEnd/>
          </a:ln>
        </p:spPr>
        <p:txBody>
          <a:bodyPr spcFirstLastPara="1" vert="horz" wrap="square" lIns="91425" tIns="91425" rIns="91425" bIns="91425" numCol="1" anchor="ctr" anchorCtr="0" compatLnSpc="1">
            <a:prstTxWarp prst="textNoShape">
              <a:avLst/>
            </a:prstTxWarp>
            <a:noAutofit/>
          </a:bodyPr>
          <a:lstStyle/>
          <a:p>
            <a:pPr marL="0" indent="0">
              <a:spcBef>
                <a:spcPts val="0"/>
              </a:spcBef>
              <a:spcAft>
                <a:spcPts val="0"/>
              </a:spcAft>
            </a:pPr>
            <a:r>
              <a:rPr lang="en-US" dirty="0"/>
              <a:t>Original iPods</a:t>
            </a:r>
            <a:endParaRPr dirty="0"/>
          </a:p>
        </p:txBody>
      </p:sp>
      <p:sp>
        <p:nvSpPr>
          <p:cNvPr id="543" name="Google Shape;543;g5e7b2e43bd_1_260"/>
          <p:cNvSpPr txBox="1">
            <a:spLocks noGrp="1"/>
          </p:cNvSpPr>
          <p:nvPr>
            <p:ph type="body" idx="1"/>
          </p:nvPr>
        </p:nvSpPr>
        <p:spPr>
          <a:xfrm>
            <a:off x="457200" y="1600199"/>
            <a:ext cx="8229600" cy="4846200"/>
          </a:xfrm>
          <a:prstGeom prst="rect">
            <a:avLst/>
          </a:prstGeom>
        </p:spPr>
        <p:txBody>
          <a:bodyPr spcFirstLastPara="1" wrap="square" lIns="91425" tIns="91425" rIns="91425" bIns="91425" anchor="t" anchorCtr="0">
            <a:noAutofit/>
          </a:bodyPr>
          <a:lstStyle/>
          <a:p>
            <a:pPr marL="0" lvl="0" indent="0" algn="l" rtl="0">
              <a:spcBef>
                <a:spcPts val="640"/>
              </a:spcBef>
              <a:spcAft>
                <a:spcPts val="0"/>
              </a:spcAft>
              <a:buNone/>
            </a:pPr>
            <a:endParaRPr/>
          </a:p>
        </p:txBody>
      </p:sp>
      <p:pic>
        <p:nvPicPr>
          <p:cNvPr id="545" name="Google Shape;545;g5e7b2e43bd_1_260"/>
          <p:cNvPicPr preferRelativeResize="0"/>
          <p:nvPr/>
        </p:nvPicPr>
        <p:blipFill>
          <a:blip r:embed="rId3">
            <a:alphaModFix/>
          </a:blip>
          <a:stretch>
            <a:fillRect/>
          </a:stretch>
        </p:blipFill>
        <p:spPr>
          <a:xfrm>
            <a:off x="588100" y="1600200"/>
            <a:ext cx="7967789" cy="4846200"/>
          </a:xfrm>
          <a:prstGeom prst="rect">
            <a:avLst/>
          </a:prstGeom>
          <a:noFill/>
          <a:ln>
            <a:noFill/>
          </a:ln>
        </p:spPr>
      </p:pic>
      <p:sp>
        <p:nvSpPr>
          <p:cNvPr id="6" name="Google Shape;601;g5ce8b99149_0_339">
            <a:extLst>
              <a:ext uri="{FF2B5EF4-FFF2-40B4-BE49-F238E27FC236}">
                <a16:creationId xmlns:a16="http://schemas.microsoft.com/office/drawing/2014/main" id="{04685A56-F4FB-B54E-84DC-CE721469A93C}"/>
              </a:ext>
            </a:extLst>
          </p:cNvPr>
          <p:cNvSpPr txBox="1">
            <a:spLocks/>
          </p:cNvSpPr>
          <p:nvPr/>
        </p:nvSpPr>
        <p:spPr>
          <a:xfrm>
            <a:off x="34330" y="6398501"/>
            <a:ext cx="5476180" cy="459499"/>
          </a:xfrm>
          <a:prstGeom prst="rect">
            <a:avLst/>
          </a:prstGeom>
          <a:noFill/>
          <a:ln>
            <a:noFill/>
          </a:ln>
        </p:spPr>
        <p:txBody>
          <a:bodyPr spcFirstLastPara="1" wrap="square" lIns="91425" tIns="45700" rIns="91425" bIns="45700" anchor="ctr" anchorCtr="0">
            <a:noAutofit/>
          </a:bodyPr>
          <a:lstStyle>
            <a:defPPr>
              <a:defRPr lang="en-US"/>
            </a:defPPr>
            <a:lvl1pPr algn="l" rtl="0" eaLnBrk="0" fontAlgn="base" hangingPunct="0">
              <a:spcBef>
                <a:spcPct val="0"/>
              </a:spcBef>
              <a:spcAft>
                <a:spcPct val="0"/>
              </a:spcAft>
              <a:defRPr sz="2400" b="1" kern="1200">
                <a:solidFill>
                  <a:schemeClr val="tx1"/>
                </a:solidFill>
                <a:latin typeface="Arial Narrow" panose="020B0604020202020204"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anose="020B0604020202020204"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anose="020B0604020202020204"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anose="020B0604020202020204"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anose="020B0604020202020204" pitchFamily="34" charset="0"/>
                <a:ea typeface="+mn-ea"/>
                <a:cs typeface="+mn-cs"/>
              </a:defRPr>
            </a:lvl5pPr>
            <a:lvl6pPr marL="2286000" algn="l" defTabSz="914400" rtl="0" eaLnBrk="1" latinLnBrk="0" hangingPunct="1">
              <a:defRPr sz="2400" b="1" kern="1200">
                <a:solidFill>
                  <a:schemeClr val="tx1"/>
                </a:solidFill>
                <a:latin typeface="Arial Narrow" panose="020B0604020202020204" pitchFamily="34" charset="0"/>
                <a:ea typeface="+mn-ea"/>
                <a:cs typeface="+mn-cs"/>
              </a:defRPr>
            </a:lvl6pPr>
            <a:lvl7pPr marL="2743200" algn="l" defTabSz="914400" rtl="0" eaLnBrk="1" latinLnBrk="0" hangingPunct="1">
              <a:defRPr sz="2400" b="1" kern="1200">
                <a:solidFill>
                  <a:schemeClr val="tx1"/>
                </a:solidFill>
                <a:latin typeface="Arial Narrow" panose="020B0604020202020204" pitchFamily="34" charset="0"/>
                <a:ea typeface="+mn-ea"/>
                <a:cs typeface="+mn-cs"/>
              </a:defRPr>
            </a:lvl7pPr>
            <a:lvl8pPr marL="3200400" algn="l" defTabSz="914400" rtl="0" eaLnBrk="1" latinLnBrk="0" hangingPunct="1">
              <a:defRPr sz="2400" b="1" kern="1200">
                <a:solidFill>
                  <a:schemeClr val="tx1"/>
                </a:solidFill>
                <a:latin typeface="Arial Narrow" panose="020B0604020202020204" pitchFamily="34" charset="0"/>
                <a:ea typeface="+mn-ea"/>
                <a:cs typeface="+mn-cs"/>
              </a:defRPr>
            </a:lvl8pPr>
            <a:lvl9pPr marL="3657600" algn="l" defTabSz="914400" rtl="0" eaLnBrk="1" latinLnBrk="0" hangingPunct="1">
              <a:defRPr sz="2400" b="1" kern="1200">
                <a:solidFill>
                  <a:schemeClr val="tx1"/>
                </a:solidFill>
                <a:latin typeface="Arial Narrow" panose="020B0604020202020204" pitchFamily="34" charset="0"/>
                <a:ea typeface="+mn-ea"/>
                <a:cs typeface="+mn-cs"/>
              </a:defRPr>
            </a:lvl9pPr>
          </a:lstStyle>
          <a:p>
            <a:pPr algn="ctr">
              <a:spcBef>
                <a:spcPts val="0"/>
              </a:spcBef>
              <a:spcAft>
                <a:spcPts val="0"/>
              </a:spcAft>
              <a:buSzPts val="1400"/>
            </a:pPr>
            <a:r>
              <a:rPr lang="en-US" sz="1200" dirty="0">
                <a:solidFill>
                  <a:schemeClr val="bg1">
                    <a:lumMod val="75000"/>
                  </a:schemeClr>
                </a:solidFill>
                <a:latin typeface="Calibri"/>
                <a:ea typeface="Calibri"/>
                <a:cs typeface="Calibri"/>
                <a:sym typeface="Calibri"/>
              </a:rPr>
              <a:t>Ref</a:t>
            </a:r>
            <a:r>
              <a:rPr lang="en-US" sz="1200" dirty="0">
                <a:solidFill>
                  <a:schemeClr val="bg1">
                    <a:lumMod val="75000"/>
                  </a:schemeClr>
                </a:solidFill>
                <a:latin typeface="Calibri"/>
                <a:cs typeface="Calibri"/>
                <a:sym typeface="Calibri"/>
              </a:rPr>
              <a:t>: </a:t>
            </a:r>
            <a:r>
              <a:rPr lang="en-US" sz="1200" dirty="0">
                <a:solidFill>
                  <a:schemeClr val="bg1">
                    <a:lumMod val="75000"/>
                  </a:schemeClr>
                </a:solidFill>
                <a:latin typeface="Calibri"/>
                <a:cs typeface="Calibri"/>
              </a:rPr>
              <a:t>CS 61C</a:t>
            </a:r>
            <a:r>
              <a:rPr lang="en-US" sz="1200" dirty="0">
                <a:solidFill>
                  <a:schemeClr val="bg1">
                    <a:lumMod val="75000"/>
                  </a:schemeClr>
                </a:solidFill>
                <a:latin typeface="Calibri"/>
                <a:cs typeface="Calibri"/>
                <a:sym typeface="Calibri"/>
              </a:rPr>
              <a:t>, Lecture on Input/Output, Branden </a:t>
            </a:r>
            <a:r>
              <a:rPr lang="en-US" sz="1200" dirty="0" err="1">
                <a:solidFill>
                  <a:schemeClr val="bg1">
                    <a:lumMod val="75000"/>
                  </a:schemeClr>
                </a:solidFill>
                <a:latin typeface="Calibri"/>
                <a:cs typeface="Calibri"/>
                <a:sym typeface="Calibri"/>
              </a:rPr>
              <a:t>Ghena</a:t>
            </a:r>
            <a:r>
              <a:rPr lang="en-US" sz="1200" dirty="0">
                <a:solidFill>
                  <a:schemeClr val="bg1">
                    <a:lumMod val="75000"/>
                  </a:schemeClr>
                </a:solidFill>
                <a:latin typeface="Calibri"/>
                <a:cs typeface="Calibri"/>
                <a:sym typeface="Calibri"/>
              </a:rPr>
              <a:t>, </a:t>
            </a:r>
            <a:r>
              <a:rPr lang="en-US" sz="1200" dirty="0" err="1">
                <a:solidFill>
                  <a:schemeClr val="bg1">
                    <a:lumMod val="75000"/>
                  </a:schemeClr>
                </a:solidFill>
                <a:latin typeface="Calibri"/>
                <a:cs typeface="Calibri"/>
                <a:sym typeface="Calibri"/>
              </a:rPr>
              <a:t>Univ</a:t>
            </a:r>
            <a:r>
              <a:rPr lang="en-US" sz="1200" dirty="0">
                <a:solidFill>
                  <a:schemeClr val="bg1">
                    <a:lumMod val="75000"/>
                  </a:schemeClr>
                </a:solidFill>
                <a:latin typeface="Calibri"/>
                <a:cs typeface="Calibri"/>
                <a:sym typeface="Calibri"/>
              </a:rPr>
              <a:t> of California, Berkeley </a:t>
            </a:r>
          </a:p>
        </p:txBody>
      </p:sp>
    </p:spTree>
    <p:extLst>
      <p:ext uri="{BB962C8B-B14F-4D97-AF65-F5344CB8AC3E}">
        <p14:creationId xmlns:p14="http://schemas.microsoft.com/office/powerpoint/2010/main" val="106438292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50"/>
        <p:cNvGrpSpPr/>
        <p:nvPr/>
      </p:nvGrpSpPr>
      <p:grpSpPr>
        <a:xfrm>
          <a:off x="0" y="0"/>
          <a:ext cx="0" cy="0"/>
          <a:chOff x="0" y="0"/>
          <a:chExt cx="0" cy="0"/>
        </a:xfrm>
      </p:grpSpPr>
      <p:sp>
        <p:nvSpPr>
          <p:cNvPr id="551" name="Google Shape;551;g5e7b2e43bd_1_275"/>
          <p:cNvSpPr txBox="1">
            <a:spLocks noGrp="1"/>
          </p:cNvSpPr>
          <p:nvPr>
            <p:ph type="title"/>
          </p:nvPr>
        </p:nvSpPr>
        <p:spPr>
          <a:xfrm>
            <a:off x="457200" y="274638"/>
            <a:ext cx="8229600" cy="1143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Smartphones Use Flash Memory</a:t>
            </a:r>
            <a:endParaRPr dirty="0"/>
          </a:p>
        </p:txBody>
      </p:sp>
      <p:pic>
        <p:nvPicPr>
          <p:cNvPr id="554" name="Google Shape;554;g5e7b2e43bd_1_275"/>
          <p:cNvPicPr preferRelativeResize="0"/>
          <p:nvPr/>
        </p:nvPicPr>
        <p:blipFill>
          <a:blip r:embed="rId3">
            <a:alphaModFix/>
          </a:blip>
          <a:stretch>
            <a:fillRect/>
          </a:stretch>
        </p:blipFill>
        <p:spPr>
          <a:xfrm>
            <a:off x="911625" y="1600200"/>
            <a:ext cx="7320752" cy="4846199"/>
          </a:xfrm>
          <a:prstGeom prst="rect">
            <a:avLst/>
          </a:prstGeom>
          <a:noFill/>
          <a:ln>
            <a:noFill/>
          </a:ln>
        </p:spPr>
      </p:pic>
      <p:sp>
        <p:nvSpPr>
          <p:cNvPr id="6" name="Google Shape;601;g5ce8b99149_0_339">
            <a:extLst>
              <a:ext uri="{FF2B5EF4-FFF2-40B4-BE49-F238E27FC236}">
                <a16:creationId xmlns:a16="http://schemas.microsoft.com/office/drawing/2014/main" id="{8A9AA2AE-8F5F-F048-8EFE-2694C9184D74}"/>
              </a:ext>
            </a:extLst>
          </p:cNvPr>
          <p:cNvSpPr txBox="1">
            <a:spLocks/>
          </p:cNvSpPr>
          <p:nvPr/>
        </p:nvSpPr>
        <p:spPr>
          <a:xfrm>
            <a:off x="34330" y="6398501"/>
            <a:ext cx="5476180" cy="459499"/>
          </a:xfrm>
          <a:prstGeom prst="rect">
            <a:avLst/>
          </a:prstGeom>
          <a:noFill/>
          <a:ln>
            <a:noFill/>
          </a:ln>
        </p:spPr>
        <p:txBody>
          <a:bodyPr spcFirstLastPara="1" wrap="square" lIns="91425" tIns="45700" rIns="91425" bIns="45700" anchor="ctr" anchorCtr="0">
            <a:noAutofit/>
          </a:bodyPr>
          <a:lstStyle>
            <a:defPPr>
              <a:defRPr lang="en-US"/>
            </a:defPPr>
            <a:lvl1pPr algn="l" rtl="0" eaLnBrk="0" fontAlgn="base" hangingPunct="0">
              <a:spcBef>
                <a:spcPct val="0"/>
              </a:spcBef>
              <a:spcAft>
                <a:spcPct val="0"/>
              </a:spcAft>
              <a:defRPr sz="2400" b="1" kern="1200">
                <a:solidFill>
                  <a:schemeClr val="tx1"/>
                </a:solidFill>
                <a:latin typeface="Arial Narrow" panose="020B0604020202020204"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anose="020B0604020202020204"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anose="020B0604020202020204"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anose="020B0604020202020204"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anose="020B0604020202020204" pitchFamily="34" charset="0"/>
                <a:ea typeface="+mn-ea"/>
                <a:cs typeface="+mn-cs"/>
              </a:defRPr>
            </a:lvl5pPr>
            <a:lvl6pPr marL="2286000" algn="l" defTabSz="914400" rtl="0" eaLnBrk="1" latinLnBrk="0" hangingPunct="1">
              <a:defRPr sz="2400" b="1" kern="1200">
                <a:solidFill>
                  <a:schemeClr val="tx1"/>
                </a:solidFill>
                <a:latin typeface="Arial Narrow" panose="020B0604020202020204" pitchFamily="34" charset="0"/>
                <a:ea typeface="+mn-ea"/>
                <a:cs typeface="+mn-cs"/>
              </a:defRPr>
            </a:lvl6pPr>
            <a:lvl7pPr marL="2743200" algn="l" defTabSz="914400" rtl="0" eaLnBrk="1" latinLnBrk="0" hangingPunct="1">
              <a:defRPr sz="2400" b="1" kern="1200">
                <a:solidFill>
                  <a:schemeClr val="tx1"/>
                </a:solidFill>
                <a:latin typeface="Arial Narrow" panose="020B0604020202020204" pitchFamily="34" charset="0"/>
                <a:ea typeface="+mn-ea"/>
                <a:cs typeface="+mn-cs"/>
              </a:defRPr>
            </a:lvl7pPr>
            <a:lvl8pPr marL="3200400" algn="l" defTabSz="914400" rtl="0" eaLnBrk="1" latinLnBrk="0" hangingPunct="1">
              <a:defRPr sz="2400" b="1" kern="1200">
                <a:solidFill>
                  <a:schemeClr val="tx1"/>
                </a:solidFill>
                <a:latin typeface="Arial Narrow" panose="020B0604020202020204" pitchFamily="34" charset="0"/>
                <a:ea typeface="+mn-ea"/>
                <a:cs typeface="+mn-cs"/>
              </a:defRPr>
            </a:lvl8pPr>
            <a:lvl9pPr marL="3657600" algn="l" defTabSz="914400" rtl="0" eaLnBrk="1" latinLnBrk="0" hangingPunct="1">
              <a:defRPr sz="2400" b="1" kern="1200">
                <a:solidFill>
                  <a:schemeClr val="tx1"/>
                </a:solidFill>
                <a:latin typeface="Arial Narrow" panose="020B0604020202020204" pitchFamily="34" charset="0"/>
                <a:ea typeface="+mn-ea"/>
                <a:cs typeface="+mn-cs"/>
              </a:defRPr>
            </a:lvl9pPr>
          </a:lstStyle>
          <a:p>
            <a:pPr algn="ctr">
              <a:spcBef>
                <a:spcPts val="0"/>
              </a:spcBef>
              <a:spcAft>
                <a:spcPts val="0"/>
              </a:spcAft>
              <a:buSzPts val="1400"/>
            </a:pPr>
            <a:r>
              <a:rPr lang="en-US" sz="1200" dirty="0">
                <a:solidFill>
                  <a:schemeClr val="bg1">
                    <a:lumMod val="75000"/>
                  </a:schemeClr>
                </a:solidFill>
                <a:latin typeface="Calibri"/>
                <a:ea typeface="Calibri"/>
                <a:cs typeface="Calibri"/>
                <a:sym typeface="Calibri"/>
              </a:rPr>
              <a:t>Ref</a:t>
            </a:r>
            <a:r>
              <a:rPr lang="en-US" sz="1200" dirty="0">
                <a:solidFill>
                  <a:schemeClr val="bg1">
                    <a:lumMod val="75000"/>
                  </a:schemeClr>
                </a:solidFill>
                <a:latin typeface="Calibri"/>
                <a:cs typeface="Calibri"/>
                <a:sym typeface="Calibri"/>
              </a:rPr>
              <a:t>: </a:t>
            </a:r>
            <a:r>
              <a:rPr lang="en-US" sz="1200" dirty="0">
                <a:solidFill>
                  <a:schemeClr val="bg1">
                    <a:lumMod val="75000"/>
                  </a:schemeClr>
                </a:solidFill>
                <a:latin typeface="Calibri"/>
                <a:cs typeface="Calibri"/>
              </a:rPr>
              <a:t>CS 61C</a:t>
            </a:r>
            <a:r>
              <a:rPr lang="en-US" sz="1200" dirty="0">
                <a:solidFill>
                  <a:schemeClr val="bg1">
                    <a:lumMod val="75000"/>
                  </a:schemeClr>
                </a:solidFill>
                <a:latin typeface="Calibri"/>
                <a:cs typeface="Calibri"/>
                <a:sym typeface="Calibri"/>
              </a:rPr>
              <a:t>, Lecture on Input/Output, Branden </a:t>
            </a:r>
            <a:r>
              <a:rPr lang="en-US" sz="1200" dirty="0" err="1">
                <a:solidFill>
                  <a:schemeClr val="bg1">
                    <a:lumMod val="75000"/>
                  </a:schemeClr>
                </a:solidFill>
                <a:latin typeface="Calibri"/>
                <a:cs typeface="Calibri"/>
                <a:sym typeface="Calibri"/>
              </a:rPr>
              <a:t>Ghena</a:t>
            </a:r>
            <a:r>
              <a:rPr lang="en-US" sz="1200" dirty="0">
                <a:solidFill>
                  <a:schemeClr val="bg1">
                    <a:lumMod val="75000"/>
                  </a:schemeClr>
                </a:solidFill>
                <a:latin typeface="Calibri"/>
                <a:cs typeface="Calibri"/>
                <a:sym typeface="Calibri"/>
              </a:rPr>
              <a:t>, </a:t>
            </a:r>
            <a:r>
              <a:rPr lang="en-US" sz="1200" dirty="0" err="1">
                <a:solidFill>
                  <a:schemeClr val="bg1">
                    <a:lumMod val="75000"/>
                  </a:schemeClr>
                </a:solidFill>
                <a:latin typeface="Calibri"/>
                <a:cs typeface="Calibri"/>
                <a:sym typeface="Calibri"/>
              </a:rPr>
              <a:t>Univ</a:t>
            </a:r>
            <a:r>
              <a:rPr lang="en-US" sz="1200" dirty="0">
                <a:solidFill>
                  <a:schemeClr val="bg1">
                    <a:lumMod val="75000"/>
                  </a:schemeClr>
                </a:solidFill>
                <a:latin typeface="Calibri"/>
                <a:cs typeface="Calibri"/>
                <a:sym typeface="Calibri"/>
              </a:rPr>
              <a:t> of California, Berkeley </a:t>
            </a:r>
          </a:p>
        </p:txBody>
      </p:sp>
    </p:spTree>
    <p:extLst>
      <p:ext uri="{BB962C8B-B14F-4D97-AF65-F5344CB8AC3E}">
        <p14:creationId xmlns:p14="http://schemas.microsoft.com/office/powerpoint/2010/main" val="177175904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58"/>
        <p:cNvGrpSpPr/>
        <p:nvPr/>
      </p:nvGrpSpPr>
      <p:grpSpPr>
        <a:xfrm>
          <a:off x="0" y="0"/>
          <a:ext cx="0" cy="0"/>
          <a:chOff x="0" y="0"/>
          <a:chExt cx="0" cy="0"/>
        </a:xfrm>
      </p:grpSpPr>
      <p:sp>
        <p:nvSpPr>
          <p:cNvPr id="559" name="Google Shape;559;p62"/>
          <p:cNvSpPr txBox="1"/>
          <p:nvPr/>
        </p:nvSpPr>
        <p:spPr>
          <a:xfrm>
            <a:off x="188775" y="5987775"/>
            <a:ext cx="8109600" cy="733800"/>
          </a:xfrm>
          <a:prstGeom prst="rect">
            <a:avLst/>
          </a:prstGeom>
          <a:solidFill>
            <a:srgbClr val="FFFFFF"/>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Calibri"/>
              <a:ea typeface="Calibri"/>
              <a:cs typeface="Calibri"/>
              <a:sym typeface="Calibri"/>
            </a:endParaRPr>
          </a:p>
        </p:txBody>
      </p:sp>
      <p:pic>
        <p:nvPicPr>
          <p:cNvPr id="561" name="Google Shape;561;p62"/>
          <p:cNvPicPr preferRelativeResize="0"/>
          <p:nvPr/>
        </p:nvPicPr>
        <p:blipFill rotWithShape="1">
          <a:blip r:embed="rId3">
            <a:alphaModFix/>
          </a:blip>
          <a:srcRect/>
          <a:stretch/>
        </p:blipFill>
        <p:spPr>
          <a:xfrm>
            <a:off x="573600" y="389975"/>
            <a:ext cx="7872701" cy="6123175"/>
          </a:xfrm>
          <a:prstGeom prst="rect">
            <a:avLst/>
          </a:prstGeom>
          <a:noFill/>
          <a:ln>
            <a:noFill/>
          </a:ln>
        </p:spPr>
      </p:pic>
      <p:sp>
        <p:nvSpPr>
          <p:cNvPr id="562" name="Google Shape;562;p62"/>
          <p:cNvSpPr/>
          <p:nvPr/>
        </p:nvSpPr>
        <p:spPr>
          <a:xfrm>
            <a:off x="7472983" y="4729502"/>
            <a:ext cx="418500" cy="1409700"/>
          </a:xfrm>
          <a:prstGeom prst="rect">
            <a:avLst/>
          </a:prstGeom>
          <a:noFill/>
          <a:ln w="381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63" name="Google Shape;563;p62"/>
          <p:cNvSpPr txBox="1"/>
          <p:nvPr/>
        </p:nvSpPr>
        <p:spPr>
          <a:xfrm>
            <a:off x="7920775" y="5004075"/>
            <a:ext cx="929400" cy="1058700"/>
          </a:xfrm>
          <a:prstGeom prst="rect">
            <a:avLst/>
          </a:prstGeom>
          <a:solidFill>
            <a:srgbClr val="FFFFFF"/>
          </a:solidFill>
          <a:ln>
            <a:noFill/>
          </a:ln>
        </p:spPr>
        <p:txBody>
          <a:bodyPr spcFirstLastPara="1" wrap="square" lIns="91425" tIns="45700" rIns="91425" bIns="45700" anchor="t" anchorCtr="0">
            <a:noAutofit/>
          </a:bodyPr>
          <a:lstStyle/>
          <a:p>
            <a:pPr marL="0" marR="0" lvl="0" indent="0" algn="l" rtl="0">
              <a:lnSpc>
                <a:spcPct val="13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DRAM</a:t>
            </a:r>
            <a:endParaRPr sz="1400" b="0" i="0" u="none" strike="noStrike" cap="none">
              <a:solidFill>
                <a:srgbClr val="000000"/>
              </a:solidFill>
              <a:latin typeface="Arial"/>
              <a:ea typeface="Arial"/>
              <a:cs typeface="Arial"/>
              <a:sym typeface="Arial"/>
            </a:endParaRPr>
          </a:p>
          <a:p>
            <a:pPr marL="0" marR="0" lvl="0" indent="0" algn="l" rtl="0">
              <a:lnSpc>
                <a:spcPct val="130000"/>
              </a:lnSpc>
              <a:spcBef>
                <a:spcPts val="0"/>
              </a:spcBef>
              <a:spcAft>
                <a:spcPts val="0"/>
              </a:spcAft>
              <a:buClr>
                <a:srgbClr val="000000"/>
              </a:buClr>
              <a:buSzPts val="600"/>
              <a:buFont typeface="Arial"/>
              <a:buNone/>
            </a:pPr>
            <a:endParaRPr sz="600" b="0" i="0" u="none" strike="noStrike" cap="none">
              <a:solidFill>
                <a:srgbClr val="000000"/>
              </a:solidFill>
              <a:latin typeface="Arial"/>
              <a:ea typeface="Arial"/>
              <a:cs typeface="Arial"/>
              <a:sym typeface="Arial"/>
            </a:endParaRPr>
          </a:p>
          <a:p>
            <a:pPr marL="0" marR="0" lvl="0" indent="0" algn="l" rtl="0">
              <a:lnSpc>
                <a:spcPct val="11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Flash</a:t>
            </a:r>
            <a:endParaRPr sz="1400" b="0" i="0" u="none" strike="noStrike" cap="none">
              <a:solidFill>
                <a:srgbClr val="000000"/>
              </a:solidFill>
              <a:latin typeface="Arial"/>
              <a:ea typeface="Arial"/>
              <a:cs typeface="Arial"/>
              <a:sym typeface="Arial"/>
            </a:endParaRPr>
          </a:p>
          <a:p>
            <a:pPr marL="0" marR="0" lvl="0" indent="0" algn="l" rtl="0">
              <a:lnSpc>
                <a:spcPct val="11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Disk</a:t>
            </a: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720889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67"/>
        <p:cNvGrpSpPr/>
        <p:nvPr/>
      </p:nvGrpSpPr>
      <p:grpSpPr>
        <a:xfrm>
          <a:off x="0" y="0"/>
          <a:ext cx="0" cy="0"/>
          <a:chOff x="0" y="0"/>
          <a:chExt cx="0" cy="0"/>
        </a:xfrm>
      </p:grpSpPr>
      <p:sp>
        <p:nvSpPr>
          <p:cNvPr id="568" name="Google Shape;568;p69"/>
          <p:cNvSpPr txBox="1">
            <a:spLocks noGrp="1"/>
          </p:cNvSpPr>
          <p:nvPr>
            <p:ph type="title"/>
          </p:nvPr>
        </p:nvSpPr>
        <p:spPr>
          <a:xfrm>
            <a:off x="329156" y="263526"/>
            <a:ext cx="8229600" cy="1143000"/>
          </a:xfrm>
          <a:prstGeom prst="rect">
            <a:avLst/>
          </a:prstGeom>
          <a:noFill/>
          <a:ln w="9525">
            <a:noFill/>
            <a:miter lim="800000"/>
            <a:headEnd/>
            <a:tailEnd/>
          </a:ln>
        </p:spPr>
        <p:txBody>
          <a:bodyPr spcFirstLastPara="1" vert="horz" wrap="square" lIns="91425" tIns="91425" rIns="91425" bIns="91425" numCol="1" anchor="ctr" anchorCtr="0" compatLnSpc="1">
            <a:prstTxWarp prst="textNoShape">
              <a:avLst/>
            </a:prstTxWarp>
            <a:noAutofit/>
          </a:bodyPr>
          <a:lstStyle/>
          <a:p>
            <a:pPr marL="0" indent="0">
              <a:spcBef>
                <a:spcPts val="0"/>
              </a:spcBef>
              <a:spcAft>
                <a:spcPts val="0"/>
              </a:spcAft>
            </a:pPr>
            <a:r>
              <a:rPr lang="en-US" dirty="0">
                <a:sym typeface="Calibri"/>
              </a:rPr>
              <a:t>Comparing Drive Types</a:t>
            </a:r>
            <a:endParaRPr dirty="0">
              <a:sym typeface="Calibri"/>
            </a:endParaRPr>
          </a:p>
        </p:txBody>
      </p:sp>
      <p:graphicFrame>
        <p:nvGraphicFramePr>
          <p:cNvPr id="570" name="Google Shape;570;p69"/>
          <p:cNvGraphicFramePr/>
          <p:nvPr>
            <p:extLst>
              <p:ext uri="{D42A27DB-BD31-4B8C-83A1-F6EECF244321}">
                <p14:modId xmlns:p14="http://schemas.microsoft.com/office/powerpoint/2010/main" val="552308858"/>
              </p:ext>
            </p:extLst>
          </p:nvPr>
        </p:nvGraphicFramePr>
        <p:xfrm>
          <a:off x="209919" y="1406526"/>
          <a:ext cx="8468075" cy="4885638"/>
        </p:xfrm>
        <a:graphic>
          <a:graphicData uri="http://schemas.openxmlformats.org/drawingml/2006/table">
            <a:tbl>
              <a:tblPr firstRow="1" bandRow="1">
                <a:tableStyleId>{B301B821-A1FF-4177-AEE7-76D212191A09}</a:tableStyleId>
              </a:tblPr>
              <a:tblGrid>
                <a:gridCol w="2756475">
                  <a:extLst>
                    <a:ext uri="{9D8B030D-6E8A-4147-A177-3AD203B41FA5}">
                      <a16:colId xmlns:a16="http://schemas.microsoft.com/office/drawing/2014/main" val="20000"/>
                    </a:ext>
                  </a:extLst>
                </a:gridCol>
                <a:gridCol w="2794775">
                  <a:extLst>
                    <a:ext uri="{9D8B030D-6E8A-4147-A177-3AD203B41FA5}">
                      <a16:colId xmlns:a16="http://schemas.microsoft.com/office/drawing/2014/main" val="20001"/>
                    </a:ext>
                  </a:extLst>
                </a:gridCol>
                <a:gridCol w="2916825">
                  <a:extLst>
                    <a:ext uri="{9D8B030D-6E8A-4147-A177-3AD203B41FA5}">
                      <a16:colId xmlns:a16="http://schemas.microsoft.com/office/drawing/2014/main" val="20002"/>
                    </a:ext>
                  </a:extLst>
                </a:gridCol>
              </a:tblGrid>
              <a:tr h="947683">
                <a:tc>
                  <a:txBody>
                    <a:bodyPr/>
                    <a:lstStyle/>
                    <a:p>
                      <a:pPr marL="0" marR="0" lvl="0" indent="0" algn="l" rtl="0">
                        <a:lnSpc>
                          <a:spcPct val="100000"/>
                        </a:lnSpc>
                        <a:spcBef>
                          <a:spcPts val="0"/>
                        </a:spcBef>
                        <a:spcAft>
                          <a:spcPts val="0"/>
                        </a:spcAft>
                        <a:buClr>
                          <a:srgbClr val="000000"/>
                        </a:buClr>
                        <a:buSzPts val="2400"/>
                        <a:buFont typeface="Arial"/>
                        <a:buNone/>
                      </a:pPr>
                      <a:endParaRPr sz="2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2400"/>
                        <a:buFont typeface="Arial"/>
                        <a:buNone/>
                      </a:pPr>
                      <a:r>
                        <a:rPr lang="en-US" sz="2400" u="none" strike="noStrike" cap="none"/>
                        <a:t>HDD</a:t>
                      </a:r>
                      <a:endParaRPr sz="2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2400"/>
                        <a:buFont typeface="Arial"/>
                        <a:buNone/>
                      </a:pPr>
                      <a:r>
                        <a:rPr lang="en-US" sz="2400" u="none" strike="noStrike" cap="none"/>
                        <a:t>Flash-based SSD</a:t>
                      </a:r>
                      <a:endParaRPr sz="2400" u="none" strike="noStrike" cap="none"/>
                    </a:p>
                  </a:txBody>
                  <a:tcPr marL="91450" marR="91450" marT="45725" marB="45725"/>
                </a:tc>
                <a:extLst>
                  <a:ext uri="{0D108BD9-81ED-4DB2-BD59-A6C34878D82A}">
                    <a16:rowId xmlns:a16="http://schemas.microsoft.com/office/drawing/2014/main" val="10000"/>
                  </a:ext>
                </a:extLst>
              </a:tr>
              <a:tr h="304800">
                <a:tc>
                  <a:txBody>
                    <a:bodyPr/>
                    <a:lstStyle/>
                    <a:p>
                      <a:pPr marL="0" marR="0" lvl="0" indent="0" algn="l" rtl="0">
                        <a:lnSpc>
                          <a:spcPct val="100000"/>
                        </a:lnSpc>
                        <a:spcBef>
                          <a:spcPts val="0"/>
                        </a:spcBef>
                        <a:spcAft>
                          <a:spcPts val="0"/>
                        </a:spcAft>
                        <a:buClr>
                          <a:srgbClr val="000000"/>
                        </a:buClr>
                        <a:buSzPts val="2400"/>
                        <a:buFont typeface="Arial"/>
                        <a:buNone/>
                      </a:pPr>
                      <a:r>
                        <a:rPr lang="en-US" sz="2400" u="none" strike="noStrike" cap="none"/>
                        <a:t>Durability and Noise</a:t>
                      </a:r>
                      <a:endParaRPr sz="2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2400"/>
                        <a:buFont typeface="Arial"/>
                        <a:buNone/>
                      </a:pPr>
                      <a:r>
                        <a:rPr lang="en-US" sz="2400" u="none" strike="noStrike" cap="none" dirty="0"/>
                        <a:t>Loud and susceptible to shock</a:t>
                      </a:r>
                      <a:endParaRPr sz="240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2400"/>
                        <a:buFont typeface="Arial"/>
                        <a:buNone/>
                      </a:pPr>
                      <a:r>
                        <a:rPr lang="en-US" sz="2400" u="none" strike="noStrike" cap="none"/>
                        <a:t>No moving parts!</a:t>
                      </a:r>
                      <a:endParaRPr sz="1400" u="none" strike="noStrike" cap="none"/>
                    </a:p>
                  </a:txBody>
                  <a:tcPr marL="91450" marR="91450" marT="45725" marB="45725"/>
                </a:tc>
                <a:extLst>
                  <a:ext uri="{0D108BD9-81ED-4DB2-BD59-A6C34878D82A}">
                    <a16:rowId xmlns:a16="http://schemas.microsoft.com/office/drawing/2014/main" val="10001"/>
                  </a:ext>
                </a:extLst>
              </a:tr>
              <a:tr h="778425">
                <a:tc>
                  <a:txBody>
                    <a:bodyPr/>
                    <a:lstStyle/>
                    <a:p>
                      <a:pPr marL="0" marR="0" lvl="0" indent="0" algn="l" rtl="0">
                        <a:lnSpc>
                          <a:spcPct val="100000"/>
                        </a:lnSpc>
                        <a:spcBef>
                          <a:spcPts val="0"/>
                        </a:spcBef>
                        <a:spcAft>
                          <a:spcPts val="0"/>
                        </a:spcAft>
                        <a:buClr>
                          <a:srgbClr val="000000"/>
                        </a:buClr>
                        <a:buSzPts val="2400"/>
                        <a:buFont typeface="Arial"/>
                        <a:buNone/>
                      </a:pPr>
                      <a:r>
                        <a:rPr lang="en-US" sz="2400" u="none" strike="noStrike" cap="none"/>
                        <a:t>Access Time</a:t>
                      </a:r>
                      <a:endParaRPr sz="2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2400"/>
                        <a:buFont typeface="Arial"/>
                        <a:buNone/>
                      </a:pPr>
                      <a:r>
                        <a:rPr lang="en-US" sz="2400" u="none" strike="noStrike" cap="none"/>
                        <a:t>~ 12 ms </a:t>
                      </a:r>
                      <a:br>
                        <a:rPr lang="en-US" sz="2400" u="none" strike="noStrike" cap="none"/>
                      </a:br>
                      <a:r>
                        <a:rPr lang="en-US" sz="2400" u="none" strike="noStrike" cap="none"/>
                        <a:t>≈ 30M clock cycles</a:t>
                      </a:r>
                      <a:endParaRPr sz="2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2400"/>
                        <a:buFont typeface="Arial"/>
                        <a:buNone/>
                      </a:pPr>
                      <a:r>
                        <a:rPr lang="en-US" sz="2400" u="none" strike="noStrike" cap="none"/>
                        <a:t>~ 0.1 ms</a:t>
                      </a:r>
                      <a:br>
                        <a:rPr lang="en-US" sz="2400" u="none" strike="noStrike" cap="none"/>
                      </a:br>
                      <a:r>
                        <a:rPr lang="en-US" sz="2400" u="none" strike="noStrike" cap="none"/>
                        <a:t>≈ 250K clock cycles</a:t>
                      </a:r>
                      <a:endParaRPr sz="2400" u="none" strike="noStrike" cap="none"/>
                    </a:p>
                  </a:txBody>
                  <a:tcPr marL="91450" marR="91450" marT="45725" marB="45725"/>
                </a:tc>
                <a:extLst>
                  <a:ext uri="{0D108BD9-81ED-4DB2-BD59-A6C34878D82A}">
                    <a16:rowId xmlns:a16="http://schemas.microsoft.com/office/drawing/2014/main" val="10002"/>
                  </a:ext>
                </a:extLst>
              </a:tr>
              <a:tr h="419475">
                <a:tc>
                  <a:txBody>
                    <a:bodyPr/>
                    <a:lstStyle/>
                    <a:p>
                      <a:pPr marL="0" marR="0" lvl="0" indent="0" algn="l" rtl="0">
                        <a:lnSpc>
                          <a:spcPct val="100000"/>
                        </a:lnSpc>
                        <a:spcBef>
                          <a:spcPts val="0"/>
                        </a:spcBef>
                        <a:spcAft>
                          <a:spcPts val="0"/>
                        </a:spcAft>
                        <a:buClr>
                          <a:srgbClr val="000000"/>
                        </a:buClr>
                        <a:buSzPts val="2400"/>
                        <a:buFont typeface="Arial"/>
                        <a:buNone/>
                      </a:pPr>
                      <a:r>
                        <a:rPr lang="en-US" sz="2400" u="none" strike="noStrike" cap="none"/>
                        <a:t>Relative Power</a:t>
                      </a:r>
                      <a:endParaRPr sz="2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2400"/>
                        <a:buFont typeface="Arial"/>
                        <a:buNone/>
                      </a:pPr>
                      <a:r>
                        <a:rPr lang="en-US" sz="2400" u="none" strike="noStrike" cap="none"/>
                        <a:t>1</a:t>
                      </a:r>
                      <a:endParaRPr sz="2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2400"/>
                        <a:buFont typeface="Arial"/>
                        <a:buNone/>
                      </a:pPr>
                      <a:r>
                        <a:rPr lang="en-US" sz="2400" u="none" strike="noStrike" cap="none"/>
                        <a:t>1/3</a:t>
                      </a:r>
                      <a:endParaRPr sz="2400" u="none" strike="noStrike" cap="none"/>
                    </a:p>
                  </a:txBody>
                  <a:tcPr marL="91450" marR="91450" marT="45725" marB="45725"/>
                </a:tc>
                <a:extLst>
                  <a:ext uri="{0D108BD9-81ED-4DB2-BD59-A6C34878D82A}">
                    <a16:rowId xmlns:a16="http://schemas.microsoft.com/office/drawing/2014/main" val="10003"/>
                  </a:ext>
                </a:extLst>
              </a:tr>
              <a:tr h="281650">
                <a:tc>
                  <a:txBody>
                    <a:bodyPr/>
                    <a:lstStyle/>
                    <a:p>
                      <a:pPr marL="0" marR="0" lvl="0" indent="0" algn="l" rtl="0">
                        <a:lnSpc>
                          <a:spcPct val="100000"/>
                        </a:lnSpc>
                        <a:spcBef>
                          <a:spcPts val="0"/>
                        </a:spcBef>
                        <a:spcAft>
                          <a:spcPts val="0"/>
                        </a:spcAft>
                        <a:buClr>
                          <a:srgbClr val="000000"/>
                        </a:buClr>
                        <a:buSzPts val="2400"/>
                        <a:buFont typeface="Arial"/>
                        <a:buNone/>
                      </a:pPr>
                      <a:r>
                        <a:rPr lang="en-US" sz="2400" u="none" strike="noStrike" cap="none"/>
                        <a:t>Cost</a:t>
                      </a:r>
                      <a:endParaRPr sz="2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2400"/>
                        <a:buFont typeface="Arial"/>
                        <a:buNone/>
                      </a:pPr>
                      <a:r>
                        <a:rPr lang="en-US" sz="2400" u="none" strike="noStrike" cap="none"/>
                        <a:t>~ $0.0</a:t>
                      </a:r>
                      <a:r>
                        <a:rPr lang="en-US" sz="2400"/>
                        <a:t>17</a:t>
                      </a:r>
                      <a:r>
                        <a:rPr lang="en-US" sz="2400" u="none" strike="noStrike" cap="none"/>
                        <a:t> / GB</a:t>
                      </a:r>
                      <a:endParaRPr sz="2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2400"/>
                        <a:buFont typeface="Arial"/>
                        <a:buNone/>
                      </a:pPr>
                      <a:r>
                        <a:rPr lang="en-US" sz="2400" u="none" strike="noStrike" cap="none"/>
                        <a:t>~ $0.</a:t>
                      </a:r>
                      <a:r>
                        <a:rPr lang="en-US" sz="2400"/>
                        <a:t>099</a:t>
                      </a:r>
                      <a:r>
                        <a:rPr lang="en-US" sz="2400" u="none" strike="noStrike" cap="none"/>
                        <a:t> / GB</a:t>
                      </a:r>
                      <a:endParaRPr sz="2400" u="none" strike="noStrike" cap="none"/>
                    </a:p>
                  </a:txBody>
                  <a:tcPr marL="91450" marR="91450" marT="45725" marB="45725"/>
                </a:tc>
                <a:extLst>
                  <a:ext uri="{0D108BD9-81ED-4DB2-BD59-A6C34878D82A}">
                    <a16:rowId xmlns:a16="http://schemas.microsoft.com/office/drawing/2014/main" val="10004"/>
                  </a:ext>
                </a:extLst>
              </a:tr>
              <a:tr h="165650">
                <a:tc>
                  <a:txBody>
                    <a:bodyPr/>
                    <a:lstStyle/>
                    <a:p>
                      <a:pPr marL="0" marR="0" lvl="0" indent="0" algn="l" rtl="0">
                        <a:lnSpc>
                          <a:spcPct val="100000"/>
                        </a:lnSpc>
                        <a:spcBef>
                          <a:spcPts val="0"/>
                        </a:spcBef>
                        <a:spcAft>
                          <a:spcPts val="0"/>
                        </a:spcAft>
                        <a:buClr>
                          <a:srgbClr val="000000"/>
                        </a:buClr>
                        <a:buSzPts val="2400"/>
                        <a:buFont typeface="Arial"/>
                        <a:buNone/>
                      </a:pPr>
                      <a:r>
                        <a:rPr lang="en-US" sz="2400" u="none" strike="noStrike" cap="none"/>
                        <a:t>Capacity</a:t>
                      </a:r>
                      <a:endParaRPr sz="2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2400"/>
                        <a:buFont typeface="Arial"/>
                        <a:buNone/>
                      </a:pPr>
                      <a:r>
                        <a:rPr lang="en-US" sz="2400" u="none" strike="noStrike" cap="none"/>
                        <a:t>500GB - 4TB</a:t>
                      </a:r>
                      <a:endParaRPr sz="2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2400"/>
                        <a:buFont typeface="Arial"/>
                        <a:buNone/>
                      </a:pPr>
                      <a:r>
                        <a:rPr lang="en-US" sz="2400" u="none" strike="noStrike" cap="none"/>
                        <a:t>128GB - 500GB</a:t>
                      </a:r>
                      <a:endParaRPr sz="2400" u="none" strike="noStrike" cap="none"/>
                    </a:p>
                  </a:txBody>
                  <a:tcPr marL="91450" marR="91450" marT="45725" marB="45725"/>
                </a:tc>
                <a:extLst>
                  <a:ext uri="{0D108BD9-81ED-4DB2-BD59-A6C34878D82A}">
                    <a16:rowId xmlns:a16="http://schemas.microsoft.com/office/drawing/2014/main" val="10005"/>
                  </a:ext>
                </a:extLst>
              </a:tr>
              <a:tr h="333525">
                <a:tc>
                  <a:txBody>
                    <a:bodyPr/>
                    <a:lstStyle/>
                    <a:p>
                      <a:pPr marL="0" marR="0" lvl="0" indent="0" algn="l" rtl="0">
                        <a:lnSpc>
                          <a:spcPct val="100000"/>
                        </a:lnSpc>
                        <a:spcBef>
                          <a:spcPts val="0"/>
                        </a:spcBef>
                        <a:spcAft>
                          <a:spcPts val="0"/>
                        </a:spcAft>
                        <a:buClr>
                          <a:srgbClr val="000000"/>
                        </a:buClr>
                        <a:buSzPts val="2400"/>
                        <a:buFont typeface="Arial"/>
                        <a:buNone/>
                      </a:pPr>
                      <a:r>
                        <a:rPr lang="en-US" sz="2400" u="none" strike="noStrike" cap="none"/>
                        <a:t>Other Problems</a:t>
                      </a:r>
                      <a:endParaRPr sz="2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2400"/>
                        <a:buFont typeface="Arial"/>
                        <a:buNone/>
                      </a:pPr>
                      <a:r>
                        <a:rPr lang="en-US" sz="2400" u="none" strike="noStrike" cap="none"/>
                        <a:t>Fragmentation</a:t>
                      </a:r>
                      <a:endParaRPr sz="2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2400"/>
                        <a:buFont typeface="Arial"/>
                        <a:buNone/>
                      </a:pPr>
                      <a:r>
                        <a:rPr lang="en-US" sz="2400" u="none" strike="noStrike" cap="none"/>
                        <a:t>Limited Writes</a:t>
                      </a:r>
                      <a:endParaRPr sz="2400" u="none" strike="noStrike" cap="none"/>
                    </a:p>
                  </a:txBody>
                  <a:tcPr marL="91450" marR="91450" marT="45725" marB="45725"/>
                </a:tc>
                <a:extLst>
                  <a:ext uri="{0D108BD9-81ED-4DB2-BD59-A6C34878D82A}">
                    <a16:rowId xmlns:a16="http://schemas.microsoft.com/office/drawing/2014/main" val="10006"/>
                  </a:ext>
                </a:extLst>
              </a:tr>
              <a:tr h="463175">
                <a:tc>
                  <a:txBody>
                    <a:bodyPr/>
                    <a:lstStyle/>
                    <a:p>
                      <a:pPr marL="0" marR="0" lvl="0" indent="0" algn="l" rtl="0">
                        <a:lnSpc>
                          <a:spcPct val="100000"/>
                        </a:lnSpc>
                        <a:spcBef>
                          <a:spcPts val="0"/>
                        </a:spcBef>
                        <a:spcAft>
                          <a:spcPts val="0"/>
                        </a:spcAft>
                        <a:buClr>
                          <a:srgbClr val="000000"/>
                        </a:buClr>
                        <a:buSzPts val="2400"/>
                        <a:buFont typeface="Arial"/>
                        <a:buNone/>
                      </a:pPr>
                      <a:r>
                        <a:rPr lang="en-US" sz="2400" u="none" strike="noStrike" cap="none"/>
                        <a:t>Lifespan</a:t>
                      </a:r>
                      <a:endParaRPr sz="2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2400"/>
                        <a:buFont typeface="Arial"/>
                        <a:buNone/>
                      </a:pPr>
                      <a:r>
                        <a:rPr lang="en-US" sz="2400" u="none" strike="noStrike" cap="none"/>
                        <a:t>5-10 years</a:t>
                      </a:r>
                      <a:endParaRPr sz="2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2400"/>
                        <a:buFont typeface="Arial"/>
                        <a:buNone/>
                      </a:pPr>
                      <a:r>
                        <a:rPr lang="en-US" sz="2400" u="none" strike="noStrike" cap="none" dirty="0"/>
                        <a:t>3-5 years</a:t>
                      </a:r>
                      <a:endParaRPr sz="2400" u="none" strike="noStrike" cap="none" dirty="0"/>
                    </a:p>
                  </a:txBody>
                  <a:tcPr marL="91450" marR="91450" marT="45725" marB="45725"/>
                </a:tc>
                <a:extLst>
                  <a:ext uri="{0D108BD9-81ED-4DB2-BD59-A6C34878D82A}">
                    <a16:rowId xmlns:a16="http://schemas.microsoft.com/office/drawing/2014/main" val="10007"/>
                  </a:ext>
                </a:extLst>
              </a:tr>
            </a:tbl>
          </a:graphicData>
        </a:graphic>
      </p:graphicFrame>
      <p:sp>
        <p:nvSpPr>
          <p:cNvPr id="5" name="Google Shape;601;g5ce8b99149_0_339">
            <a:extLst>
              <a:ext uri="{FF2B5EF4-FFF2-40B4-BE49-F238E27FC236}">
                <a16:creationId xmlns:a16="http://schemas.microsoft.com/office/drawing/2014/main" id="{25949923-E1DF-054D-9BE7-87736F40205F}"/>
              </a:ext>
            </a:extLst>
          </p:cNvPr>
          <p:cNvSpPr txBox="1">
            <a:spLocks/>
          </p:cNvSpPr>
          <p:nvPr/>
        </p:nvSpPr>
        <p:spPr>
          <a:xfrm>
            <a:off x="34330" y="6398501"/>
            <a:ext cx="5476180" cy="459499"/>
          </a:xfrm>
          <a:prstGeom prst="rect">
            <a:avLst/>
          </a:prstGeom>
          <a:noFill/>
          <a:ln>
            <a:noFill/>
          </a:ln>
        </p:spPr>
        <p:txBody>
          <a:bodyPr spcFirstLastPara="1" wrap="square" lIns="91425" tIns="45700" rIns="91425" bIns="45700" anchor="ctr" anchorCtr="0">
            <a:noAutofit/>
          </a:bodyPr>
          <a:lstStyle>
            <a:defPPr>
              <a:defRPr lang="en-US"/>
            </a:defPPr>
            <a:lvl1pPr algn="l" rtl="0" eaLnBrk="0" fontAlgn="base" hangingPunct="0">
              <a:spcBef>
                <a:spcPct val="0"/>
              </a:spcBef>
              <a:spcAft>
                <a:spcPct val="0"/>
              </a:spcAft>
              <a:defRPr sz="2400" b="1" kern="1200">
                <a:solidFill>
                  <a:schemeClr val="tx1"/>
                </a:solidFill>
                <a:latin typeface="Arial Narrow" panose="020B0604020202020204"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anose="020B0604020202020204"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anose="020B0604020202020204"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anose="020B0604020202020204"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anose="020B0604020202020204" pitchFamily="34" charset="0"/>
                <a:ea typeface="+mn-ea"/>
                <a:cs typeface="+mn-cs"/>
              </a:defRPr>
            </a:lvl5pPr>
            <a:lvl6pPr marL="2286000" algn="l" defTabSz="914400" rtl="0" eaLnBrk="1" latinLnBrk="0" hangingPunct="1">
              <a:defRPr sz="2400" b="1" kern="1200">
                <a:solidFill>
                  <a:schemeClr val="tx1"/>
                </a:solidFill>
                <a:latin typeface="Arial Narrow" panose="020B0604020202020204" pitchFamily="34" charset="0"/>
                <a:ea typeface="+mn-ea"/>
                <a:cs typeface="+mn-cs"/>
              </a:defRPr>
            </a:lvl6pPr>
            <a:lvl7pPr marL="2743200" algn="l" defTabSz="914400" rtl="0" eaLnBrk="1" latinLnBrk="0" hangingPunct="1">
              <a:defRPr sz="2400" b="1" kern="1200">
                <a:solidFill>
                  <a:schemeClr val="tx1"/>
                </a:solidFill>
                <a:latin typeface="Arial Narrow" panose="020B0604020202020204" pitchFamily="34" charset="0"/>
                <a:ea typeface="+mn-ea"/>
                <a:cs typeface="+mn-cs"/>
              </a:defRPr>
            </a:lvl7pPr>
            <a:lvl8pPr marL="3200400" algn="l" defTabSz="914400" rtl="0" eaLnBrk="1" latinLnBrk="0" hangingPunct="1">
              <a:defRPr sz="2400" b="1" kern="1200">
                <a:solidFill>
                  <a:schemeClr val="tx1"/>
                </a:solidFill>
                <a:latin typeface="Arial Narrow" panose="020B0604020202020204" pitchFamily="34" charset="0"/>
                <a:ea typeface="+mn-ea"/>
                <a:cs typeface="+mn-cs"/>
              </a:defRPr>
            </a:lvl8pPr>
            <a:lvl9pPr marL="3657600" algn="l" defTabSz="914400" rtl="0" eaLnBrk="1" latinLnBrk="0" hangingPunct="1">
              <a:defRPr sz="2400" b="1" kern="1200">
                <a:solidFill>
                  <a:schemeClr val="tx1"/>
                </a:solidFill>
                <a:latin typeface="Arial Narrow" panose="020B0604020202020204" pitchFamily="34" charset="0"/>
                <a:ea typeface="+mn-ea"/>
                <a:cs typeface="+mn-cs"/>
              </a:defRPr>
            </a:lvl9pPr>
          </a:lstStyle>
          <a:p>
            <a:pPr algn="ctr">
              <a:spcBef>
                <a:spcPts val="0"/>
              </a:spcBef>
              <a:spcAft>
                <a:spcPts val="0"/>
              </a:spcAft>
              <a:buSzPts val="1400"/>
            </a:pPr>
            <a:r>
              <a:rPr lang="en-US" sz="1200" dirty="0">
                <a:solidFill>
                  <a:schemeClr val="bg1">
                    <a:lumMod val="75000"/>
                  </a:schemeClr>
                </a:solidFill>
                <a:latin typeface="Calibri"/>
                <a:ea typeface="Calibri"/>
                <a:cs typeface="Calibri"/>
                <a:sym typeface="Calibri"/>
              </a:rPr>
              <a:t>Ref</a:t>
            </a:r>
            <a:r>
              <a:rPr lang="en-US" sz="1200" dirty="0">
                <a:solidFill>
                  <a:schemeClr val="bg1">
                    <a:lumMod val="75000"/>
                  </a:schemeClr>
                </a:solidFill>
                <a:latin typeface="Calibri"/>
                <a:cs typeface="Calibri"/>
                <a:sym typeface="Calibri"/>
              </a:rPr>
              <a:t>: </a:t>
            </a:r>
            <a:r>
              <a:rPr lang="en-US" sz="1200" dirty="0">
                <a:solidFill>
                  <a:schemeClr val="bg1">
                    <a:lumMod val="75000"/>
                  </a:schemeClr>
                </a:solidFill>
                <a:latin typeface="Calibri"/>
                <a:cs typeface="Calibri"/>
              </a:rPr>
              <a:t>CS 61C</a:t>
            </a:r>
            <a:r>
              <a:rPr lang="en-US" sz="1200" dirty="0">
                <a:solidFill>
                  <a:schemeClr val="bg1">
                    <a:lumMod val="75000"/>
                  </a:schemeClr>
                </a:solidFill>
                <a:latin typeface="Calibri"/>
                <a:cs typeface="Calibri"/>
                <a:sym typeface="Calibri"/>
              </a:rPr>
              <a:t>, Lecture on Input/Output, Branden </a:t>
            </a:r>
            <a:r>
              <a:rPr lang="en-US" sz="1200" dirty="0" err="1">
                <a:solidFill>
                  <a:schemeClr val="bg1">
                    <a:lumMod val="75000"/>
                  </a:schemeClr>
                </a:solidFill>
                <a:latin typeface="Calibri"/>
                <a:cs typeface="Calibri"/>
                <a:sym typeface="Calibri"/>
              </a:rPr>
              <a:t>Ghena</a:t>
            </a:r>
            <a:r>
              <a:rPr lang="en-US" sz="1200" dirty="0">
                <a:solidFill>
                  <a:schemeClr val="bg1">
                    <a:lumMod val="75000"/>
                  </a:schemeClr>
                </a:solidFill>
                <a:latin typeface="Calibri"/>
                <a:cs typeface="Calibri"/>
                <a:sym typeface="Calibri"/>
              </a:rPr>
              <a:t>, </a:t>
            </a:r>
            <a:r>
              <a:rPr lang="en-US" sz="1200" dirty="0" err="1">
                <a:solidFill>
                  <a:schemeClr val="bg1">
                    <a:lumMod val="75000"/>
                  </a:schemeClr>
                </a:solidFill>
                <a:latin typeface="Calibri"/>
                <a:cs typeface="Calibri"/>
                <a:sym typeface="Calibri"/>
              </a:rPr>
              <a:t>Univ</a:t>
            </a:r>
            <a:r>
              <a:rPr lang="en-US" sz="1200" dirty="0">
                <a:solidFill>
                  <a:schemeClr val="bg1">
                    <a:lumMod val="75000"/>
                  </a:schemeClr>
                </a:solidFill>
                <a:latin typeface="Calibri"/>
                <a:cs typeface="Calibri"/>
                <a:sym typeface="Calibri"/>
              </a:rPr>
              <a:t> of California, Berkeley </a:t>
            </a:r>
          </a:p>
        </p:txBody>
      </p:sp>
    </p:spTree>
    <p:extLst>
      <p:ext uri="{BB962C8B-B14F-4D97-AF65-F5344CB8AC3E}">
        <p14:creationId xmlns:p14="http://schemas.microsoft.com/office/powerpoint/2010/main" val="365748658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DF84868-97FB-E845-9BC1-3464B6931321}"/>
              </a:ext>
            </a:extLst>
          </p:cNvPr>
          <p:cNvSpPr>
            <a:spLocks noGrp="1"/>
          </p:cNvSpPr>
          <p:nvPr>
            <p:ph type="ctrTitle"/>
          </p:nvPr>
        </p:nvSpPr>
        <p:spPr>
          <a:xfrm>
            <a:off x="755576" y="2636912"/>
            <a:ext cx="7772400" cy="1470025"/>
          </a:xfrm>
        </p:spPr>
        <p:txBody>
          <a:bodyPr/>
          <a:lstStyle/>
          <a:p>
            <a:r>
              <a:rPr lang="en-US" dirty="0"/>
              <a:t>Methods for I/O</a:t>
            </a:r>
            <a:br>
              <a:rPr lang="en-US" dirty="0"/>
            </a:br>
            <a:endParaRPr lang="en-US" dirty="0"/>
          </a:p>
        </p:txBody>
      </p:sp>
    </p:spTree>
    <p:extLst>
      <p:ext uri="{BB962C8B-B14F-4D97-AF65-F5344CB8AC3E}">
        <p14:creationId xmlns:p14="http://schemas.microsoft.com/office/powerpoint/2010/main" val="80242375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82"/>
        <p:cNvGrpSpPr/>
        <p:nvPr/>
      </p:nvGrpSpPr>
      <p:grpSpPr>
        <a:xfrm>
          <a:off x="0" y="0"/>
          <a:ext cx="0" cy="0"/>
          <a:chOff x="0" y="0"/>
          <a:chExt cx="0" cy="0"/>
        </a:xfrm>
      </p:grpSpPr>
      <p:sp>
        <p:nvSpPr>
          <p:cNvPr id="583" name="Google Shape;583;p30"/>
          <p:cNvSpPr txBox="1">
            <a:spLocks noGrp="1"/>
          </p:cNvSpPr>
          <p:nvPr>
            <p:ph type="title"/>
          </p:nvPr>
        </p:nvSpPr>
        <p:spPr>
          <a:xfrm>
            <a:off x="457200" y="274638"/>
            <a:ext cx="8229600" cy="1143000"/>
          </a:xfrm>
          <a:prstGeom prst="rect">
            <a:avLst/>
          </a:prstGeom>
          <a:noFill/>
          <a:ln w="9525">
            <a:noFill/>
            <a:miter lim="800000"/>
            <a:headEnd/>
            <a:tailEnd/>
          </a:ln>
        </p:spPr>
        <p:txBody>
          <a:bodyPr spcFirstLastPara="1" vert="horz" wrap="square" lIns="91425" tIns="91425" rIns="91425" bIns="91425" numCol="1" anchor="ctr" anchorCtr="0" compatLnSpc="1">
            <a:prstTxWarp prst="textNoShape">
              <a:avLst/>
            </a:prstTxWarp>
            <a:noAutofit/>
          </a:bodyPr>
          <a:lstStyle/>
          <a:p>
            <a:pPr marL="0" indent="0">
              <a:spcBef>
                <a:spcPts val="0"/>
              </a:spcBef>
              <a:spcAft>
                <a:spcPts val="0"/>
              </a:spcAft>
            </a:pPr>
            <a:r>
              <a:rPr lang="en-US" dirty="0">
                <a:sym typeface="Calibri"/>
              </a:rPr>
              <a:t>What do we need for I/O to work?</a:t>
            </a:r>
            <a:endParaRPr dirty="0">
              <a:sym typeface="Calibri"/>
            </a:endParaRPr>
          </a:p>
        </p:txBody>
      </p:sp>
      <p:sp>
        <p:nvSpPr>
          <p:cNvPr id="584" name="Google Shape;584;p30"/>
          <p:cNvSpPr txBox="1">
            <a:spLocks noGrp="1"/>
          </p:cNvSpPr>
          <p:nvPr>
            <p:ph type="body" idx="1"/>
          </p:nvPr>
        </p:nvSpPr>
        <p:spPr>
          <a:xfrm>
            <a:off x="457200" y="1600200"/>
            <a:ext cx="4572000" cy="4937760"/>
          </a:xfrm>
          <a:prstGeom prst="rect">
            <a:avLst/>
          </a:prstGeom>
          <a:noFill/>
          <a:ln>
            <a:noFill/>
          </a:ln>
        </p:spPr>
        <p:txBody>
          <a:bodyPr spcFirstLastPara="1" wrap="square" lIns="91425" tIns="45700" rIns="91425" bIns="45700" anchor="t" anchorCtr="0">
            <a:noAutofit/>
          </a:bodyPr>
          <a:lstStyle/>
          <a:p>
            <a:pPr marL="514350" marR="0" lvl="0" indent="-514350" algn="l" rtl="0">
              <a:lnSpc>
                <a:spcPct val="100000"/>
              </a:lnSpc>
              <a:spcBef>
                <a:spcPts val="0"/>
              </a:spcBef>
              <a:spcAft>
                <a:spcPts val="0"/>
              </a:spcAft>
              <a:buClr>
                <a:schemeClr val="dk1"/>
              </a:buClr>
              <a:buSzPts val="2800"/>
              <a:buFont typeface="Calibri"/>
              <a:buAutoNum type="arabicParenR"/>
            </a:pPr>
            <a:r>
              <a:rPr lang="en-US" sz="2800" b="0" i="0" u="none" strike="noStrike" cap="none" dirty="0">
                <a:solidFill>
                  <a:schemeClr val="dk1"/>
                </a:solidFill>
                <a:latin typeface="Calibri"/>
                <a:ea typeface="Calibri"/>
                <a:cs typeface="Calibri"/>
                <a:sym typeface="Calibri"/>
              </a:rPr>
              <a:t>A way to </a:t>
            </a:r>
            <a:r>
              <a:rPr lang="en-US" sz="2800" b="0" i="0" u="none" strike="noStrike" cap="none" dirty="0">
                <a:solidFill>
                  <a:srgbClr val="FF0000"/>
                </a:solidFill>
                <a:latin typeface="Calibri"/>
                <a:ea typeface="Calibri"/>
                <a:cs typeface="Calibri"/>
                <a:sym typeface="Calibri"/>
              </a:rPr>
              <a:t>connect</a:t>
            </a:r>
            <a:r>
              <a:rPr lang="en-US" sz="2800" b="0" i="0" u="none" strike="noStrike" cap="none" dirty="0">
                <a:solidFill>
                  <a:schemeClr val="dk1"/>
                </a:solidFill>
                <a:latin typeface="Calibri"/>
                <a:ea typeface="Calibri"/>
                <a:cs typeface="Calibri"/>
                <a:sym typeface="Calibri"/>
              </a:rPr>
              <a:t> many types of devices </a:t>
            </a:r>
            <a:endParaRPr sz="3200" b="0" i="0" u="none" strike="noStrike" cap="none" dirty="0">
              <a:solidFill>
                <a:schemeClr val="dk1"/>
              </a:solidFill>
              <a:latin typeface="Calibri"/>
              <a:ea typeface="Calibri"/>
              <a:cs typeface="Calibri"/>
              <a:sym typeface="Calibri"/>
            </a:endParaRPr>
          </a:p>
          <a:p>
            <a:pPr marL="514350" marR="0" lvl="0" indent="-514350" algn="l" rtl="0">
              <a:lnSpc>
                <a:spcPct val="100000"/>
              </a:lnSpc>
              <a:spcBef>
                <a:spcPts val="560"/>
              </a:spcBef>
              <a:spcAft>
                <a:spcPts val="0"/>
              </a:spcAft>
              <a:buClr>
                <a:schemeClr val="dk1"/>
              </a:buClr>
              <a:buSzPts val="2800"/>
              <a:buFont typeface="Calibri"/>
              <a:buAutoNum type="arabicParenR"/>
            </a:pPr>
            <a:r>
              <a:rPr lang="en-US" sz="2800" b="0" i="0" u="none" strike="noStrike" cap="none" dirty="0">
                <a:solidFill>
                  <a:schemeClr val="dk1"/>
                </a:solidFill>
                <a:latin typeface="Calibri"/>
                <a:ea typeface="Calibri"/>
                <a:cs typeface="Calibri"/>
                <a:sym typeface="Calibri"/>
              </a:rPr>
              <a:t>A way to </a:t>
            </a:r>
            <a:r>
              <a:rPr lang="en-US" sz="2800" b="0" i="0" u="none" strike="noStrike" cap="none" dirty="0">
                <a:solidFill>
                  <a:srgbClr val="FF0000"/>
                </a:solidFill>
                <a:latin typeface="Calibri"/>
                <a:ea typeface="Calibri"/>
                <a:cs typeface="Calibri"/>
                <a:sym typeface="Calibri"/>
              </a:rPr>
              <a:t>control </a:t>
            </a:r>
            <a:r>
              <a:rPr lang="en-US" sz="2800" b="0" i="0" u="none" strike="noStrike" cap="none" dirty="0">
                <a:solidFill>
                  <a:schemeClr val="dk1"/>
                </a:solidFill>
                <a:latin typeface="Calibri"/>
                <a:ea typeface="Calibri"/>
                <a:cs typeface="Calibri"/>
                <a:sym typeface="Calibri"/>
              </a:rPr>
              <a:t>these devices, respond to them, and transfer data</a:t>
            </a:r>
            <a:endParaRPr dirty="0"/>
          </a:p>
          <a:p>
            <a:pPr marL="514350" marR="0" lvl="0" indent="-514350" algn="l" rtl="0">
              <a:lnSpc>
                <a:spcPct val="100000"/>
              </a:lnSpc>
              <a:spcBef>
                <a:spcPts val="560"/>
              </a:spcBef>
              <a:spcAft>
                <a:spcPts val="0"/>
              </a:spcAft>
              <a:buClr>
                <a:schemeClr val="dk1"/>
              </a:buClr>
              <a:buSzPts val="2800"/>
              <a:buFont typeface="Calibri"/>
              <a:buAutoNum type="arabicParenR"/>
            </a:pPr>
            <a:r>
              <a:rPr lang="en-US" sz="2800" b="0" i="0" u="none" strike="noStrike" cap="none" dirty="0">
                <a:solidFill>
                  <a:schemeClr val="dk1"/>
                </a:solidFill>
                <a:latin typeface="Calibri"/>
                <a:ea typeface="Calibri"/>
                <a:cs typeface="Calibri"/>
                <a:sym typeface="Calibri"/>
              </a:rPr>
              <a:t>A way to </a:t>
            </a:r>
            <a:r>
              <a:rPr lang="en-US" sz="2800" b="0" i="0" u="none" strike="noStrike" cap="none" dirty="0">
                <a:solidFill>
                  <a:srgbClr val="FF0000"/>
                </a:solidFill>
                <a:latin typeface="Calibri"/>
                <a:ea typeface="Calibri"/>
                <a:cs typeface="Calibri"/>
                <a:sym typeface="Calibri"/>
              </a:rPr>
              <a:t>present them </a:t>
            </a:r>
            <a:r>
              <a:rPr lang="en-US" sz="2800" b="0" i="0" u="none" strike="noStrike" cap="none" dirty="0">
                <a:solidFill>
                  <a:schemeClr val="dk1"/>
                </a:solidFill>
                <a:latin typeface="Calibri"/>
                <a:ea typeface="Calibri"/>
                <a:cs typeface="Calibri"/>
                <a:sym typeface="Calibri"/>
              </a:rPr>
              <a:t>to user programs so they </a:t>
            </a:r>
            <a:br>
              <a:rPr lang="en-US" sz="2800" b="0" i="0" u="none" strike="noStrike" cap="none" dirty="0">
                <a:solidFill>
                  <a:schemeClr val="dk1"/>
                </a:solidFill>
                <a:latin typeface="Calibri"/>
                <a:ea typeface="Calibri"/>
                <a:cs typeface="Calibri"/>
                <a:sym typeface="Calibri"/>
              </a:rPr>
            </a:br>
            <a:r>
              <a:rPr lang="en-US" sz="2800" b="0" i="0" u="none" strike="noStrike" cap="none" dirty="0">
                <a:solidFill>
                  <a:schemeClr val="dk1"/>
                </a:solidFill>
                <a:latin typeface="Calibri"/>
                <a:ea typeface="Calibri"/>
                <a:cs typeface="Calibri"/>
                <a:sym typeface="Calibri"/>
              </a:rPr>
              <a:t>are useful</a:t>
            </a:r>
            <a:endParaRPr dirty="0"/>
          </a:p>
          <a:p>
            <a:pPr marL="342900" marR="0" lvl="0" indent="-342900" algn="l" rtl="0">
              <a:lnSpc>
                <a:spcPct val="100000"/>
              </a:lnSpc>
              <a:spcBef>
                <a:spcPts val="640"/>
              </a:spcBef>
              <a:spcAft>
                <a:spcPts val="0"/>
              </a:spcAft>
              <a:buClr>
                <a:schemeClr val="dk1"/>
              </a:buClr>
              <a:buSzPts val="3200"/>
              <a:buFont typeface="Arial"/>
              <a:buNone/>
            </a:pPr>
            <a:endParaRPr sz="3200" b="0" i="0" u="none" strike="noStrike" cap="none" dirty="0">
              <a:solidFill>
                <a:schemeClr val="dk1"/>
              </a:solidFill>
              <a:latin typeface="Calibri"/>
              <a:ea typeface="Calibri"/>
              <a:cs typeface="Calibri"/>
              <a:sym typeface="Calibri"/>
            </a:endParaRPr>
          </a:p>
        </p:txBody>
      </p:sp>
      <p:grpSp>
        <p:nvGrpSpPr>
          <p:cNvPr id="586" name="Google Shape;586;p30"/>
          <p:cNvGrpSpPr/>
          <p:nvPr/>
        </p:nvGrpSpPr>
        <p:grpSpPr>
          <a:xfrm>
            <a:off x="3581400" y="2514600"/>
            <a:ext cx="5384800" cy="3648075"/>
            <a:chOff x="2256" y="1584"/>
            <a:chExt cx="3392" cy="2298"/>
          </a:xfrm>
        </p:grpSpPr>
        <p:grpSp>
          <p:nvGrpSpPr>
            <p:cNvPr id="587" name="Google Shape;587;p30"/>
            <p:cNvGrpSpPr/>
            <p:nvPr/>
          </p:nvGrpSpPr>
          <p:grpSpPr>
            <a:xfrm>
              <a:off x="2256" y="3168"/>
              <a:ext cx="3392" cy="714"/>
              <a:chOff x="2256" y="3168"/>
              <a:chExt cx="3392" cy="714"/>
            </a:xfrm>
          </p:grpSpPr>
          <p:pic>
            <p:nvPicPr>
              <p:cNvPr id="588" name="Google Shape;588;p30" descr="keyboard"/>
              <p:cNvPicPr preferRelativeResize="0"/>
              <p:nvPr/>
            </p:nvPicPr>
            <p:blipFill rotWithShape="1">
              <a:blip r:embed="rId3">
                <a:alphaModFix/>
              </a:blip>
              <a:srcRect/>
              <a:stretch/>
            </p:blipFill>
            <p:spPr>
              <a:xfrm>
                <a:off x="2256" y="3504"/>
                <a:ext cx="408" cy="378"/>
              </a:xfrm>
              <a:prstGeom prst="rect">
                <a:avLst/>
              </a:prstGeom>
              <a:noFill/>
              <a:ln>
                <a:noFill/>
              </a:ln>
            </p:spPr>
          </p:pic>
          <p:pic>
            <p:nvPicPr>
              <p:cNvPr id="589" name="Google Shape;589;p30" descr="camera"/>
              <p:cNvPicPr preferRelativeResize="0"/>
              <p:nvPr/>
            </p:nvPicPr>
            <p:blipFill rotWithShape="1">
              <a:blip r:embed="rId4">
                <a:alphaModFix/>
              </a:blip>
              <a:srcRect/>
              <a:stretch/>
            </p:blipFill>
            <p:spPr>
              <a:xfrm>
                <a:off x="3840" y="3264"/>
                <a:ext cx="408" cy="378"/>
              </a:xfrm>
              <a:prstGeom prst="rect">
                <a:avLst/>
              </a:prstGeom>
              <a:noFill/>
              <a:ln>
                <a:noFill/>
              </a:ln>
            </p:spPr>
          </p:pic>
          <p:pic>
            <p:nvPicPr>
              <p:cNvPr id="590" name="Google Shape;590;p30" descr="disk"/>
              <p:cNvPicPr preferRelativeResize="0"/>
              <p:nvPr/>
            </p:nvPicPr>
            <p:blipFill rotWithShape="1">
              <a:blip r:embed="rId5">
                <a:alphaModFix/>
              </a:blip>
              <a:srcRect/>
              <a:stretch/>
            </p:blipFill>
            <p:spPr>
              <a:xfrm>
                <a:off x="3456" y="3312"/>
                <a:ext cx="408" cy="378"/>
              </a:xfrm>
              <a:prstGeom prst="rect">
                <a:avLst/>
              </a:prstGeom>
              <a:noFill/>
              <a:ln>
                <a:noFill/>
              </a:ln>
            </p:spPr>
          </p:pic>
          <p:pic>
            <p:nvPicPr>
              <p:cNvPr id="591" name="Google Shape;591;p30" descr="lcd"/>
              <p:cNvPicPr preferRelativeResize="0"/>
              <p:nvPr/>
            </p:nvPicPr>
            <p:blipFill rotWithShape="1">
              <a:blip r:embed="rId6">
                <a:alphaModFix/>
              </a:blip>
              <a:srcRect/>
              <a:stretch/>
            </p:blipFill>
            <p:spPr>
              <a:xfrm>
                <a:off x="4368" y="3168"/>
                <a:ext cx="528" cy="489"/>
              </a:xfrm>
              <a:prstGeom prst="rect">
                <a:avLst/>
              </a:prstGeom>
              <a:noFill/>
              <a:ln>
                <a:noFill/>
              </a:ln>
            </p:spPr>
          </p:pic>
          <p:pic>
            <p:nvPicPr>
              <p:cNvPr id="592" name="Google Shape;592;p30" descr="scanner"/>
              <p:cNvPicPr preferRelativeResize="0"/>
              <p:nvPr/>
            </p:nvPicPr>
            <p:blipFill rotWithShape="1">
              <a:blip r:embed="rId7">
                <a:alphaModFix/>
              </a:blip>
              <a:srcRect/>
              <a:stretch/>
            </p:blipFill>
            <p:spPr>
              <a:xfrm>
                <a:off x="3072" y="3312"/>
                <a:ext cx="408" cy="378"/>
              </a:xfrm>
              <a:prstGeom prst="rect">
                <a:avLst/>
              </a:prstGeom>
              <a:noFill/>
              <a:ln>
                <a:noFill/>
              </a:ln>
            </p:spPr>
          </p:pic>
          <p:pic>
            <p:nvPicPr>
              <p:cNvPr id="593" name="Google Shape;593;p30" descr="shot_plms700_sm"/>
              <p:cNvPicPr preferRelativeResize="0"/>
              <p:nvPr/>
            </p:nvPicPr>
            <p:blipFill rotWithShape="1">
              <a:blip r:embed="rId8">
                <a:alphaModFix/>
              </a:blip>
              <a:srcRect/>
              <a:stretch/>
            </p:blipFill>
            <p:spPr>
              <a:xfrm>
                <a:off x="4848" y="3216"/>
                <a:ext cx="800" cy="548"/>
              </a:xfrm>
              <a:prstGeom prst="rect">
                <a:avLst/>
              </a:prstGeom>
              <a:noFill/>
              <a:ln>
                <a:noFill/>
              </a:ln>
            </p:spPr>
          </p:pic>
        </p:grpSp>
        <p:grpSp>
          <p:nvGrpSpPr>
            <p:cNvPr id="594" name="Google Shape;594;p30"/>
            <p:cNvGrpSpPr/>
            <p:nvPr/>
          </p:nvGrpSpPr>
          <p:grpSpPr>
            <a:xfrm>
              <a:off x="3648" y="1584"/>
              <a:ext cx="1824" cy="480"/>
              <a:chOff x="3648" y="1584"/>
              <a:chExt cx="1824" cy="480"/>
            </a:xfrm>
          </p:grpSpPr>
          <p:sp>
            <p:nvSpPr>
              <p:cNvPr id="595" name="Google Shape;595;p30"/>
              <p:cNvSpPr/>
              <p:nvPr/>
            </p:nvSpPr>
            <p:spPr>
              <a:xfrm>
                <a:off x="3648" y="1584"/>
                <a:ext cx="816" cy="480"/>
              </a:xfrm>
              <a:prstGeom prst="parallelogram">
                <a:avLst>
                  <a:gd name="adj" fmla="val 42500"/>
                </a:avLst>
              </a:prstGeom>
              <a:solidFill>
                <a:schemeClr val="dk2"/>
              </a:solidFill>
              <a:ln w="12700"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Calibri"/>
                    <a:ea typeface="Calibri"/>
                    <a:cs typeface="Calibri"/>
                    <a:sym typeface="Calibri"/>
                  </a:rPr>
                  <a:t>Proc</a:t>
                </a:r>
                <a:endParaRPr sz="1400" b="0" i="0" u="none" strike="noStrike" cap="none">
                  <a:solidFill>
                    <a:srgbClr val="000000"/>
                  </a:solidFill>
                  <a:latin typeface="Arial"/>
                  <a:ea typeface="Arial"/>
                  <a:cs typeface="Arial"/>
                  <a:sym typeface="Arial"/>
                </a:endParaRPr>
              </a:p>
            </p:txBody>
          </p:sp>
          <p:sp>
            <p:nvSpPr>
              <p:cNvPr id="596" name="Google Shape;596;p30"/>
              <p:cNvSpPr/>
              <p:nvPr/>
            </p:nvSpPr>
            <p:spPr>
              <a:xfrm>
                <a:off x="4848" y="1584"/>
                <a:ext cx="624" cy="480"/>
              </a:xfrm>
              <a:prstGeom prst="rect">
                <a:avLst/>
              </a:prstGeom>
              <a:noFill/>
              <a:ln w="12700"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97" name="Google Shape;597;p30"/>
              <p:cNvSpPr txBox="1"/>
              <p:nvPr/>
            </p:nvSpPr>
            <p:spPr>
              <a:xfrm>
                <a:off x="4944" y="1728"/>
                <a:ext cx="472" cy="2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Calibri"/>
                    <a:ea typeface="Calibri"/>
                    <a:cs typeface="Calibri"/>
                    <a:sym typeface="Calibri"/>
                  </a:rPr>
                  <a:t>Mem</a:t>
                </a:r>
                <a:endParaRPr sz="1400" b="0" i="0" u="none" strike="noStrike" cap="none">
                  <a:solidFill>
                    <a:srgbClr val="000000"/>
                  </a:solidFill>
                  <a:latin typeface="Arial"/>
                  <a:ea typeface="Arial"/>
                  <a:cs typeface="Arial"/>
                  <a:sym typeface="Arial"/>
                </a:endParaRPr>
              </a:p>
            </p:txBody>
          </p:sp>
          <p:sp>
            <p:nvSpPr>
              <p:cNvPr id="598" name="Google Shape;598;p30"/>
              <p:cNvSpPr/>
              <p:nvPr/>
            </p:nvSpPr>
            <p:spPr>
              <a:xfrm>
                <a:off x="4512" y="1824"/>
                <a:ext cx="192" cy="192"/>
              </a:xfrm>
              <a:prstGeom prst="rect">
                <a:avLst/>
              </a:prstGeom>
              <a:noFill/>
              <a:ln w="12700"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cxnSp>
            <p:nvCxnSpPr>
              <p:cNvPr id="599" name="Google Shape;599;p30"/>
              <p:cNvCxnSpPr/>
              <p:nvPr/>
            </p:nvCxnSpPr>
            <p:spPr>
              <a:xfrm rot="10800000">
                <a:off x="4320" y="1920"/>
                <a:ext cx="192" cy="0"/>
              </a:xfrm>
              <a:prstGeom prst="straightConnector1">
                <a:avLst/>
              </a:prstGeom>
              <a:noFill/>
              <a:ln w="76200" cap="flat" cmpd="sng">
                <a:solidFill>
                  <a:schemeClr val="dk1"/>
                </a:solidFill>
                <a:prstDash val="solid"/>
                <a:round/>
                <a:headEnd type="none" w="sm" len="sm"/>
                <a:tailEnd type="none" w="sm" len="sm"/>
              </a:ln>
            </p:spPr>
          </p:cxnSp>
          <p:cxnSp>
            <p:nvCxnSpPr>
              <p:cNvPr id="600" name="Google Shape;600;p30"/>
              <p:cNvCxnSpPr/>
              <p:nvPr/>
            </p:nvCxnSpPr>
            <p:spPr>
              <a:xfrm>
                <a:off x="4704" y="1920"/>
                <a:ext cx="144" cy="0"/>
              </a:xfrm>
              <a:prstGeom prst="straightConnector1">
                <a:avLst/>
              </a:prstGeom>
              <a:noFill/>
              <a:ln w="76200" cap="flat" cmpd="sng">
                <a:solidFill>
                  <a:schemeClr val="dk1"/>
                </a:solidFill>
                <a:prstDash val="solid"/>
                <a:round/>
                <a:headEnd type="none" w="sm" len="sm"/>
                <a:tailEnd type="none" w="sm" len="sm"/>
              </a:ln>
            </p:spPr>
          </p:cxnSp>
        </p:grpSp>
      </p:grpSp>
      <p:grpSp>
        <p:nvGrpSpPr>
          <p:cNvPr id="601" name="Google Shape;601;p30"/>
          <p:cNvGrpSpPr/>
          <p:nvPr/>
        </p:nvGrpSpPr>
        <p:grpSpPr>
          <a:xfrm>
            <a:off x="3352800" y="3200400"/>
            <a:ext cx="5391150" cy="2457450"/>
            <a:chOff x="2112" y="2016"/>
            <a:chExt cx="3396" cy="1548"/>
          </a:xfrm>
        </p:grpSpPr>
        <p:cxnSp>
          <p:nvCxnSpPr>
            <p:cNvPr id="602" name="Google Shape;602;p30"/>
            <p:cNvCxnSpPr/>
            <p:nvPr/>
          </p:nvCxnSpPr>
          <p:spPr>
            <a:xfrm>
              <a:off x="4608" y="2016"/>
              <a:ext cx="0" cy="300"/>
            </a:xfrm>
            <a:prstGeom prst="straightConnector1">
              <a:avLst/>
            </a:prstGeom>
            <a:noFill/>
            <a:ln w="76200" cap="flat" cmpd="sng">
              <a:solidFill>
                <a:schemeClr val="dk1"/>
              </a:solidFill>
              <a:prstDash val="solid"/>
              <a:round/>
              <a:headEnd type="none" w="sm" len="sm"/>
              <a:tailEnd type="none" w="sm" len="sm"/>
            </a:ln>
          </p:spPr>
        </p:cxnSp>
        <p:sp>
          <p:nvSpPr>
            <p:cNvPr id="603" name="Google Shape;603;p30"/>
            <p:cNvSpPr/>
            <p:nvPr/>
          </p:nvSpPr>
          <p:spPr>
            <a:xfrm>
              <a:off x="3408" y="2256"/>
              <a:ext cx="2100" cy="300"/>
            </a:xfrm>
            <a:prstGeom prst="leftRightArrow">
              <a:avLst>
                <a:gd name="adj1" fmla="val 50000"/>
                <a:gd name="adj2" fmla="val 61573"/>
              </a:avLst>
            </a:prstGeom>
            <a:noFill/>
            <a:ln w="12700"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cxnSp>
          <p:nvCxnSpPr>
            <p:cNvPr id="604" name="Google Shape;604;p30"/>
            <p:cNvCxnSpPr/>
            <p:nvPr/>
          </p:nvCxnSpPr>
          <p:spPr>
            <a:xfrm rot="10800000">
              <a:off x="4608" y="2568"/>
              <a:ext cx="0" cy="600"/>
            </a:xfrm>
            <a:prstGeom prst="straightConnector1">
              <a:avLst/>
            </a:prstGeom>
            <a:noFill/>
            <a:ln w="38100" cap="flat" cmpd="sng">
              <a:solidFill>
                <a:schemeClr val="dk1"/>
              </a:solidFill>
              <a:prstDash val="solid"/>
              <a:round/>
              <a:headEnd type="none" w="sm" len="sm"/>
              <a:tailEnd type="none" w="sm" len="sm"/>
            </a:ln>
          </p:spPr>
        </p:cxnSp>
        <p:cxnSp>
          <p:nvCxnSpPr>
            <p:cNvPr id="605" name="Google Shape;605;p30"/>
            <p:cNvCxnSpPr/>
            <p:nvPr/>
          </p:nvCxnSpPr>
          <p:spPr>
            <a:xfrm rot="10800000">
              <a:off x="5040" y="2616"/>
              <a:ext cx="0" cy="600"/>
            </a:xfrm>
            <a:prstGeom prst="straightConnector1">
              <a:avLst/>
            </a:prstGeom>
            <a:noFill/>
            <a:ln w="38100" cap="flat" cmpd="sng">
              <a:solidFill>
                <a:schemeClr val="dk1"/>
              </a:solidFill>
              <a:prstDash val="solid"/>
              <a:round/>
              <a:headEnd type="none" w="sm" len="sm"/>
              <a:tailEnd type="none" w="sm" len="sm"/>
            </a:ln>
          </p:spPr>
        </p:cxnSp>
        <p:sp>
          <p:nvSpPr>
            <p:cNvPr id="606" name="Google Shape;606;p30"/>
            <p:cNvSpPr/>
            <p:nvPr/>
          </p:nvSpPr>
          <p:spPr>
            <a:xfrm>
              <a:off x="3120" y="2880"/>
              <a:ext cx="1200" cy="300"/>
            </a:xfrm>
            <a:prstGeom prst="leftRightArrow">
              <a:avLst>
                <a:gd name="adj1" fmla="val 50000"/>
                <a:gd name="adj2" fmla="val 41304"/>
              </a:avLst>
            </a:prstGeom>
            <a:noFill/>
            <a:ln w="12700"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607" name="Google Shape;607;p30"/>
            <p:cNvSpPr/>
            <p:nvPr/>
          </p:nvSpPr>
          <p:spPr>
            <a:xfrm>
              <a:off x="2112" y="3264"/>
              <a:ext cx="900" cy="300"/>
            </a:xfrm>
            <a:prstGeom prst="leftRightArrow">
              <a:avLst>
                <a:gd name="adj1" fmla="val 50000"/>
                <a:gd name="adj2" fmla="val 40692"/>
              </a:avLst>
            </a:prstGeom>
            <a:noFill/>
            <a:ln w="12700"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cxnSp>
          <p:nvCxnSpPr>
            <p:cNvPr id="608" name="Google Shape;608;p30"/>
            <p:cNvCxnSpPr/>
            <p:nvPr/>
          </p:nvCxnSpPr>
          <p:spPr>
            <a:xfrm flipH="1">
              <a:off x="2388" y="2544"/>
              <a:ext cx="1500" cy="900"/>
            </a:xfrm>
            <a:prstGeom prst="straightConnector1">
              <a:avLst/>
            </a:prstGeom>
            <a:noFill/>
            <a:ln w="12700" cap="flat" cmpd="sng">
              <a:solidFill>
                <a:schemeClr val="dk1"/>
              </a:solidFill>
              <a:prstDash val="solid"/>
              <a:round/>
              <a:headEnd type="none" w="sm" len="sm"/>
              <a:tailEnd type="none" w="sm" len="sm"/>
            </a:ln>
          </p:spPr>
        </p:cxnSp>
        <p:cxnSp>
          <p:nvCxnSpPr>
            <p:cNvPr id="609" name="Google Shape;609;p30"/>
            <p:cNvCxnSpPr/>
            <p:nvPr/>
          </p:nvCxnSpPr>
          <p:spPr>
            <a:xfrm>
              <a:off x="4080" y="3168"/>
              <a:ext cx="0" cy="0"/>
            </a:xfrm>
            <a:prstGeom prst="straightConnector1">
              <a:avLst/>
            </a:prstGeom>
            <a:noFill/>
            <a:ln w="12700" cap="flat" cmpd="sng">
              <a:solidFill>
                <a:schemeClr val="dk1"/>
              </a:solidFill>
              <a:prstDash val="solid"/>
              <a:round/>
              <a:headEnd type="none" w="sm" len="sm"/>
              <a:tailEnd type="none" w="sm" len="sm"/>
            </a:ln>
          </p:spPr>
        </p:cxnSp>
        <p:cxnSp>
          <p:nvCxnSpPr>
            <p:cNvPr id="610" name="Google Shape;610;p30"/>
            <p:cNvCxnSpPr/>
            <p:nvPr/>
          </p:nvCxnSpPr>
          <p:spPr>
            <a:xfrm>
              <a:off x="3312" y="3168"/>
              <a:ext cx="0" cy="300"/>
            </a:xfrm>
            <a:prstGeom prst="straightConnector1">
              <a:avLst/>
            </a:prstGeom>
            <a:noFill/>
            <a:ln w="12700" cap="flat" cmpd="sng">
              <a:solidFill>
                <a:schemeClr val="dk1"/>
              </a:solidFill>
              <a:prstDash val="solid"/>
              <a:round/>
              <a:headEnd type="none" w="sm" len="sm"/>
              <a:tailEnd type="none" w="sm" len="sm"/>
            </a:ln>
          </p:spPr>
        </p:cxnSp>
        <p:cxnSp>
          <p:nvCxnSpPr>
            <p:cNvPr id="611" name="Google Shape;611;p30"/>
            <p:cNvCxnSpPr/>
            <p:nvPr/>
          </p:nvCxnSpPr>
          <p:spPr>
            <a:xfrm rot="10800000">
              <a:off x="3648" y="3012"/>
              <a:ext cx="0" cy="300"/>
            </a:xfrm>
            <a:prstGeom prst="straightConnector1">
              <a:avLst/>
            </a:prstGeom>
            <a:noFill/>
            <a:ln w="12700" cap="flat" cmpd="sng">
              <a:solidFill>
                <a:schemeClr val="dk1"/>
              </a:solidFill>
              <a:prstDash val="solid"/>
              <a:round/>
              <a:headEnd type="none" w="sm" len="sm"/>
              <a:tailEnd type="none" w="sm" len="sm"/>
            </a:ln>
          </p:spPr>
        </p:cxnSp>
        <p:cxnSp>
          <p:nvCxnSpPr>
            <p:cNvPr id="612" name="Google Shape;612;p30"/>
            <p:cNvCxnSpPr/>
            <p:nvPr/>
          </p:nvCxnSpPr>
          <p:spPr>
            <a:xfrm>
              <a:off x="3936" y="2544"/>
              <a:ext cx="0" cy="300"/>
            </a:xfrm>
            <a:prstGeom prst="straightConnector1">
              <a:avLst/>
            </a:prstGeom>
            <a:noFill/>
            <a:ln w="38100" cap="flat" cmpd="sng">
              <a:solidFill>
                <a:schemeClr val="dk1"/>
              </a:solidFill>
              <a:prstDash val="solid"/>
              <a:round/>
              <a:headEnd type="none" w="sm" len="sm"/>
              <a:tailEnd type="none" w="sm" len="sm"/>
            </a:ln>
          </p:spPr>
        </p:cxnSp>
      </p:grpSp>
      <p:sp>
        <p:nvSpPr>
          <p:cNvPr id="613" name="Google Shape;613;p30"/>
          <p:cNvSpPr txBox="1"/>
          <p:nvPr/>
        </p:nvSpPr>
        <p:spPr>
          <a:xfrm>
            <a:off x="5940425" y="1905000"/>
            <a:ext cx="2857500" cy="47625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1">
                <a:solidFill>
                  <a:schemeClr val="dk1"/>
                </a:solidFill>
                <a:latin typeface="Calibri"/>
                <a:ea typeface="Calibri"/>
                <a:cs typeface="Calibri"/>
                <a:sym typeface="Calibri"/>
              </a:rPr>
              <a:t>Computer</a:t>
            </a:r>
            <a:endParaRPr sz="1400" b="0" i="0" u="none" strike="noStrike" cap="none">
              <a:solidFill>
                <a:srgbClr val="000000"/>
              </a:solidFill>
              <a:latin typeface="Arial"/>
              <a:ea typeface="Arial"/>
              <a:cs typeface="Arial"/>
              <a:sym typeface="Arial"/>
            </a:endParaRPr>
          </a:p>
        </p:txBody>
      </p:sp>
      <p:sp>
        <p:nvSpPr>
          <p:cNvPr id="33" name="Google Shape;601;g5ce8b99149_0_339">
            <a:extLst>
              <a:ext uri="{FF2B5EF4-FFF2-40B4-BE49-F238E27FC236}">
                <a16:creationId xmlns:a16="http://schemas.microsoft.com/office/drawing/2014/main" id="{FDCE1B74-69A6-0A47-A9DC-DE28A3A030FE}"/>
              </a:ext>
            </a:extLst>
          </p:cNvPr>
          <p:cNvSpPr txBox="1">
            <a:spLocks/>
          </p:cNvSpPr>
          <p:nvPr/>
        </p:nvSpPr>
        <p:spPr>
          <a:xfrm>
            <a:off x="34330" y="6398501"/>
            <a:ext cx="5476180" cy="459499"/>
          </a:xfrm>
          <a:prstGeom prst="rect">
            <a:avLst/>
          </a:prstGeom>
          <a:noFill/>
          <a:ln>
            <a:noFill/>
          </a:ln>
        </p:spPr>
        <p:txBody>
          <a:bodyPr spcFirstLastPara="1" wrap="square" lIns="91425" tIns="45700" rIns="91425" bIns="45700" anchor="ctr" anchorCtr="0">
            <a:noAutofit/>
          </a:bodyPr>
          <a:lstStyle>
            <a:defPPr>
              <a:defRPr lang="en-US"/>
            </a:defPPr>
            <a:lvl1pPr algn="l" rtl="0" eaLnBrk="0" fontAlgn="base" hangingPunct="0">
              <a:spcBef>
                <a:spcPct val="0"/>
              </a:spcBef>
              <a:spcAft>
                <a:spcPct val="0"/>
              </a:spcAft>
              <a:defRPr sz="2400" b="1" kern="1200">
                <a:solidFill>
                  <a:schemeClr val="tx1"/>
                </a:solidFill>
                <a:latin typeface="Arial Narrow" panose="020B0604020202020204"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anose="020B0604020202020204"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anose="020B0604020202020204"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anose="020B0604020202020204"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anose="020B0604020202020204" pitchFamily="34" charset="0"/>
                <a:ea typeface="+mn-ea"/>
                <a:cs typeface="+mn-cs"/>
              </a:defRPr>
            </a:lvl5pPr>
            <a:lvl6pPr marL="2286000" algn="l" defTabSz="914400" rtl="0" eaLnBrk="1" latinLnBrk="0" hangingPunct="1">
              <a:defRPr sz="2400" b="1" kern="1200">
                <a:solidFill>
                  <a:schemeClr val="tx1"/>
                </a:solidFill>
                <a:latin typeface="Arial Narrow" panose="020B0604020202020204" pitchFamily="34" charset="0"/>
                <a:ea typeface="+mn-ea"/>
                <a:cs typeface="+mn-cs"/>
              </a:defRPr>
            </a:lvl6pPr>
            <a:lvl7pPr marL="2743200" algn="l" defTabSz="914400" rtl="0" eaLnBrk="1" latinLnBrk="0" hangingPunct="1">
              <a:defRPr sz="2400" b="1" kern="1200">
                <a:solidFill>
                  <a:schemeClr val="tx1"/>
                </a:solidFill>
                <a:latin typeface="Arial Narrow" panose="020B0604020202020204" pitchFamily="34" charset="0"/>
                <a:ea typeface="+mn-ea"/>
                <a:cs typeface="+mn-cs"/>
              </a:defRPr>
            </a:lvl7pPr>
            <a:lvl8pPr marL="3200400" algn="l" defTabSz="914400" rtl="0" eaLnBrk="1" latinLnBrk="0" hangingPunct="1">
              <a:defRPr sz="2400" b="1" kern="1200">
                <a:solidFill>
                  <a:schemeClr val="tx1"/>
                </a:solidFill>
                <a:latin typeface="Arial Narrow" panose="020B0604020202020204" pitchFamily="34" charset="0"/>
                <a:ea typeface="+mn-ea"/>
                <a:cs typeface="+mn-cs"/>
              </a:defRPr>
            </a:lvl8pPr>
            <a:lvl9pPr marL="3657600" algn="l" defTabSz="914400" rtl="0" eaLnBrk="1" latinLnBrk="0" hangingPunct="1">
              <a:defRPr sz="2400" b="1" kern="1200">
                <a:solidFill>
                  <a:schemeClr val="tx1"/>
                </a:solidFill>
                <a:latin typeface="Arial Narrow" panose="020B0604020202020204" pitchFamily="34" charset="0"/>
                <a:ea typeface="+mn-ea"/>
                <a:cs typeface="+mn-cs"/>
              </a:defRPr>
            </a:lvl9pPr>
          </a:lstStyle>
          <a:p>
            <a:pPr algn="ctr">
              <a:spcBef>
                <a:spcPts val="0"/>
              </a:spcBef>
              <a:spcAft>
                <a:spcPts val="0"/>
              </a:spcAft>
              <a:buSzPts val="1400"/>
            </a:pPr>
            <a:r>
              <a:rPr lang="en-US" sz="1200" dirty="0">
                <a:solidFill>
                  <a:schemeClr val="bg1">
                    <a:lumMod val="75000"/>
                  </a:schemeClr>
                </a:solidFill>
                <a:latin typeface="Calibri"/>
                <a:ea typeface="Calibri"/>
                <a:cs typeface="Calibri"/>
                <a:sym typeface="Calibri"/>
              </a:rPr>
              <a:t>Ref</a:t>
            </a:r>
            <a:r>
              <a:rPr lang="en-US" sz="1200" dirty="0">
                <a:solidFill>
                  <a:schemeClr val="bg1">
                    <a:lumMod val="75000"/>
                  </a:schemeClr>
                </a:solidFill>
                <a:latin typeface="Calibri"/>
                <a:cs typeface="Calibri"/>
                <a:sym typeface="Calibri"/>
              </a:rPr>
              <a:t>: </a:t>
            </a:r>
            <a:r>
              <a:rPr lang="en-US" sz="1200" dirty="0">
                <a:solidFill>
                  <a:schemeClr val="bg1">
                    <a:lumMod val="75000"/>
                  </a:schemeClr>
                </a:solidFill>
                <a:latin typeface="Calibri"/>
                <a:cs typeface="Calibri"/>
              </a:rPr>
              <a:t>CS 61C</a:t>
            </a:r>
            <a:r>
              <a:rPr lang="en-US" sz="1200" dirty="0">
                <a:solidFill>
                  <a:schemeClr val="bg1">
                    <a:lumMod val="75000"/>
                  </a:schemeClr>
                </a:solidFill>
                <a:latin typeface="Calibri"/>
                <a:cs typeface="Calibri"/>
                <a:sym typeface="Calibri"/>
              </a:rPr>
              <a:t>, Lecture on Input/Output, Branden </a:t>
            </a:r>
            <a:r>
              <a:rPr lang="en-US" sz="1200" dirty="0" err="1">
                <a:solidFill>
                  <a:schemeClr val="bg1">
                    <a:lumMod val="75000"/>
                  </a:schemeClr>
                </a:solidFill>
                <a:latin typeface="Calibri"/>
                <a:cs typeface="Calibri"/>
                <a:sym typeface="Calibri"/>
              </a:rPr>
              <a:t>Ghena</a:t>
            </a:r>
            <a:r>
              <a:rPr lang="en-US" sz="1200" dirty="0">
                <a:solidFill>
                  <a:schemeClr val="bg1">
                    <a:lumMod val="75000"/>
                  </a:schemeClr>
                </a:solidFill>
                <a:latin typeface="Calibri"/>
                <a:cs typeface="Calibri"/>
                <a:sym typeface="Calibri"/>
              </a:rPr>
              <a:t>, </a:t>
            </a:r>
            <a:r>
              <a:rPr lang="en-US" sz="1200" dirty="0" err="1">
                <a:solidFill>
                  <a:schemeClr val="bg1">
                    <a:lumMod val="75000"/>
                  </a:schemeClr>
                </a:solidFill>
                <a:latin typeface="Calibri"/>
                <a:cs typeface="Calibri"/>
                <a:sym typeface="Calibri"/>
              </a:rPr>
              <a:t>Univ</a:t>
            </a:r>
            <a:r>
              <a:rPr lang="en-US" sz="1200" dirty="0">
                <a:solidFill>
                  <a:schemeClr val="bg1">
                    <a:lumMod val="75000"/>
                  </a:schemeClr>
                </a:solidFill>
                <a:latin typeface="Calibri"/>
                <a:cs typeface="Calibri"/>
                <a:sym typeface="Calibri"/>
              </a:rPr>
              <a:t> of California, Berkeley </a:t>
            </a:r>
          </a:p>
        </p:txBody>
      </p:sp>
    </p:spTree>
    <p:extLst>
      <p:ext uri="{BB962C8B-B14F-4D97-AF65-F5344CB8AC3E}">
        <p14:creationId xmlns:p14="http://schemas.microsoft.com/office/powerpoint/2010/main" val="1118145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8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8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8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8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DF84868-97FB-E845-9BC1-3464B6931321}"/>
              </a:ext>
            </a:extLst>
          </p:cNvPr>
          <p:cNvSpPr>
            <a:spLocks noGrp="1"/>
          </p:cNvSpPr>
          <p:nvPr>
            <p:ph type="ctrTitle"/>
          </p:nvPr>
        </p:nvSpPr>
        <p:spPr>
          <a:xfrm>
            <a:off x="755576" y="2636912"/>
            <a:ext cx="7772400" cy="1470025"/>
          </a:xfrm>
        </p:spPr>
        <p:txBody>
          <a:bodyPr/>
          <a:lstStyle/>
          <a:p>
            <a:r>
              <a:rPr lang="en-US" dirty="0"/>
              <a:t>Input Output Devices: An Introduction</a:t>
            </a:r>
            <a:br>
              <a:rPr lang="en-US" dirty="0"/>
            </a:br>
            <a:endParaRPr lang="en-US" dirty="0"/>
          </a:p>
        </p:txBody>
      </p:sp>
    </p:spTree>
    <p:extLst>
      <p:ext uri="{BB962C8B-B14F-4D97-AF65-F5344CB8AC3E}">
        <p14:creationId xmlns:p14="http://schemas.microsoft.com/office/powerpoint/2010/main" val="189308965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3618" name="Rectangle 2"/>
          <p:cNvSpPr>
            <a:spLocks noGrp="1" noChangeArrowheads="1"/>
          </p:cNvSpPr>
          <p:nvPr>
            <p:ph type="title"/>
          </p:nvPr>
        </p:nvSpPr>
        <p:spPr/>
        <p:txBody>
          <a:bodyPr/>
          <a:lstStyle/>
          <a:p>
            <a:r>
              <a:rPr lang="en-US" dirty="0"/>
              <a:t>Methods for I/O</a:t>
            </a:r>
          </a:p>
        </p:txBody>
      </p:sp>
      <p:sp>
        <p:nvSpPr>
          <p:cNvPr id="3183619" name="Rectangle 3"/>
          <p:cNvSpPr>
            <a:spLocks noGrp="1" noChangeArrowheads="1"/>
          </p:cNvSpPr>
          <p:nvPr>
            <p:ph idx="1"/>
          </p:nvPr>
        </p:nvSpPr>
        <p:spPr/>
        <p:txBody>
          <a:bodyPr>
            <a:normAutofit/>
          </a:bodyPr>
          <a:lstStyle/>
          <a:p>
            <a:r>
              <a:rPr lang="en-US" dirty="0"/>
              <a:t>What must the processor do for I/O?</a:t>
            </a:r>
          </a:p>
          <a:p>
            <a:pPr lvl="1"/>
            <a:r>
              <a:rPr lang="en-US" dirty="0">
                <a:solidFill>
                  <a:srgbClr val="C00000"/>
                </a:solidFill>
              </a:rPr>
              <a:t>Input:</a:t>
            </a:r>
            <a:r>
              <a:rPr lang="en-US" dirty="0"/>
              <a:t>    read a sequence of bytes </a:t>
            </a:r>
          </a:p>
          <a:p>
            <a:pPr lvl="1"/>
            <a:r>
              <a:rPr lang="en-US" dirty="0">
                <a:solidFill>
                  <a:srgbClr val="C00000"/>
                </a:solidFill>
              </a:rPr>
              <a:t>Output</a:t>
            </a:r>
            <a:r>
              <a:rPr lang="en-US" dirty="0"/>
              <a:t>: write a sequence of bytes</a:t>
            </a:r>
          </a:p>
          <a:p>
            <a:r>
              <a:rPr lang="en-US" dirty="0"/>
              <a:t>Interface options</a:t>
            </a:r>
          </a:p>
          <a:p>
            <a:pPr marL="685800" lvl="1" indent="-342900">
              <a:buFont typeface="+mj-lt"/>
              <a:buAutoNum type="alphaLcParenR"/>
            </a:pPr>
            <a:r>
              <a:rPr lang="en-US" b="1" dirty="0">
                <a:solidFill>
                  <a:srgbClr val="FF0000"/>
                </a:solidFill>
              </a:rPr>
              <a:t>Input/output instructions: </a:t>
            </a:r>
            <a:r>
              <a:rPr lang="en-US" dirty="0"/>
              <a:t>Some processors have special instructions (example: CISC processors</a:t>
            </a:r>
            <a:r>
              <a:rPr lang="en-US" dirty="0">
                <a:solidFill>
                  <a:srgbClr val="0070C0"/>
                </a:solidFill>
              </a:rPr>
              <a:t>)</a:t>
            </a:r>
            <a:r>
              <a:rPr lang="en-US" b="1" dirty="0">
                <a:solidFill>
                  <a:srgbClr val="0070C0"/>
                </a:solidFill>
              </a:rPr>
              <a:t> – We will not study it further</a:t>
            </a:r>
          </a:p>
          <a:p>
            <a:pPr marL="685800" lvl="1" indent="-342900">
              <a:buFont typeface="+mj-lt"/>
              <a:buAutoNum type="alphaLcParenR"/>
            </a:pPr>
            <a:r>
              <a:rPr lang="en-US" b="1" dirty="0">
                <a:solidFill>
                  <a:srgbClr val="FF0000"/>
                </a:solidFill>
              </a:rPr>
              <a:t>Memory mapped I/O</a:t>
            </a:r>
          </a:p>
          <a:p>
            <a:pPr lvl="2"/>
            <a:r>
              <a:rPr lang="en-US" dirty="0"/>
              <a:t>Portion of address space dedicated to communication paths to input and output devices</a:t>
            </a:r>
          </a:p>
          <a:p>
            <a:pPr lvl="2"/>
            <a:r>
              <a:rPr lang="en-US" dirty="0"/>
              <a:t>Use of normal load/store instructions, e.g. </a:t>
            </a:r>
            <a:r>
              <a:rPr lang="en-US" b="1" dirty="0" err="1">
                <a:latin typeface="Courier" charset="0"/>
                <a:ea typeface="Courier" charset="0"/>
                <a:cs typeface="Courier" charset="0"/>
              </a:rPr>
              <a:t>lw</a:t>
            </a:r>
            <a:r>
              <a:rPr lang="en-US" b="1" dirty="0">
                <a:latin typeface="Courier" charset="0"/>
                <a:ea typeface="Courier" charset="0"/>
                <a:cs typeface="Courier" charset="0"/>
              </a:rPr>
              <a:t>/</a:t>
            </a:r>
            <a:r>
              <a:rPr lang="en-US" b="1" dirty="0" err="1">
                <a:latin typeface="Courier" charset="0"/>
                <a:ea typeface="Courier" charset="0"/>
                <a:cs typeface="Courier" charset="0"/>
              </a:rPr>
              <a:t>sw</a:t>
            </a:r>
            <a:endParaRPr lang="en-US" b="1" dirty="0">
              <a:latin typeface="Courier" charset="0"/>
              <a:ea typeface="Courier" charset="0"/>
              <a:cs typeface="Courier" charset="0"/>
            </a:endParaRPr>
          </a:p>
          <a:p>
            <a:pPr lvl="2"/>
            <a:r>
              <a:rPr lang="en-US" dirty="0"/>
              <a:t>Very common, used by RISC-V</a:t>
            </a:r>
          </a:p>
          <a:p>
            <a:pPr lvl="2"/>
            <a:r>
              <a:rPr lang="en-US" dirty="0"/>
              <a:t>I/O device use registers there (no memory)</a:t>
            </a:r>
          </a:p>
          <a:p>
            <a:pPr lvl="2"/>
            <a:endParaRPr lang="en-US" dirty="0"/>
          </a:p>
        </p:txBody>
      </p:sp>
      <p:sp>
        <p:nvSpPr>
          <p:cNvPr id="4" name="Google Shape;601;g5ce8b99149_0_339">
            <a:extLst>
              <a:ext uri="{FF2B5EF4-FFF2-40B4-BE49-F238E27FC236}">
                <a16:creationId xmlns:a16="http://schemas.microsoft.com/office/drawing/2014/main" id="{EB78F417-2822-CB4F-9A23-6AF99C1D7174}"/>
              </a:ext>
            </a:extLst>
          </p:cNvPr>
          <p:cNvSpPr txBox="1">
            <a:spLocks/>
          </p:cNvSpPr>
          <p:nvPr/>
        </p:nvSpPr>
        <p:spPr>
          <a:xfrm>
            <a:off x="34330" y="6398501"/>
            <a:ext cx="5476180" cy="459499"/>
          </a:xfrm>
          <a:prstGeom prst="rect">
            <a:avLst/>
          </a:prstGeom>
          <a:noFill/>
          <a:ln>
            <a:noFill/>
          </a:ln>
        </p:spPr>
        <p:txBody>
          <a:bodyPr spcFirstLastPara="1" wrap="square" lIns="91425" tIns="45700" rIns="91425" bIns="45700" anchor="ctr" anchorCtr="0">
            <a:noAutofit/>
          </a:bodyPr>
          <a:lstStyle>
            <a:defPPr>
              <a:defRPr lang="en-US"/>
            </a:defPPr>
            <a:lvl1pPr algn="l" rtl="0" eaLnBrk="0" fontAlgn="base" hangingPunct="0">
              <a:spcBef>
                <a:spcPct val="0"/>
              </a:spcBef>
              <a:spcAft>
                <a:spcPct val="0"/>
              </a:spcAft>
              <a:defRPr sz="2400" b="1" kern="1200">
                <a:solidFill>
                  <a:schemeClr val="tx1"/>
                </a:solidFill>
                <a:latin typeface="Arial Narrow" panose="020B0604020202020204"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anose="020B0604020202020204"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anose="020B0604020202020204"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anose="020B0604020202020204"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anose="020B0604020202020204" pitchFamily="34" charset="0"/>
                <a:ea typeface="+mn-ea"/>
                <a:cs typeface="+mn-cs"/>
              </a:defRPr>
            </a:lvl5pPr>
            <a:lvl6pPr marL="2286000" algn="l" defTabSz="914400" rtl="0" eaLnBrk="1" latinLnBrk="0" hangingPunct="1">
              <a:defRPr sz="2400" b="1" kern="1200">
                <a:solidFill>
                  <a:schemeClr val="tx1"/>
                </a:solidFill>
                <a:latin typeface="Arial Narrow" panose="020B0604020202020204" pitchFamily="34" charset="0"/>
                <a:ea typeface="+mn-ea"/>
                <a:cs typeface="+mn-cs"/>
              </a:defRPr>
            </a:lvl6pPr>
            <a:lvl7pPr marL="2743200" algn="l" defTabSz="914400" rtl="0" eaLnBrk="1" latinLnBrk="0" hangingPunct="1">
              <a:defRPr sz="2400" b="1" kern="1200">
                <a:solidFill>
                  <a:schemeClr val="tx1"/>
                </a:solidFill>
                <a:latin typeface="Arial Narrow" panose="020B0604020202020204" pitchFamily="34" charset="0"/>
                <a:ea typeface="+mn-ea"/>
                <a:cs typeface="+mn-cs"/>
              </a:defRPr>
            </a:lvl7pPr>
            <a:lvl8pPr marL="3200400" algn="l" defTabSz="914400" rtl="0" eaLnBrk="1" latinLnBrk="0" hangingPunct="1">
              <a:defRPr sz="2400" b="1" kern="1200">
                <a:solidFill>
                  <a:schemeClr val="tx1"/>
                </a:solidFill>
                <a:latin typeface="Arial Narrow" panose="020B0604020202020204" pitchFamily="34" charset="0"/>
                <a:ea typeface="+mn-ea"/>
                <a:cs typeface="+mn-cs"/>
              </a:defRPr>
            </a:lvl8pPr>
            <a:lvl9pPr marL="3657600" algn="l" defTabSz="914400" rtl="0" eaLnBrk="1" latinLnBrk="0" hangingPunct="1">
              <a:defRPr sz="2400" b="1" kern="1200">
                <a:solidFill>
                  <a:schemeClr val="tx1"/>
                </a:solidFill>
                <a:latin typeface="Arial Narrow" panose="020B0604020202020204" pitchFamily="34" charset="0"/>
                <a:ea typeface="+mn-ea"/>
                <a:cs typeface="+mn-cs"/>
              </a:defRPr>
            </a:lvl9pPr>
          </a:lstStyle>
          <a:p>
            <a:pPr algn="ctr">
              <a:spcBef>
                <a:spcPts val="0"/>
              </a:spcBef>
              <a:spcAft>
                <a:spcPts val="0"/>
              </a:spcAft>
              <a:buSzPts val="1400"/>
            </a:pPr>
            <a:r>
              <a:rPr lang="en-US" sz="1200" dirty="0">
                <a:solidFill>
                  <a:schemeClr val="bg1">
                    <a:lumMod val="75000"/>
                  </a:schemeClr>
                </a:solidFill>
                <a:latin typeface="Calibri"/>
                <a:ea typeface="Calibri"/>
                <a:cs typeface="Calibri"/>
                <a:sym typeface="Calibri"/>
              </a:rPr>
              <a:t>Ref</a:t>
            </a:r>
            <a:r>
              <a:rPr lang="en-US" sz="1200" dirty="0">
                <a:solidFill>
                  <a:schemeClr val="bg1">
                    <a:lumMod val="75000"/>
                  </a:schemeClr>
                </a:solidFill>
                <a:latin typeface="Calibri"/>
                <a:cs typeface="Calibri"/>
                <a:sym typeface="Calibri"/>
              </a:rPr>
              <a:t>: </a:t>
            </a:r>
            <a:r>
              <a:rPr lang="en-US" sz="1200" dirty="0">
                <a:solidFill>
                  <a:schemeClr val="bg1">
                    <a:lumMod val="75000"/>
                  </a:schemeClr>
                </a:solidFill>
                <a:latin typeface="Calibri"/>
                <a:cs typeface="Calibri"/>
              </a:rPr>
              <a:t>CS 61C</a:t>
            </a:r>
            <a:r>
              <a:rPr lang="en-US" sz="1200" dirty="0">
                <a:solidFill>
                  <a:schemeClr val="bg1">
                    <a:lumMod val="75000"/>
                  </a:schemeClr>
                </a:solidFill>
                <a:latin typeface="Calibri"/>
                <a:cs typeface="Calibri"/>
                <a:sym typeface="Calibri"/>
              </a:rPr>
              <a:t>, Lecture on Input/Output, Branden </a:t>
            </a:r>
            <a:r>
              <a:rPr lang="en-US" sz="1200" dirty="0" err="1">
                <a:solidFill>
                  <a:schemeClr val="bg1">
                    <a:lumMod val="75000"/>
                  </a:schemeClr>
                </a:solidFill>
                <a:latin typeface="Calibri"/>
                <a:cs typeface="Calibri"/>
                <a:sym typeface="Calibri"/>
              </a:rPr>
              <a:t>Ghena</a:t>
            </a:r>
            <a:r>
              <a:rPr lang="en-US" sz="1200" dirty="0">
                <a:solidFill>
                  <a:schemeClr val="bg1">
                    <a:lumMod val="75000"/>
                  </a:schemeClr>
                </a:solidFill>
                <a:latin typeface="Calibri"/>
                <a:cs typeface="Calibri"/>
                <a:sym typeface="Calibri"/>
              </a:rPr>
              <a:t>, </a:t>
            </a:r>
            <a:r>
              <a:rPr lang="en-US" sz="1200" dirty="0" err="1">
                <a:solidFill>
                  <a:schemeClr val="bg1">
                    <a:lumMod val="75000"/>
                  </a:schemeClr>
                </a:solidFill>
                <a:latin typeface="Calibri"/>
                <a:cs typeface="Calibri"/>
                <a:sym typeface="Calibri"/>
              </a:rPr>
              <a:t>Univ</a:t>
            </a:r>
            <a:r>
              <a:rPr lang="en-US" sz="1200" dirty="0">
                <a:solidFill>
                  <a:schemeClr val="bg1">
                    <a:lumMod val="75000"/>
                  </a:schemeClr>
                </a:solidFill>
                <a:latin typeface="Calibri"/>
                <a:cs typeface="Calibri"/>
                <a:sym typeface="Calibri"/>
              </a:rPr>
              <a:t> of California, Berkeley </a:t>
            </a:r>
          </a:p>
        </p:txBody>
      </p:sp>
    </p:spTree>
    <p:extLst>
      <p:ext uri="{BB962C8B-B14F-4D97-AF65-F5344CB8AC3E}">
        <p14:creationId xmlns:p14="http://schemas.microsoft.com/office/powerpoint/2010/main" val="2395333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8361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183619">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18361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183619">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183619">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183619">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183619">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183619">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183619">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183619">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5666" name="Rectangle 2"/>
          <p:cNvSpPr>
            <a:spLocks noGrp="1" noChangeArrowheads="1"/>
          </p:cNvSpPr>
          <p:nvPr>
            <p:ph type="title"/>
          </p:nvPr>
        </p:nvSpPr>
        <p:spPr/>
        <p:txBody>
          <a:bodyPr/>
          <a:lstStyle/>
          <a:p>
            <a:r>
              <a:rPr lang="en-US" dirty="0"/>
              <a:t>Memory Mapped I/O</a:t>
            </a:r>
          </a:p>
        </p:txBody>
      </p:sp>
      <p:sp>
        <p:nvSpPr>
          <p:cNvPr id="3185667" name="Rectangle 3"/>
          <p:cNvSpPr>
            <a:spLocks noGrp="1" noChangeArrowheads="1"/>
          </p:cNvSpPr>
          <p:nvPr>
            <p:ph idx="1"/>
          </p:nvPr>
        </p:nvSpPr>
        <p:spPr>
          <a:xfrm>
            <a:off x="396875" y="950640"/>
            <a:ext cx="7896225" cy="5430688"/>
          </a:xfrm>
        </p:spPr>
        <p:txBody>
          <a:bodyPr/>
          <a:lstStyle/>
          <a:p>
            <a:r>
              <a:rPr lang="en-US" dirty="0"/>
              <a:t>Certain addresses are not regular memory addresses</a:t>
            </a:r>
          </a:p>
          <a:p>
            <a:r>
              <a:rPr lang="en-US" dirty="0"/>
              <a:t>Instead, they correspond to </a:t>
            </a:r>
            <a:r>
              <a:rPr lang="en-US" dirty="0">
                <a:solidFill>
                  <a:srgbClr val="FF0000"/>
                </a:solidFill>
              </a:rPr>
              <a:t>registers in I/O devices</a:t>
            </a:r>
          </a:p>
          <a:p>
            <a:r>
              <a:rPr lang="en-US" dirty="0">
                <a:solidFill>
                  <a:srgbClr val="FF0000"/>
                </a:solidFill>
              </a:rPr>
              <a:t>Loads and stores </a:t>
            </a:r>
            <a:r>
              <a:rPr lang="en-US" dirty="0"/>
              <a:t>read/write to the device</a:t>
            </a:r>
            <a:endParaRPr lang="en-US" dirty="0">
              <a:solidFill>
                <a:srgbClr val="FF0000"/>
              </a:solidFill>
            </a:endParaRPr>
          </a:p>
        </p:txBody>
      </p:sp>
      <p:sp>
        <p:nvSpPr>
          <p:cNvPr id="24" name="Google Shape;601;g5ce8b99149_0_339">
            <a:extLst>
              <a:ext uri="{FF2B5EF4-FFF2-40B4-BE49-F238E27FC236}">
                <a16:creationId xmlns:a16="http://schemas.microsoft.com/office/drawing/2014/main" id="{DF1B360E-9516-8D40-9971-5C27A0E44E0C}"/>
              </a:ext>
            </a:extLst>
          </p:cNvPr>
          <p:cNvSpPr txBox="1">
            <a:spLocks/>
          </p:cNvSpPr>
          <p:nvPr/>
        </p:nvSpPr>
        <p:spPr>
          <a:xfrm>
            <a:off x="31924" y="6446399"/>
            <a:ext cx="5476180" cy="459499"/>
          </a:xfrm>
          <a:prstGeom prst="rect">
            <a:avLst/>
          </a:prstGeom>
          <a:noFill/>
          <a:ln>
            <a:noFill/>
          </a:ln>
        </p:spPr>
        <p:txBody>
          <a:bodyPr spcFirstLastPara="1" wrap="square" lIns="91425" tIns="45700" rIns="91425" bIns="45700" anchor="ctr" anchorCtr="0">
            <a:noAutofit/>
          </a:bodyPr>
          <a:lstStyle>
            <a:defPPr>
              <a:defRPr lang="en-US"/>
            </a:defPPr>
            <a:lvl1pPr algn="l" rtl="0" eaLnBrk="0" fontAlgn="base" hangingPunct="0">
              <a:spcBef>
                <a:spcPct val="0"/>
              </a:spcBef>
              <a:spcAft>
                <a:spcPct val="0"/>
              </a:spcAft>
              <a:defRPr sz="2400" b="1" kern="1200">
                <a:solidFill>
                  <a:schemeClr val="tx1"/>
                </a:solidFill>
                <a:latin typeface="Arial Narrow" panose="020B0604020202020204"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anose="020B0604020202020204"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anose="020B0604020202020204"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anose="020B0604020202020204"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anose="020B0604020202020204" pitchFamily="34" charset="0"/>
                <a:ea typeface="+mn-ea"/>
                <a:cs typeface="+mn-cs"/>
              </a:defRPr>
            </a:lvl5pPr>
            <a:lvl6pPr marL="2286000" algn="l" defTabSz="914400" rtl="0" eaLnBrk="1" latinLnBrk="0" hangingPunct="1">
              <a:defRPr sz="2400" b="1" kern="1200">
                <a:solidFill>
                  <a:schemeClr val="tx1"/>
                </a:solidFill>
                <a:latin typeface="Arial Narrow" panose="020B0604020202020204" pitchFamily="34" charset="0"/>
                <a:ea typeface="+mn-ea"/>
                <a:cs typeface="+mn-cs"/>
              </a:defRPr>
            </a:lvl6pPr>
            <a:lvl7pPr marL="2743200" algn="l" defTabSz="914400" rtl="0" eaLnBrk="1" latinLnBrk="0" hangingPunct="1">
              <a:defRPr sz="2400" b="1" kern="1200">
                <a:solidFill>
                  <a:schemeClr val="tx1"/>
                </a:solidFill>
                <a:latin typeface="Arial Narrow" panose="020B0604020202020204" pitchFamily="34" charset="0"/>
                <a:ea typeface="+mn-ea"/>
                <a:cs typeface="+mn-cs"/>
              </a:defRPr>
            </a:lvl7pPr>
            <a:lvl8pPr marL="3200400" algn="l" defTabSz="914400" rtl="0" eaLnBrk="1" latinLnBrk="0" hangingPunct="1">
              <a:defRPr sz="2400" b="1" kern="1200">
                <a:solidFill>
                  <a:schemeClr val="tx1"/>
                </a:solidFill>
                <a:latin typeface="Arial Narrow" panose="020B0604020202020204" pitchFamily="34" charset="0"/>
                <a:ea typeface="+mn-ea"/>
                <a:cs typeface="+mn-cs"/>
              </a:defRPr>
            </a:lvl8pPr>
            <a:lvl9pPr marL="3657600" algn="l" defTabSz="914400" rtl="0" eaLnBrk="1" latinLnBrk="0" hangingPunct="1">
              <a:defRPr sz="2400" b="1" kern="1200">
                <a:solidFill>
                  <a:schemeClr val="tx1"/>
                </a:solidFill>
                <a:latin typeface="Arial Narrow" panose="020B0604020202020204" pitchFamily="34" charset="0"/>
                <a:ea typeface="+mn-ea"/>
                <a:cs typeface="+mn-cs"/>
              </a:defRPr>
            </a:lvl9pPr>
          </a:lstStyle>
          <a:p>
            <a:pPr algn="ctr">
              <a:spcBef>
                <a:spcPts val="0"/>
              </a:spcBef>
              <a:spcAft>
                <a:spcPts val="0"/>
              </a:spcAft>
              <a:buSzPts val="1400"/>
            </a:pPr>
            <a:r>
              <a:rPr lang="en-US" sz="1200" dirty="0">
                <a:solidFill>
                  <a:schemeClr val="bg1">
                    <a:lumMod val="75000"/>
                  </a:schemeClr>
                </a:solidFill>
                <a:latin typeface="Calibri"/>
                <a:ea typeface="Calibri"/>
                <a:cs typeface="Calibri"/>
                <a:sym typeface="Calibri"/>
              </a:rPr>
              <a:t>Ref</a:t>
            </a:r>
            <a:r>
              <a:rPr lang="en-US" sz="1200" dirty="0">
                <a:solidFill>
                  <a:schemeClr val="bg1">
                    <a:lumMod val="75000"/>
                  </a:schemeClr>
                </a:solidFill>
                <a:latin typeface="Calibri"/>
                <a:cs typeface="Calibri"/>
                <a:sym typeface="Calibri"/>
              </a:rPr>
              <a:t>: </a:t>
            </a:r>
            <a:r>
              <a:rPr lang="en-US" sz="1200" dirty="0">
                <a:solidFill>
                  <a:schemeClr val="bg1">
                    <a:lumMod val="75000"/>
                  </a:schemeClr>
                </a:solidFill>
                <a:latin typeface="Calibri"/>
                <a:cs typeface="Calibri"/>
              </a:rPr>
              <a:t>CS 61C</a:t>
            </a:r>
            <a:r>
              <a:rPr lang="en-US" sz="1200" dirty="0">
                <a:solidFill>
                  <a:schemeClr val="bg1">
                    <a:lumMod val="75000"/>
                  </a:schemeClr>
                </a:solidFill>
                <a:latin typeface="Calibri"/>
                <a:cs typeface="Calibri"/>
                <a:sym typeface="Calibri"/>
              </a:rPr>
              <a:t>, Lecture on Input/Output, Branden </a:t>
            </a:r>
            <a:r>
              <a:rPr lang="en-US" sz="1200" dirty="0" err="1">
                <a:solidFill>
                  <a:schemeClr val="bg1">
                    <a:lumMod val="75000"/>
                  </a:schemeClr>
                </a:solidFill>
                <a:latin typeface="Calibri"/>
                <a:cs typeface="Calibri"/>
                <a:sym typeface="Calibri"/>
              </a:rPr>
              <a:t>Ghena</a:t>
            </a:r>
            <a:r>
              <a:rPr lang="en-US" sz="1200" dirty="0">
                <a:solidFill>
                  <a:schemeClr val="bg1">
                    <a:lumMod val="75000"/>
                  </a:schemeClr>
                </a:solidFill>
                <a:latin typeface="Calibri"/>
                <a:cs typeface="Calibri"/>
                <a:sym typeface="Calibri"/>
              </a:rPr>
              <a:t>, </a:t>
            </a:r>
            <a:r>
              <a:rPr lang="en-US" sz="1200" dirty="0" err="1">
                <a:solidFill>
                  <a:schemeClr val="bg1">
                    <a:lumMod val="75000"/>
                  </a:schemeClr>
                </a:solidFill>
                <a:latin typeface="Calibri"/>
                <a:cs typeface="Calibri"/>
                <a:sym typeface="Calibri"/>
              </a:rPr>
              <a:t>Univ</a:t>
            </a:r>
            <a:r>
              <a:rPr lang="en-US" sz="1200" dirty="0">
                <a:solidFill>
                  <a:schemeClr val="bg1">
                    <a:lumMod val="75000"/>
                  </a:schemeClr>
                </a:solidFill>
                <a:latin typeface="Calibri"/>
                <a:cs typeface="Calibri"/>
                <a:sym typeface="Calibri"/>
              </a:rPr>
              <a:t> of California, Berkeley </a:t>
            </a:r>
          </a:p>
        </p:txBody>
      </p:sp>
      <p:grpSp>
        <p:nvGrpSpPr>
          <p:cNvPr id="25" name="Google Shape;628;p32">
            <a:extLst>
              <a:ext uri="{FF2B5EF4-FFF2-40B4-BE49-F238E27FC236}">
                <a16:creationId xmlns:a16="http://schemas.microsoft.com/office/drawing/2014/main" id="{2630C186-A254-7743-BE2D-110194068236}"/>
              </a:ext>
            </a:extLst>
          </p:cNvPr>
          <p:cNvGrpSpPr/>
          <p:nvPr/>
        </p:nvGrpSpPr>
        <p:grpSpPr>
          <a:xfrm>
            <a:off x="4762991" y="3550410"/>
            <a:ext cx="3086100" cy="930275"/>
            <a:chOff x="2160" y="3120"/>
            <a:chExt cx="1944" cy="586"/>
          </a:xfrm>
        </p:grpSpPr>
        <p:grpSp>
          <p:nvGrpSpPr>
            <p:cNvPr id="28" name="Google Shape;629;p32">
              <a:extLst>
                <a:ext uri="{FF2B5EF4-FFF2-40B4-BE49-F238E27FC236}">
                  <a16:creationId xmlns:a16="http://schemas.microsoft.com/office/drawing/2014/main" id="{05A92520-F60C-924C-BBC7-5A594F0E0993}"/>
                </a:ext>
              </a:extLst>
            </p:cNvPr>
            <p:cNvGrpSpPr/>
            <p:nvPr/>
          </p:nvGrpSpPr>
          <p:grpSpPr>
            <a:xfrm>
              <a:off x="2816" y="3120"/>
              <a:ext cx="1288" cy="586"/>
              <a:chOff x="2816" y="3120"/>
              <a:chExt cx="1288" cy="586"/>
            </a:xfrm>
          </p:grpSpPr>
          <p:pic>
            <p:nvPicPr>
              <p:cNvPr id="31" name="Google Shape;630;p32" descr="keyboard">
                <a:extLst>
                  <a:ext uri="{FF2B5EF4-FFF2-40B4-BE49-F238E27FC236}">
                    <a16:creationId xmlns:a16="http://schemas.microsoft.com/office/drawing/2014/main" id="{279DB8FE-D11D-B545-A8E4-F270A0C2BEFD}"/>
                  </a:ext>
                </a:extLst>
              </p:cNvPr>
              <p:cNvPicPr preferRelativeResize="0"/>
              <p:nvPr/>
            </p:nvPicPr>
            <p:blipFill rotWithShape="1">
              <a:blip r:embed="rId3">
                <a:alphaModFix/>
              </a:blip>
              <a:srcRect/>
              <a:stretch/>
            </p:blipFill>
            <p:spPr>
              <a:xfrm>
                <a:off x="3696" y="3120"/>
                <a:ext cx="408" cy="378"/>
              </a:xfrm>
              <a:prstGeom prst="rect">
                <a:avLst/>
              </a:prstGeom>
              <a:noFill/>
              <a:ln>
                <a:noFill/>
              </a:ln>
            </p:spPr>
          </p:pic>
          <p:grpSp>
            <p:nvGrpSpPr>
              <p:cNvPr id="32" name="Google Shape;631;p32">
                <a:extLst>
                  <a:ext uri="{FF2B5EF4-FFF2-40B4-BE49-F238E27FC236}">
                    <a16:creationId xmlns:a16="http://schemas.microsoft.com/office/drawing/2014/main" id="{04C8171A-EB21-D440-A583-1501FB58E307}"/>
                  </a:ext>
                </a:extLst>
              </p:cNvPr>
              <p:cNvGrpSpPr/>
              <p:nvPr/>
            </p:nvGrpSpPr>
            <p:grpSpPr>
              <a:xfrm>
                <a:off x="2816" y="3264"/>
                <a:ext cx="870" cy="442"/>
                <a:chOff x="3632" y="3696"/>
                <a:chExt cx="870" cy="442"/>
              </a:xfrm>
            </p:grpSpPr>
            <p:grpSp>
              <p:nvGrpSpPr>
                <p:cNvPr id="33" name="Google Shape;632;p32">
                  <a:extLst>
                    <a:ext uri="{FF2B5EF4-FFF2-40B4-BE49-F238E27FC236}">
                      <a16:creationId xmlns:a16="http://schemas.microsoft.com/office/drawing/2014/main" id="{7C020065-DB0B-0C48-BBCD-544407821EDE}"/>
                    </a:ext>
                  </a:extLst>
                </p:cNvPr>
                <p:cNvGrpSpPr/>
                <p:nvPr/>
              </p:nvGrpSpPr>
              <p:grpSpPr>
                <a:xfrm>
                  <a:off x="3632" y="3696"/>
                  <a:ext cx="870" cy="252"/>
                  <a:chOff x="2096" y="3792"/>
                  <a:chExt cx="870" cy="252"/>
                </a:xfrm>
              </p:grpSpPr>
              <p:sp>
                <p:nvSpPr>
                  <p:cNvPr id="36" name="Google Shape;633;p32">
                    <a:extLst>
                      <a:ext uri="{FF2B5EF4-FFF2-40B4-BE49-F238E27FC236}">
                        <a16:creationId xmlns:a16="http://schemas.microsoft.com/office/drawing/2014/main" id="{4D3A536F-CCEF-E74D-8414-42C53298CBCB}"/>
                      </a:ext>
                    </a:extLst>
                  </p:cNvPr>
                  <p:cNvSpPr/>
                  <p:nvPr/>
                </p:nvSpPr>
                <p:spPr>
                  <a:xfrm>
                    <a:off x="2112" y="3840"/>
                    <a:ext cx="816" cy="192"/>
                  </a:xfrm>
                  <a:prstGeom prst="rect">
                    <a:avLst/>
                  </a:prstGeom>
                  <a:noFill/>
                  <a:ln w="12700"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7" name="Google Shape;634;p32">
                    <a:extLst>
                      <a:ext uri="{FF2B5EF4-FFF2-40B4-BE49-F238E27FC236}">
                        <a16:creationId xmlns:a16="http://schemas.microsoft.com/office/drawing/2014/main" id="{9A0F90B9-2660-3E41-A7F5-DE0C36979750}"/>
                      </a:ext>
                    </a:extLst>
                  </p:cNvPr>
                  <p:cNvSpPr txBox="1"/>
                  <p:nvPr/>
                </p:nvSpPr>
                <p:spPr>
                  <a:xfrm>
                    <a:off x="2096" y="3792"/>
                    <a:ext cx="870" cy="25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Calibri"/>
                        <a:ea typeface="Calibri"/>
                        <a:cs typeface="Calibri"/>
                        <a:sym typeface="Calibri"/>
                      </a:rPr>
                      <a:t>control reg.</a:t>
                    </a:r>
                    <a:endParaRPr sz="1400" b="0" i="0" u="none" strike="noStrike" cap="none">
                      <a:solidFill>
                        <a:srgbClr val="000000"/>
                      </a:solidFill>
                      <a:latin typeface="Arial"/>
                      <a:ea typeface="Arial"/>
                      <a:cs typeface="Arial"/>
                      <a:sym typeface="Arial"/>
                    </a:endParaRPr>
                  </a:p>
                </p:txBody>
              </p:sp>
            </p:grpSp>
            <p:sp>
              <p:nvSpPr>
                <p:cNvPr id="34" name="Google Shape;635;p32">
                  <a:extLst>
                    <a:ext uri="{FF2B5EF4-FFF2-40B4-BE49-F238E27FC236}">
                      <a16:creationId xmlns:a16="http://schemas.microsoft.com/office/drawing/2014/main" id="{6A82D218-9302-C945-AD46-2DEB35C77746}"/>
                    </a:ext>
                  </a:extLst>
                </p:cNvPr>
                <p:cNvSpPr/>
                <p:nvPr/>
              </p:nvSpPr>
              <p:spPr>
                <a:xfrm>
                  <a:off x="3648" y="3936"/>
                  <a:ext cx="816" cy="192"/>
                </a:xfrm>
                <a:prstGeom prst="rect">
                  <a:avLst/>
                </a:prstGeom>
                <a:noFill/>
                <a:ln w="12700"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5" name="Google Shape;636;p32">
                  <a:extLst>
                    <a:ext uri="{FF2B5EF4-FFF2-40B4-BE49-F238E27FC236}">
                      <a16:creationId xmlns:a16="http://schemas.microsoft.com/office/drawing/2014/main" id="{4CE5CBBC-25E7-7F4C-BDA4-1020249E4CFF}"/>
                    </a:ext>
                  </a:extLst>
                </p:cNvPr>
                <p:cNvSpPr txBox="1"/>
                <p:nvPr/>
              </p:nvSpPr>
              <p:spPr>
                <a:xfrm>
                  <a:off x="3696" y="3888"/>
                  <a:ext cx="748" cy="2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Calibri"/>
                      <a:ea typeface="Calibri"/>
                      <a:cs typeface="Calibri"/>
                      <a:sym typeface="Calibri"/>
                    </a:rPr>
                    <a:t>data reg.</a:t>
                  </a:r>
                  <a:endParaRPr sz="1400" b="0" i="0" u="none" strike="noStrike" cap="none">
                    <a:solidFill>
                      <a:srgbClr val="000000"/>
                    </a:solidFill>
                    <a:latin typeface="Arial"/>
                    <a:ea typeface="Arial"/>
                    <a:cs typeface="Arial"/>
                    <a:sym typeface="Arial"/>
                  </a:endParaRPr>
                </a:p>
              </p:txBody>
            </p:sp>
          </p:grpSp>
        </p:grpSp>
        <p:cxnSp>
          <p:nvCxnSpPr>
            <p:cNvPr id="29" name="Google Shape;637;p32">
              <a:extLst>
                <a:ext uri="{FF2B5EF4-FFF2-40B4-BE49-F238E27FC236}">
                  <a16:creationId xmlns:a16="http://schemas.microsoft.com/office/drawing/2014/main" id="{65CEAC05-52BB-4C4A-B3E1-5BFF1B61B3E7}"/>
                </a:ext>
              </a:extLst>
            </p:cNvPr>
            <p:cNvCxnSpPr/>
            <p:nvPr/>
          </p:nvCxnSpPr>
          <p:spPr>
            <a:xfrm rot="10800000" flipH="1">
              <a:off x="2160" y="3312"/>
              <a:ext cx="624" cy="96"/>
            </a:xfrm>
            <a:prstGeom prst="straightConnector1">
              <a:avLst/>
            </a:prstGeom>
            <a:noFill/>
            <a:ln w="12700" cap="flat" cmpd="sng">
              <a:solidFill>
                <a:schemeClr val="dk1"/>
              </a:solidFill>
              <a:prstDash val="dash"/>
              <a:round/>
              <a:headEnd type="none" w="sm" len="sm"/>
              <a:tailEnd type="none" w="sm" len="sm"/>
            </a:ln>
          </p:spPr>
        </p:cxnSp>
        <p:cxnSp>
          <p:nvCxnSpPr>
            <p:cNvPr id="30" name="Google Shape;638;p32">
              <a:extLst>
                <a:ext uri="{FF2B5EF4-FFF2-40B4-BE49-F238E27FC236}">
                  <a16:creationId xmlns:a16="http://schemas.microsoft.com/office/drawing/2014/main" id="{DD2ABE0E-A527-984C-A02A-16C94E412FE5}"/>
                </a:ext>
              </a:extLst>
            </p:cNvPr>
            <p:cNvCxnSpPr/>
            <p:nvPr/>
          </p:nvCxnSpPr>
          <p:spPr>
            <a:xfrm rot="10800000">
              <a:off x="2208" y="3552"/>
              <a:ext cx="624" cy="144"/>
            </a:xfrm>
            <a:prstGeom prst="straightConnector1">
              <a:avLst/>
            </a:prstGeom>
            <a:noFill/>
            <a:ln w="12700" cap="flat" cmpd="sng">
              <a:solidFill>
                <a:schemeClr val="dk1"/>
              </a:solidFill>
              <a:prstDash val="dash"/>
              <a:round/>
              <a:headEnd type="none" w="sm" len="sm"/>
              <a:tailEnd type="none" w="sm" len="sm"/>
            </a:ln>
          </p:spPr>
        </p:cxnSp>
      </p:grpSp>
      <p:grpSp>
        <p:nvGrpSpPr>
          <p:cNvPr id="38" name="Google Shape;639;p32">
            <a:extLst>
              <a:ext uri="{FF2B5EF4-FFF2-40B4-BE49-F238E27FC236}">
                <a16:creationId xmlns:a16="http://schemas.microsoft.com/office/drawing/2014/main" id="{8A4421E8-B9EE-784E-8CAF-00D59676651E}"/>
              </a:ext>
            </a:extLst>
          </p:cNvPr>
          <p:cNvGrpSpPr/>
          <p:nvPr/>
        </p:nvGrpSpPr>
        <p:grpSpPr>
          <a:xfrm>
            <a:off x="1926721" y="2924944"/>
            <a:ext cx="2838493" cy="3221725"/>
            <a:chOff x="590507" y="3032134"/>
            <a:chExt cx="2838493" cy="3221725"/>
          </a:xfrm>
        </p:grpSpPr>
        <p:sp>
          <p:nvSpPr>
            <p:cNvPr id="39" name="Google Shape;640;p32">
              <a:extLst>
                <a:ext uri="{FF2B5EF4-FFF2-40B4-BE49-F238E27FC236}">
                  <a16:creationId xmlns:a16="http://schemas.microsoft.com/office/drawing/2014/main" id="{8854120C-A76D-6844-906E-EBA64217F4D9}"/>
                </a:ext>
              </a:extLst>
            </p:cNvPr>
            <p:cNvSpPr/>
            <p:nvPr/>
          </p:nvSpPr>
          <p:spPr>
            <a:xfrm>
              <a:off x="2286000" y="3505200"/>
              <a:ext cx="1143000" cy="2667000"/>
            </a:xfrm>
            <a:prstGeom prst="rect">
              <a:avLst/>
            </a:prstGeom>
            <a:noFill/>
            <a:ln w="12700"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0" name="Google Shape;641;p32">
              <a:extLst>
                <a:ext uri="{FF2B5EF4-FFF2-40B4-BE49-F238E27FC236}">
                  <a16:creationId xmlns:a16="http://schemas.microsoft.com/office/drawing/2014/main" id="{E8FA0C1C-BC23-D840-B174-9C710BD42351}"/>
                </a:ext>
              </a:extLst>
            </p:cNvPr>
            <p:cNvSpPr txBox="1"/>
            <p:nvPr/>
          </p:nvSpPr>
          <p:spPr>
            <a:xfrm>
              <a:off x="592127" y="5856959"/>
              <a:ext cx="1581300" cy="3969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Calibri"/>
                  <a:ea typeface="Calibri"/>
                  <a:cs typeface="Calibri"/>
                  <a:sym typeface="Calibri"/>
                </a:rPr>
                <a:t>0x00000000</a:t>
              </a:r>
              <a:endParaRPr sz="1400" b="0" i="0" u="none" strike="noStrike" cap="none">
                <a:solidFill>
                  <a:srgbClr val="000000"/>
                </a:solidFill>
                <a:latin typeface="Arial"/>
                <a:ea typeface="Arial"/>
                <a:cs typeface="Arial"/>
                <a:sym typeface="Arial"/>
              </a:endParaRPr>
            </a:p>
          </p:txBody>
        </p:sp>
        <p:sp>
          <p:nvSpPr>
            <p:cNvPr id="41" name="Google Shape;642;p32">
              <a:extLst>
                <a:ext uri="{FF2B5EF4-FFF2-40B4-BE49-F238E27FC236}">
                  <a16:creationId xmlns:a16="http://schemas.microsoft.com/office/drawing/2014/main" id="{C35E59F2-9C26-0047-BE7E-6D9B04E6EF3F}"/>
                </a:ext>
              </a:extLst>
            </p:cNvPr>
            <p:cNvSpPr txBox="1"/>
            <p:nvPr/>
          </p:nvSpPr>
          <p:spPr>
            <a:xfrm>
              <a:off x="592137" y="3336925"/>
              <a:ext cx="1693863" cy="39687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Calibri"/>
                  <a:ea typeface="Calibri"/>
                  <a:cs typeface="Calibri"/>
                  <a:sym typeface="Calibri"/>
                </a:rPr>
                <a:t>0xFFFFFFFF</a:t>
              </a:r>
              <a:endParaRPr sz="1400" b="0" i="0" u="none" strike="noStrike" cap="none">
                <a:solidFill>
                  <a:srgbClr val="000000"/>
                </a:solidFill>
                <a:latin typeface="Arial"/>
                <a:ea typeface="Arial"/>
                <a:cs typeface="Arial"/>
                <a:sym typeface="Arial"/>
              </a:endParaRPr>
            </a:p>
          </p:txBody>
        </p:sp>
        <p:sp>
          <p:nvSpPr>
            <p:cNvPr id="42" name="Google Shape;643;p32">
              <a:extLst>
                <a:ext uri="{FF2B5EF4-FFF2-40B4-BE49-F238E27FC236}">
                  <a16:creationId xmlns:a16="http://schemas.microsoft.com/office/drawing/2014/main" id="{0DB8EDA5-6BD8-B040-9035-1FB7A2C5B077}"/>
                </a:ext>
              </a:extLst>
            </p:cNvPr>
            <p:cNvSpPr/>
            <p:nvPr/>
          </p:nvSpPr>
          <p:spPr>
            <a:xfrm>
              <a:off x="2286000" y="4114800"/>
              <a:ext cx="1143000" cy="228600"/>
            </a:xfrm>
            <a:prstGeom prst="rect">
              <a:avLst/>
            </a:prstGeom>
            <a:noFill/>
            <a:ln w="12700"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3" name="Google Shape;644;p32">
              <a:extLst>
                <a:ext uri="{FF2B5EF4-FFF2-40B4-BE49-F238E27FC236}">
                  <a16:creationId xmlns:a16="http://schemas.microsoft.com/office/drawing/2014/main" id="{76277FE6-1B4B-D945-B1DB-6CD171C8D39A}"/>
                </a:ext>
              </a:extLst>
            </p:cNvPr>
            <p:cNvSpPr txBox="1"/>
            <p:nvPr/>
          </p:nvSpPr>
          <p:spPr>
            <a:xfrm>
              <a:off x="590507" y="4068762"/>
              <a:ext cx="1638300" cy="39687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dirty="0">
                  <a:solidFill>
                    <a:schemeClr val="dk1"/>
                  </a:solidFill>
                  <a:latin typeface="Calibri"/>
                  <a:ea typeface="Calibri"/>
                  <a:cs typeface="Calibri"/>
                  <a:sym typeface="Calibri"/>
                </a:rPr>
                <a:t>0xFFFF0000</a:t>
              </a:r>
              <a:endParaRPr sz="1400" b="0" i="0" u="none" strike="noStrike" cap="none" dirty="0">
                <a:solidFill>
                  <a:srgbClr val="000000"/>
                </a:solidFill>
                <a:latin typeface="Arial"/>
                <a:ea typeface="Arial"/>
                <a:cs typeface="Arial"/>
                <a:sym typeface="Arial"/>
              </a:endParaRPr>
            </a:p>
          </p:txBody>
        </p:sp>
        <p:sp>
          <p:nvSpPr>
            <p:cNvPr id="44" name="Google Shape;645;p32">
              <a:extLst>
                <a:ext uri="{FF2B5EF4-FFF2-40B4-BE49-F238E27FC236}">
                  <a16:creationId xmlns:a16="http://schemas.microsoft.com/office/drawing/2014/main" id="{AE9612A4-43FF-534F-8E65-024D9E3CACED}"/>
                </a:ext>
              </a:extLst>
            </p:cNvPr>
            <p:cNvSpPr txBox="1"/>
            <p:nvPr/>
          </p:nvSpPr>
          <p:spPr>
            <a:xfrm>
              <a:off x="755502" y="3032134"/>
              <a:ext cx="1381200" cy="3969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1">
                  <a:solidFill>
                    <a:schemeClr val="dk1"/>
                  </a:solidFill>
                  <a:latin typeface="Calibri"/>
                  <a:ea typeface="Calibri"/>
                  <a:cs typeface="Calibri"/>
                  <a:sym typeface="Calibri"/>
                </a:rPr>
                <a:t>A</a:t>
              </a:r>
              <a:r>
                <a:rPr lang="en-US" sz="2000" b="1" i="0" u="none" strike="noStrike" cap="none">
                  <a:solidFill>
                    <a:schemeClr val="dk1"/>
                  </a:solidFill>
                  <a:latin typeface="Calibri"/>
                  <a:ea typeface="Calibri"/>
                  <a:cs typeface="Calibri"/>
                  <a:sym typeface="Calibri"/>
                </a:rPr>
                <a:t>ddress</a:t>
              </a:r>
              <a:endParaRPr sz="1400" b="1" i="0" u="none" strike="noStrike" cap="none">
                <a:solidFill>
                  <a:srgbClr val="000000"/>
                </a:solidFill>
              </a:endParaRPr>
            </a:p>
          </p:txBody>
        </p:sp>
      </p:grpSp>
    </p:spTree>
    <p:extLst>
      <p:ext uri="{BB962C8B-B14F-4D97-AF65-F5344CB8AC3E}">
        <p14:creationId xmlns:p14="http://schemas.microsoft.com/office/powerpoint/2010/main" val="1456126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650"/>
        <p:cNvGrpSpPr/>
        <p:nvPr/>
      </p:nvGrpSpPr>
      <p:grpSpPr>
        <a:xfrm>
          <a:off x="0" y="0"/>
          <a:ext cx="0" cy="0"/>
          <a:chOff x="0" y="0"/>
          <a:chExt cx="0" cy="0"/>
        </a:xfrm>
      </p:grpSpPr>
      <p:sp>
        <p:nvSpPr>
          <p:cNvPr id="651" name="Google Shape;651;g5e3861e932_0_13"/>
          <p:cNvSpPr txBox="1">
            <a:spLocks noGrp="1"/>
          </p:cNvSpPr>
          <p:nvPr>
            <p:ph type="title"/>
          </p:nvPr>
        </p:nvSpPr>
        <p:spPr>
          <a:xfrm>
            <a:off x="457200" y="274650"/>
            <a:ext cx="4594200" cy="11430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US" dirty="0"/>
              <a:t>Memory Maps</a:t>
            </a:r>
            <a:endParaRPr dirty="0"/>
          </a:p>
        </p:txBody>
      </p:sp>
      <p:sp>
        <p:nvSpPr>
          <p:cNvPr id="652" name="Google Shape;652;g5e3861e932_0_13"/>
          <p:cNvSpPr txBox="1">
            <a:spLocks noGrp="1"/>
          </p:cNvSpPr>
          <p:nvPr>
            <p:ph type="body" idx="1"/>
          </p:nvPr>
        </p:nvSpPr>
        <p:spPr>
          <a:xfrm>
            <a:off x="457200" y="1600200"/>
            <a:ext cx="4767900" cy="4846200"/>
          </a:xfrm>
          <a:prstGeom prst="rect">
            <a:avLst/>
          </a:prstGeom>
        </p:spPr>
        <p:txBody>
          <a:bodyPr spcFirstLastPara="1" wrap="square" lIns="91425" tIns="91425" rIns="91425" bIns="91425" anchor="t" anchorCtr="0">
            <a:noAutofit/>
          </a:bodyPr>
          <a:lstStyle/>
          <a:p>
            <a:pPr marL="0" lvl="0" indent="0" algn="l" rtl="0">
              <a:spcBef>
                <a:spcPts val="640"/>
              </a:spcBef>
              <a:spcAft>
                <a:spcPts val="0"/>
              </a:spcAft>
              <a:buNone/>
            </a:pPr>
            <a:r>
              <a:rPr lang="en-US" sz="2600"/>
              <a:t>Example from EE149</a:t>
            </a:r>
            <a:endParaRPr sz="2600"/>
          </a:p>
          <a:p>
            <a:pPr marL="0" lvl="0" indent="0" algn="l" rtl="0">
              <a:spcBef>
                <a:spcPts val="640"/>
              </a:spcBef>
              <a:spcAft>
                <a:spcPts val="0"/>
              </a:spcAft>
              <a:buNone/>
            </a:pPr>
            <a:r>
              <a:rPr lang="en-US" sz="2600"/>
              <a:t>(nRF52832 microcontroller)</a:t>
            </a:r>
            <a:endParaRPr sz="2600"/>
          </a:p>
          <a:p>
            <a:pPr marL="0" lvl="0" indent="0" algn="l" rtl="0">
              <a:spcBef>
                <a:spcPts val="640"/>
              </a:spcBef>
              <a:spcAft>
                <a:spcPts val="0"/>
              </a:spcAft>
              <a:buNone/>
            </a:pPr>
            <a:endParaRPr sz="2600"/>
          </a:p>
          <a:p>
            <a:pPr marL="0" lvl="0" indent="0" algn="l" rtl="0">
              <a:spcBef>
                <a:spcPts val="640"/>
              </a:spcBef>
              <a:spcAft>
                <a:spcPts val="0"/>
              </a:spcAft>
              <a:buNone/>
            </a:pPr>
            <a:r>
              <a:rPr lang="en-US" sz="2600"/>
              <a:t>Flash from 0x0 - 0x800000</a:t>
            </a:r>
            <a:endParaRPr sz="2600"/>
          </a:p>
          <a:p>
            <a:pPr marL="0" lvl="0" indent="0" algn="l" rtl="0">
              <a:spcBef>
                <a:spcPts val="640"/>
              </a:spcBef>
              <a:spcAft>
                <a:spcPts val="0"/>
              </a:spcAft>
              <a:buNone/>
            </a:pPr>
            <a:r>
              <a:rPr lang="en-US" sz="2600"/>
              <a:t>RAM at 0x20000000</a:t>
            </a:r>
            <a:endParaRPr sz="2600"/>
          </a:p>
          <a:p>
            <a:pPr marL="0" lvl="0" indent="0" algn="l" rtl="0">
              <a:spcBef>
                <a:spcPts val="640"/>
              </a:spcBef>
              <a:spcAft>
                <a:spcPts val="0"/>
              </a:spcAft>
              <a:buNone/>
            </a:pPr>
            <a:endParaRPr sz="2600"/>
          </a:p>
          <a:p>
            <a:pPr marL="0" lvl="0" indent="0" algn="l" rtl="0">
              <a:spcBef>
                <a:spcPts val="640"/>
              </a:spcBef>
              <a:spcAft>
                <a:spcPts val="0"/>
              </a:spcAft>
              <a:buNone/>
            </a:pPr>
            <a:r>
              <a:rPr lang="en-US" sz="2600"/>
              <a:t>Memory-mapped peripherals start at 0x40000000</a:t>
            </a:r>
            <a:endParaRPr sz="2600"/>
          </a:p>
          <a:p>
            <a:pPr marL="0" lvl="0" indent="0" algn="l" rtl="0">
              <a:spcBef>
                <a:spcPts val="640"/>
              </a:spcBef>
              <a:spcAft>
                <a:spcPts val="0"/>
              </a:spcAft>
              <a:buNone/>
            </a:pPr>
            <a:endParaRPr sz="2600"/>
          </a:p>
        </p:txBody>
      </p:sp>
      <p:sp>
        <p:nvSpPr>
          <p:cNvPr id="653" name="Google Shape;653;g5e3861e932_0_13"/>
          <p:cNvSpPr txBox="1">
            <a:spLocks noGrp="1"/>
          </p:cNvSpPr>
          <p:nvPr>
            <p:ph type="sldNum" idx="12"/>
          </p:nvPr>
        </p:nvSpPr>
        <p:spPr>
          <a:xfrm>
            <a:off x="6553200" y="6356350"/>
            <a:ext cx="21336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42</a:t>
            </a:fld>
            <a:endParaRPr/>
          </a:p>
        </p:txBody>
      </p:sp>
      <p:pic>
        <p:nvPicPr>
          <p:cNvPr id="654" name="Google Shape;654;g5e3861e932_0_13"/>
          <p:cNvPicPr preferRelativeResize="0"/>
          <p:nvPr/>
        </p:nvPicPr>
        <p:blipFill>
          <a:blip r:embed="rId3">
            <a:alphaModFix/>
          </a:blip>
          <a:stretch>
            <a:fillRect/>
          </a:stretch>
        </p:blipFill>
        <p:spPr>
          <a:xfrm>
            <a:off x="6122775" y="0"/>
            <a:ext cx="2784825" cy="3629700"/>
          </a:xfrm>
          <a:prstGeom prst="rect">
            <a:avLst/>
          </a:prstGeom>
          <a:noFill/>
          <a:ln>
            <a:noFill/>
          </a:ln>
        </p:spPr>
      </p:pic>
      <p:pic>
        <p:nvPicPr>
          <p:cNvPr id="655" name="Google Shape;655;g5e3861e932_0_13"/>
          <p:cNvPicPr preferRelativeResize="0"/>
          <p:nvPr/>
        </p:nvPicPr>
        <p:blipFill rotWithShape="1">
          <a:blip r:embed="rId4">
            <a:alphaModFix/>
          </a:blip>
          <a:srcRect t="50482"/>
          <a:stretch/>
        </p:blipFill>
        <p:spPr>
          <a:xfrm>
            <a:off x="5417675" y="3550900"/>
            <a:ext cx="3429725" cy="3056100"/>
          </a:xfrm>
          <a:prstGeom prst="rect">
            <a:avLst/>
          </a:prstGeom>
          <a:noFill/>
          <a:ln>
            <a:noFill/>
          </a:ln>
        </p:spPr>
      </p:pic>
      <p:sp>
        <p:nvSpPr>
          <p:cNvPr id="7" name="Google Shape;601;g5ce8b99149_0_339">
            <a:extLst>
              <a:ext uri="{FF2B5EF4-FFF2-40B4-BE49-F238E27FC236}">
                <a16:creationId xmlns:a16="http://schemas.microsoft.com/office/drawing/2014/main" id="{E7668839-2FB1-CE4A-BA71-D6E3FACC33CC}"/>
              </a:ext>
            </a:extLst>
          </p:cNvPr>
          <p:cNvSpPr txBox="1">
            <a:spLocks/>
          </p:cNvSpPr>
          <p:nvPr/>
        </p:nvSpPr>
        <p:spPr>
          <a:xfrm>
            <a:off x="34330" y="6398501"/>
            <a:ext cx="5476180" cy="459499"/>
          </a:xfrm>
          <a:prstGeom prst="rect">
            <a:avLst/>
          </a:prstGeom>
          <a:noFill/>
          <a:ln>
            <a:noFill/>
          </a:ln>
        </p:spPr>
        <p:txBody>
          <a:bodyPr spcFirstLastPara="1" wrap="square" lIns="91425" tIns="45700" rIns="91425" bIns="45700" anchor="ctr" anchorCtr="0">
            <a:noAutofit/>
          </a:bodyPr>
          <a:lstStyle>
            <a:defPPr>
              <a:defRPr lang="en-US"/>
            </a:defPPr>
            <a:lvl1pPr algn="l" rtl="0" eaLnBrk="0" fontAlgn="base" hangingPunct="0">
              <a:spcBef>
                <a:spcPct val="0"/>
              </a:spcBef>
              <a:spcAft>
                <a:spcPct val="0"/>
              </a:spcAft>
              <a:defRPr sz="2400" b="1" kern="1200">
                <a:solidFill>
                  <a:schemeClr val="tx1"/>
                </a:solidFill>
                <a:latin typeface="Arial Narrow" panose="020B0604020202020204"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anose="020B0604020202020204"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anose="020B0604020202020204"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anose="020B0604020202020204"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anose="020B0604020202020204" pitchFamily="34" charset="0"/>
                <a:ea typeface="+mn-ea"/>
                <a:cs typeface="+mn-cs"/>
              </a:defRPr>
            </a:lvl5pPr>
            <a:lvl6pPr marL="2286000" algn="l" defTabSz="914400" rtl="0" eaLnBrk="1" latinLnBrk="0" hangingPunct="1">
              <a:defRPr sz="2400" b="1" kern="1200">
                <a:solidFill>
                  <a:schemeClr val="tx1"/>
                </a:solidFill>
                <a:latin typeface="Arial Narrow" panose="020B0604020202020204" pitchFamily="34" charset="0"/>
                <a:ea typeface="+mn-ea"/>
                <a:cs typeface="+mn-cs"/>
              </a:defRPr>
            </a:lvl6pPr>
            <a:lvl7pPr marL="2743200" algn="l" defTabSz="914400" rtl="0" eaLnBrk="1" latinLnBrk="0" hangingPunct="1">
              <a:defRPr sz="2400" b="1" kern="1200">
                <a:solidFill>
                  <a:schemeClr val="tx1"/>
                </a:solidFill>
                <a:latin typeface="Arial Narrow" panose="020B0604020202020204" pitchFamily="34" charset="0"/>
                <a:ea typeface="+mn-ea"/>
                <a:cs typeface="+mn-cs"/>
              </a:defRPr>
            </a:lvl7pPr>
            <a:lvl8pPr marL="3200400" algn="l" defTabSz="914400" rtl="0" eaLnBrk="1" latinLnBrk="0" hangingPunct="1">
              <a:defRPr sz="2400" b="1" kern="1200">
                <a:solidFill>
                  <a:schemeClr val="tx1"/>
                </a:solidFill>
                <a:latin typeface="Arial Narrow" panose="020B0604020202020204" pitchFamily="34" charset="0"/>
                <a:ea typeface="+mn-ea"/>
                <a:cs typeface="+mn-cs"/>
              </a:defRPr>
            </a:lvl8pPr>
            <a:lvl9pPr marL="3657600" algn="l" defTabSz="914400" rtl="0" eaLnBrk="1" latinLnBrk="0" hangingPunct="1">
              <a:defRPr sz="2400" b="1" kern="1200">
                <a:solidFill>
                  <a:schemeClr val="tx1"/>
                </a:solidFill>
                <a:latin typeface="Arial Narrow" panose="020B0604020202020204" pitchFamily="34" charset="0"/>
                <a:ea typeface="+mn-ea"/>
                <a:cs typeface="+mn-cs"/>
              </a:defRPr>
            </a:lvl9pPr>
          </a:lstStyle>
          <a:p>
            <a:pPr algn="ctr">
              <a:spcBef>
                <a:spcPts val="0"/>
              </a:spcBef>
              <a:spcAft>
                <a:spcPts val="0"/>
              </a:spcAft>
              <a:buSzPts val="1400"/>
            </a:pPr>
            <a:r>
              <a:rPr lang="en-US" sz="1200" dirty="0">
                <a:solidFill>
                  <a:schemeClr val="bg1">
                    <a:lumMod val="75000"/>
                  </a:schemeClr>
                </a:solidFill>
                <a:latin typeface="Calibri"/>
                <a:ea typeface="Calibri"/>
                <a:cs typeface="Calibri"/>
                <a:sym typeface="Calibri"/>
              </a:rPr>
              <a:t>Ref</a:t>
            </a:r>
            <a:r>
              <a:rPr lang="en-US" sz="1200" dirty="0">
                <a:solidFill>
                  <a:schemeClr val="bg1">
                    <a:lumMod val="75000"/>
                  </a:schemeClr>
                </a:solidFill>
                <a:latin typeface="Calibri"/>
                <a:cs typeface="Calibri"/>
                <a:sym typeface="Calibri"/>
              </a:rPr>
              <a:t>: </a:t>
            </a:r>
            <a:r>
              <a:rPr lang="en-US" sz="1200" dirty="0">
                <a:solidFill>
                  <a:schemeClr val="bg1">
                    <a:lumMod val="75000"/>
                  </a:schemeClr>
                </a:solidFill>
                <a:latin typeface="Calibri"/>
                <a:cs typeface="Calibri"/>
              </a:rPr>
              <a:t>CS 61C</a:t>
            </a:r>
            <a:r>
              <a:rPr lang="en-US" sz="1200" dirty="0">
                <a:solidFill>
                  <a:schemeClr val="bg1">
                    <a:lumMod val="75000"/>
                  </a:schemeClr>
                </a:solidFill>
                <a:latin typeface="Calibri"/>
                <a:cs typeface="Calibri"/>
                <a:sym typeface="Calibri"/>
              </a:rPr>
              <a:t>, Lecture on Input/Output, Branden </a:t>
            </a:r>
            <a:r>
              <a:rPr lang="en-US" sz="1200" dirty="0" err="1">
                <a:solidFill>
                  <a:schemeClr val="bg1">
                    <a:lumMod val="75000"/>
                  </a:schemeClr>
                </a:solidFill>
                <a:latin typeface="Calibri"/>
                <a:cs typeface="Calibri"/>
                <a:sym typeface="Calibri"/>
              </a:rPr>
              <a:t>Ghena</a:t>
            </a:r>
            <a:r>
              <a:rPr lang="en-US" sz="1200" dirty="0">
                <a:solidFill>
                  <a:schemeClr val="bg1">
                    <a:lumMod val="75000"/>
                  </a:schemeClr>
                </a:solidFill>
                <a:latin typeface="Calibri"/>
                <a:cs typeface="Calibri"/>
                <a:sym typeface="Calibri"/>
              </a:rPr>
              <a:t>, </a:t>
            </a:r>
            <a:r>
              <a:rPr lang="en-US" sz="1200" dirty="0" err="1">
                <a:solidFill>
                  <a:schemeClr val="bg1">
                    <a:lumMod val="75000"/>
                  </a:schemeClr>
                </a:solidFill>
                <a:latin typeface="Calibri"/>
                <a:cs typeface="Calibri"/>
                <a:sym typeface="Calibri"/>
              </a:rPr>
              <a:t>Univ</a:t>
            </a:r>
            <a:r>
              <a:rPr lang="en-US" sz="1200" dirty="0">
                <a:solidFill>
                  <a:schemeClr val="bg1">
                    <a:lumMod val="75000"/>
                  </a:schemeClr>
                </a:solidFill>
                <a:latin typeface="Calibri"/>
                <a:cs typeface="Calibri"/>
                <a:sym typeface="Calibri"/>
              </a:rPr>
              <a:t> of California, Berkeley </a:t>
            </a:r>
          </a:p>
        </p:txBody>
      </p:sp>
      <p:sp>
        <p:nvSpPr>
          <p:cNvPr id="2" name="Oval 1">
            <a:extLst>
              <a:ext uri="{FF2B5EF4-FFF2-40B4-BE49-F238E27FC236}">
                <a16:creationId xmlns:a16="http://schemas.microsoft.com/office/drawing/2014/main" id="{54523401-F7FB-D749-93D1-6F9D181C78BF}"/>
              </a:ext>
            </a:extLst>
          </p:cNvPr>
          <p:cNvSpPr/>
          <p:nvPr/>
        </p:nvSpPr>
        <p:spPr bwMode="auto">
          <a:xfrm>
            <a:off x="5374432" y="201547"/>
            <a:ext cx="3312368" cy="1717855"/>
          </a:xfrm>
          <a:prstGeom prst="ellipse">
            <a:avLst/>
          </a:prstGeom>
          <a:noFill/>
          <a:ln w="25400" cap="flat" cmpd="sng" algn="ctr">
            <a:solidFill>
              <a:srgbClr val="CC0000"/>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Narrow" pitchFamily="34" charset="0"/>
            </a:endParaRPr>
          </a:p>
        </p:txBody>
      </p:sp>
      <p:sp>
        <p:nvSpPr>
          <p:cNvPr id="9" name="Oval 8">
            <a:extLst>
              <a:ext uri="{FF2B5EF4-FFF2-40B4-BE49-F238E27FC236}">
                <a16:creationId xmlns:a16="http://schemas.microsoft.com/office/drawing/2014/main" id="{03D8EC0D-AE2B-E445-BD11-B2B307729CF4}"/>
              </a:ext>
            </a:extLst>
          </p:cNvPr>
          <p:cNvSpPr/>
          <p:nvPr/>
        </p:nvSpPr>
        <p:spPr bwMode="auto">
          <a:xfrm>
            <a:off x="6085780" y="5741640"/>
            <a:ext cx="3312368" cy="1132210"/>
          </a:xfrm>
          <a:prstGeom prst="ellipse">
            <a:avLst/>
          </a:prstGeom>
          <a:noFill/>
          <a:ln w="25400" cap="flat" cmpd="sng" algn="ctr">
            <a:solidFill>
              <a:srgbClr val="CC0000"/>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Narrow" pitchFamily="34" charset="0"/>
            </a:endParaRPr>
          </a:p>
        </p:txBody>
      </p:sp>
    </p:spTree>
    <p:extLst>
      <p:ext uri="{BB962C8B-B14F-4D97-AF65-F5344CB8AC3E}">
        <p14:creationId xmlns:p14="http://schemas.microsoft.com/office/powerpoint/2010/main" val="232402439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DF84868-97FB-E845-9BC1-3464B6931321}"/>
              </a:ext>
            </a:extLst>
          </p:cNvPr>
          <p:cNvSpPr>
            <a:spLocks noGrp="1"/>
          </p:cNvSpPr>
          <p:nvPr>
            <p:ph type="ctrTitle"/>
          </p:nvPr>
        </p:nvSpPr>
        <p:spPr>
          <a:xfrm>
            <a:off x="539552" y="2708920"/>
            <a:ext cx="7772400" cy="1470025"/>
          </a:xfrm>
        </p:spPr>
        <p:txBody>
          <a:bodyPr/>
          <a:lstStyle/>
          <a:p>
            <a:r>
              <a:rPr lang="en-US" dirty="0"/>
              <a:t>Memory Mapped Input Output: </a:t>
            </a:r>
            <a:r>
              <a:rPr lang="en-US" dirty="0">
                <a:solidFill>
                  <a:srgbClr val="0070C0"/>
                </a:solidFill>
              </a:rPr>
              <a:t>Polling</a:t>
            </a:r>
            <a:br>
              <a:rPr lang="en-US" dirty="0">
                <a:solidFill>
                  <a:srgbClr val="0070C0"/>
                </a:solidFill>
              </a:rPr>
            </a:br>
            <a:endParaRPr lang="en-US" dirty="0">
              <a:solidFill>
                <a:srgbClr val="0070C0"/>
              </a:solidFill>
            </a:endParaRPr>
          </a:p>
        </p:txBody>
      </p:sp>
      <p:sp>
        <p:nvSpPr>
          <p:cNvPr id="4" name="Footer Placeholder 3">
            <a:extLst>
              <a:ext uri="{FF2B5EF4-FFF2-40B4-BE49-F238E27FC236}">
                <a16:creationId xmlns:a16="http://schemas.microsoft.com/office/drawing/2014/main" id="{6398EC62-DF30-324A-9408-98BF4AD91C82}"/>
              </a:ext>
            </a:extLst>
          </p:cNvPr>
          <p:cNvSpPr>
            <a:spLocks noGrp="1"/>
          </p:cNvSpPr>
          <p:nvPr>
            <p:ph type="ftr" sz="quarter" idx="4294967295"/>
          </p:nvPr>
        </p:nvSpPr>
        <p:spPr>
          <a:xfrm>
            <a:off x="0" y="6445250"/>
            <a:ext cx="3086100" cy="365125"/>
          </a:xfrm>
        </p:spPr>
        <p:txBody>
          <a:bodyPr/>
          <a:lstStyle/>
          <a:p>
            <a:r>
              <a:rPr lang="en-US"/>
              <a:t>Computer Architecture</a:t>
            </a:r>
            <a:endParaRPr lang="en-US" dirty="0"/>
          </a:p>
        </p:txBody>
      </p:sp>
    </p:spTree>
    <p:extLst>
      <p:ext uri="{BB962C8B-B14F-4D97-AF65-F5344CB8AC3E}">
        <p14:creationId xmlns:p14="http://schemas.microsoft.com/office/powerpoint/2010/main" val="306643094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659"/>
        <p:cNvGrpSpPr/>
        <p:nvPr/>
      </p:nvGrpSpPr>
      <p:grpSpPr>
        <a:xfrm>
          <a:off x="0" y="0"/>
          <a:ext cx="0" cy="0"/>
          <a:chOff x="0" y="0"/>
          <a:chExt cx="0" cy="0"/>
        </a:xfrm>
      </p:grpSpPr>
      <p:sp>
        <p:nvSpPr>
          <p:cNvPr id="660" name="Google Shape;660;p33"/>
          <p:cNvSpPr txBox="1">
            <a:spLocks noGrp="1"/>
          </p:cNvSpPr>
          <p:nvPr>
            <p:ph type="title"/>
          </p:nvPr>
        </p:nvSpPr>
        <p:spPr>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r>
              <a:rPr lang="en-US" dirty="0">
                <a:sym typeface="Calibri"/>
              </a:rPr>
              <a:t>Processor-I/O Speed Mismatch</a:t>
            </a:r>
            <a:endParaRPr dirty="0">
              <a:sym typeface="Calibri"/>
            </a:endParaRPr>
          </a:p>
        </p:txBody>
      </p:sp>
      <p:sp>
        <p:nvSpPr>
          <p:cNvPr id="661" name="Google Shape;661;p33"/>
          <p:cNvSpPr txBox="1">
            <a:spLocks noGrp="1"/>
          </p:cNvSpPr>
          <p:nvPr>
            <p:ph type="body" idx="1"/>
          </p:nvPr>
        </p:nvSpPr>
        <p:spPr>
          <a:xfrm>
            <a:off x="457200" y="1600199"/>
            <a:ext cx="8229600" cy="493776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p>
            <a:r>
              <a:rPr lang="en-US" dirty="0">
                <a:sym typeface="Calibri"/>
              </a:rPr>
              <a:t>1 GHz microprocessor can execute 1 billion </a:t>
            </a:r>
            <a:r>
              <a:rPr lang="en-US" dirty="0">
                <a:solidFill>
                  <a:srgbClr val="FF0000"/>
                </a:solidFill>
                <a:sym typeface="Calibri"/>
              </a:rPr>
              <a:t>load or store </a:t>
            </a:r>
            <a:r>
              <a:rPr lang="en-US" dirty="0">
                <a:sym typeface="Calibri"/>
              </a:rPr>
              <a:t>instructions/sec (</a:t>
            </a:r>
            <a:r>
              <a:rPr lang="en-US" dirty="0"/>
              <a:t>32</a:t>
            </a:r>
            <a:r>
              <a:rPr lang="en-US" dirty="0">
                <a:sym typeface="Calibri"/>
              </a:rPr>
              <a:t>,000,000 </a:t>
            </a:r>
            <a:r>
              <a:rPr lang="en-US" dirty="0" err="1">
                <a:sym typeface="Calibri"/>
              </a:rPr>
              <a:t>K</a:t>
            </a:r>
            <a:r>
              <a:rPr lang="en-US" dirty="0" err="1"/>
              <a:t>b</a:t>
            </a:r>
            <a:r>
              <a:rPr lang="en-US" dirty="0">
                <a:sym typeface="Calibri"/>
              </a:rPr>
              <a:t>/s data rate)</a:t>
            </a:r>
            <a:endParaRPr dirty="0"/>
          </a:p>
          <a:p>
            <a:pPr lvl="1"/>
            <a:r>
              <a:rPr lang="en-US" dirty="0">
                <a:sym typeface="Calibri"/>
              </a:rPr>
              <a:t>Recall:  I/O devices data rates </a:t>
            </a:r>
            <a:r>
              <a:rPr lang="en-US" dirty="0"/>
              <a:t>range from less than 1 </a:t>
            </a:r>
            <a:r>
              <a:rPr lang="en-US" dirty="0" err="1"/>
              <a:t>Kb</a:t>
            </a:r>
            <a:r>
              <a:rPr lang="en-US" dirty="0"/>
              <a:t>/s to more than 1,000,000 </a:t>
            </a:r>
            <a:r>
              <a:rPr lang="en-US" dirty="0" err="1"/>
              <a:t>Kb</a:t>
            </a:r>
            <a:r>
              <a:rPr lang="en-US" dirty="0"/>
              <a:t>/s</a:t>
            </a:r>
            <a:endParaRPr dirty="0"/>
          </a:p>
          <a:p>
            <a:r>
              <a:rPr lang="en-US" dirty="0">
                <a:solidFill>
                  <a:srgbClr val="FF0000"/>
                </a:solidFill>
                <a:sym typeface="Calibri"/>
              </a:rPr>
              <a:t>Input:</a:t>
            </a:r>
            <a:r>
              <a:rPr lang="en-US" dirty="0">
                <a:sym typeface="Calibri"/>
              </a:rPr>
              <a:t>  Device may not be ready to send data as fast as the processor loads it</a:t>
            </a:r>
            <a:endParaRPr dirty="0"/>
          </a:p>
          <a:p>
            <a:pPr lvl="1"/>
            <a:r>
              <a:rPr lang="en-US" dirty="0">
                <a:sym typeface="Calibri"/>
              </a:rPr>
              <a:t>Also, might be waiting for human to act</a:t>
            </a:r>
            <a:endParaRPr dirty="0"/>
          </a:p>
          <a:p>
            <a:r>
              <a:rPr lang="en-US" dirty="0">
                <a:solidFill>
                  <a:srgbClr val="FF0000"/>
                </a:solidFill>
                <a:sym typeface="Calibri"/>
              </a:rPr>
              <a:t>Output:  </a:t>
            </a:r>
            <a:r>
              <a:rPr lang="en-US" dirty="0">
                <a:sym typeface="Calibri"/>
              </a:rPr>
              <a:t>Device may not be ready to accept data as fast as processor stores it</a:t>
            </a:r>
            <a:endParaRPr dirty="0"/>
          </a:p>
        </p:txBody>
      </p:sp>
      <p:sp>
        <p:nvSpPr>
          <p:cNvPr id="4" name="Google Shape;601;g5ce8b99149_0_339">
            <a:extLst>
              <a:ext uri="{FF2B5EF4-FFF2-40B4-BE49-F238E27FC236}">
                <a16:creationId xmlns:a16="http://schemas.microsoft.com/office/drawing/2014/main" id="{A56D4FDE-D404-1D4C-B508-90E5DF197444}"/>
              </a:ext>
            </a:extLst>
          </p:cNvPr>
          <p:cNvSpPr txBox="1">
            <a:spLocks/>
          </p:cNvSpPr>
          <p:nvPr/>
        </p:nvSpPr>
        <p:spPr>
          <a:xfrm>
            <a:off x="34330" y="6398501"/>
            <a:ext cx="5476180" cy="459499"/>
          </a:xfrm>
          <a:prstGeom prst="rect">
            <a:avLst/>
          </a:prstGeom>
          <a:noFill/>
          <a:ln>
            <a:noFill/>
          </a:ln>
        </p:spPr>
        <p:txBody>
          <a:bodyPr spcFirstLastPara="1" wrap="square" lIns="91425" tIns="45700" rIns="91425" bIns="45700" anchor="ctr" anchorCtr="0">
            <a:noAutofit/>
          </a:bodyPr>
          <a:lstStyle>
            <a:defPPr>
              <a:defRPr lang="en-US"/>
            </a:defPPr>
            <a:lvl1pPr algn="l" rtl="0" eaLnBrk="0" fontAlgn="base" hangingPunct="0">
              <a:spcBef>
                <a:spcPct val="0"/>
              </a:spcBef>
              <a:spcAft>
                <a:spcPct val="0"/>
              </a:spcAft>
              <a:defRPr sz="2400" b="1" kern="1200">
                <a:solidFill>
                  <a:schemeClr val="tx1"/>
                </a:solidFill>
                <a:latin typeface="Arial Narrow" panose="020B0604020202020204"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anose="020B0604020202020204"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anose="020B0604020202020204"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anose="020B0604020202020204"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anose="020B0604020202020204" pitchFamily="34" charset="0"/>
                <a:ea typeface="+mn-ea"/>
                <a:cs typeface="+mn-cs"/>
              </a:defRPr>
            </a:lvl5pPr>
            <a:lvl6pPr marL="2286000" algn="l" defTabSz="914400" rtl="0" eaLnBrk="1" latinLnBrk="0" hangingPunct="1">
              <a:defRPr sz="2400" b="1" kern="1200">
                <a:solidFill>
                  <a:schemeClr val="tx1"/>
                </a:solidFill>
                <a:latin typeface="Arial Narrow" panose="020B0604020202020204" pitchFamily="34" charset="0"/>
                <a:ea typeface="+mn-ea"/>
                <a:cs typeface="+mn-cs"/>
              </a:defRPr>
            </a:lvl6pPr>
            <a:lvl7pPr marL="2743200" algn="l" defTabSz="914400" rtl="0" eaLnBrk="1" latinLnBrk="0" hangingPunct="1">
              <a:defRPr sz="2400" b="1" kern="1200">
                <a:solidFill>
                  <a:schemeClr val="tx1"/>
                </a:solidFill>
                <a:latin typeface="Arial Narrow" panose="020B0604020202020204" pitchFamily="34" charset="0"/>
                <a:ea typeface="+mn-ea"/>
                <a:cs typeface="+mn-cs"/>
              </a:defRPr>
            </a:lvl7pPr>
            <a:lvl8pPr marL="3200400" algn="l" defTabSz="914400" rtl="0" eaLnBrk="1" latinLnBrk="0" hangingPunct="1">
              <a:defRPr sz="2400" b="1" kern="1200">
                <a:solidFill>
                  <a:schemeClr val="tx1"/>
                </a:solidFill>
                <a:latin typeface="Arial Narrow" panose="020B0604020202020204" pitchFamily="34" charset="0"/>
                <a:ea typeface="+mn-ea"/>
                <a:cs typeface="+mn-cs"/>
              </a:defRPr>
            </a:lvl8pPr>
            <a:lvl9pPr marL="3657600" algn="l" defTabSz="914400" rtl="0" eaLnBrk="1" latinLnBrk="0" hangingPunct="1">
              <a:defRPr sz="2400" b="1" kern="1200">
                <a:solidFill>
                  <a:schemeClr val="tx1"/>
                </a:solidFill>
                <a:latin typeface="Arial Narrow" panose="020B0604020202020204" pitchFamily="34" charset="0"/>
                <a:ea typeface="+mn-ea"/>
                <a:cs typeface="+mn-cs"/>
              </a:defRPr>
            </a:lvl9pPr>
          </a:lstStyle>
          <a:p>
            <a:pPr algn="ctr">
              <a:spcBef>
                <a:spcPts val="0"/>
              </a:spcBef>
              <a:spcAft>
                <a:spcPts val="0"/>
              </a:spcAft>
              <a:buSzPts val="1400"/>
            </a:pPr>
            <a:r>
              <a:rPr lang="en-US" sz="1200" dirty="0">
                <a:solidFill>
                  <a:schemeClr val="bg1">
                    <a:lumMod val="75000"/>
                  </a:schemeClr>
                </a:solidFill>
                <a:latin typeface="Calibri"/>
                <a:ea typeface="Calibri"/>
                <a:cs typeface="Calibri"/>
                <a:sym typeface="Calibri"/>
              </a:rPr>
              <a:t>Ref</a:t>
            </a:r>
            <a:r>
              <a:rPr lang="en-US" sz="1200" dirty="0">
                <a:solidFill>
                  <a:schemeClr val="bg1">
                    <a:lumMod val="75000"/>
                  </a:schemeClr>
                </a:solidFill>
                <a:latin typeface="Calibri"/>
                <a:cs typeface="Calibri"/>
                <a:sym typeface="Calibri"/>
              </a:rPr>
              <a:t>: </a:t>
            </a:r>
            <a:r>
              <a:rPr lang="en-US" sz="1200" dirty="0">
                <a:solidFill>
                  <a:schemeClr val="bg1">
                    <a:lumMod val="75000"/>
                  </a:schemeClr>
                </a:solidFill>
                <a:latin typeface="Calibri"/>
                <a:cs typeface="Calibri"/>
              </a:rPr>
              <a:t>CS 61C</a:t>
            </a:r>
            <a:r>
              <a:rPr lang="en-US" sz="1200" dirty="0">
                <a:solidFill>
                  <a:schemeClr val="bg1">
                    <a:lumMod val="75000"/>
                  </a:schemeClr>
                </a:solidFill>
                <a:latin typeface="Calibri"/>
                <a:cs typeface="Calibri"/>
                <a:sym typeface="Calibri"/>
              </a:rPr>
              <a:t>, Lecture on Input/Output, Branden </a:t>
            </a:r>
            <a:r>
              <a:rPr lang="en-US" sz="1200" dirty="0" err="1">
                <a:solidFill>
                  <a:schemeClr val="bg1">
                    <a:lumMod val="75000"/>
                  </a:schemeClr>
                </a:solidFill>
                <a:latin typeface="Calibri"/>
                <a:cs typeface="Calibri"/>
                <a:sym typeface="Calibri"/>
              </a:rPr>
              <a:t>Ghena</a:t>
            </a:r>
            <a:r>
              <a:rPr lang="en-US" sz="1200" dirty="0">
                <a:solidFill>
                  <a:schemeClr val="bg1">
                    <a:lumMod val="75000"/>
                  </a:schemeClr>
                </a:solidFill>
                <a:latin typeface="Calibri"/>
                <a:cs typeface="Calibri"/>
                <a:sym typeface="Calibri"/>
              </a:rPr>
              <a:t>, </a:t>
            </a:r>
            <a:r>
              <a:rPr lang="en-US" sz="1200" dirty="0" err="1">
                <a:solidFill>
                  <a:schemeClr val="bg1">
                    <a:lumMod val="75000"/>
                  </a:schemeClr>
                </a:solidFill>
                <a:latin typeface="Calibri"/>
                <a:cs typeface="Calibri"/>
                <a:sym typeface="Calibri"/>
              </a:rPr>
              <a:t>Univ</a:t>
            </a:r>
            <a:r>
              <a:rPr lang="en-US" sz="1200" dirty="0">
                <a:solidFill>
                  <a:schemeClr val="bg1">
                    <a:lumMod val="75000"/>
                  </a:schemeClr>
                </a:solidFill>
                <a:latin typeface="Calibri"/>
                <a:cs typeface="Calibri"/>
                <a:sym typeface="Calibri"/>
              </a:rPr>
              <a:t> of California, Berkeley </a:t>
            </a:r>
          </a:p>
        </p:txBody>
      </p:sp>
    </p:spTree>
    <p:extLst>
      <p:ext uri="{BB962C8B-B14F-4D97-AF65-F5344CB8AC3E}">
        <p14:creationId xmlns:p14="http://schemas.microsoft.com/office/powerpoint/2010/main" val="14128936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9762" name="Rectangle 2"/>
          <p:cNvSpPr>
            <a:spLocks noGrp="1" noChangeArrowheads="1"/>
          </p:cNvSpPr>
          <p:nvPr>
            <p:ph type="title"/>
          </p:nvPr>
        </p:nvSpPr>
        <p:spPr/>
        <p:txBody>
          <a:bodyPr>
            <a:normAutofit/>
          </a:bodyPr>
          <a:lstStyle/>
          <a:p>
            <a:r>
              <a:rPr lang="en-US" dirty="0"/>
              <a:t>Processor </a:t>
            </a:r>
            <a:r>
              <a:rPr lang="en-US" dirty="0">
                <a:solidFill>
                  <a:srgbClr val="FF0000"/>
                </a:solidFill>
              </a:rPr>
              <a:t>Checks Status </a:t>
            </a:r>
            <a:r>
              <a:rPr lang="en-US" dirty="0"/>
              <a:t>before Acting</a:t>
            </a:r>
          </a:p>
        </p:txBody>
      </p:sp>
      <p:sp>
        <p:nvSpPr>
          <p:cNvPr id="3189763" name="Rectangle 3"/>
          <p:cNvSpPr>
            <a:spLocks noGrp="1" noChangeArrowheads="1"/>
          </p:cNvSpPr>
          <p:nvPr>
            <p:ph idx="1"/>
          </p:nvPr>
        </p:nvSpPr>
        <p:spPr/>
        <p:txBody>
          <a:bodyPr>
            <a:normAutofit/>
          </a:bodyPr>
          <a:lstStyle/>
          <a:p>
            <a:r>
              <a:rPr lang="en-US" dirty="0">
                <a:solidFill>
                  <a:srgbClr val="0070C0"/>
                </a:solidFill>
              </a:rPr>
              <a:t>Device registers </a:t>
            </a:r>
            <a:r>
              <a:rPr lang="en-US" dirty="0"/>
              <a:t>generally serve two functions:</a:t>
            </a:r>
          </a:p>
          <a:p>
            <a:pPr lvl="1">
              <a:buClr>
                <a:schemeClr val="tx1"/>
              </a:buClr>
              <a:buFont typeface="Arial"/>
              <a:buChar char="•"/>
            </a:pPr>
            <a:r>
              <a:rPr lang="en-US" dirty="0">
                <a:solidFill>
                  <a:srgbClr val="FF0000"/>
                </a:solidFill>
              </a:rPr>
              <a:t>Control Register</a:t>
            </a:r>
            <a:r>
              <a:rPr lang="en-US" dirty="0"/>
              <a:t>, says it’s OK to read/write  (I/O ready) - </a:t>
            </a:r>
            <a:r>
              <a:rPr lang="en-US" dirty="0">
                <a:solidFill>
                  <a:srgbClr val="0070C0"/>
                </a:solidFill>
              </a:rPr>
              <a:t>Flag</a:t>
            </a:r>
          </a:p>
          <a:p>
            <a:pPr lvl="1">
              <a:buClr>
                <a:schemeClr val="tx1"/>
              </a:buClr>
              <a:buFont typeface="Arial"/>
              <a:buChar char="•"/>
            </a:pPr>
            <a:r>
              <a:rPr lang="en-US" dirty="0">
                <a:solidFill>
                  <a:srgbClr val="FF0000"/>
                </a:solidFill>
              </a:rPr>
              <a:t>Data Register</a:t>
            </a:r>
            <a:r>
              <a:rPr lang="en-US" dirty="0"/>
              <a:t>, contains </a:t>
            </a:r>
            <a:r>
              <a:rPr lang="en-US" dirty="0">
                <a:solidFill>
                  <a:srgbClr val="0070C0"/>
                </a:solidFill>
              </a:rPr>
              <a:t>data</a:t>
            </a:r>
          </a:p>
          <a:p>
            <a:r>
              <a:rPr lang="en-US" dirty="0"/>
              <a:t>Processor reads from Control Register in loop</a:t>
            </a:r>
          </a:p>
          <a:p>
            <a:pPr lvl="1"/>
            <a:r>
              <a:rPr lang="en-US" dirty="0"/>
              <a:t>Waiting for device to set </a:t>
            </a:r>
            <a:r>
              <a:rPr lang="en-US" dirty="0">
                <a:solidFill>
                  <a:srgbClr val="FF0000"/>
                </a:solidFill>
              </a:rPr>
              <a:t>Ready</a:t>
            </a:r>
            <a:r>
              <a:rPr lang="en-US" dirty="0">
                <a:solidFill>
                  <a:schemeClr val="accent1"/>
                </a:solidFill>
              </a:rPr>
              <a:t> </a:t>
            </a:r>
            <a:r>
              <a:rPr lang="en-US" dirty="0"/>
              <a:t>bit in </a:t>
            </a:r>
            <a:r>
              <a:rPr lang="en-US" dirty="0">
                <a:solidFill>
                  <a:srgbClr val="FF0000"/>
                </a:solidFill>
              </a:rPr>
              <a:t>Control register  </a:t>
            </a:r>
            <a:r>
              <a:rPr lang="en-US" dirty="0"/>
              <a:t>(0 </a:t>
            </a:r>
            <a:r>
              <a:rPr lang="en-US" dirty="0">
                <a:sym typeface="Wingdings"/>
              </a:rPr>
              <a:t></a:t>
            </a:r>
            <a:r>
              <a:rPr lang="en-US" dirty="0"/>
              <a:t> 1) </a:t>
            </a:r>
          </a:p>
          <a:p>
            <a:pPr lvl="1"/>
            <a:r>
              <a:rPr lang="en-US" dirty="0"/>
              <a:t>Indicates “</a:t>
            </a:r>
            <a:r>
              <a:rPr lang="en-US" dirty="0">
                <a:solidFill>
                  <a:srgbClr val="FF0000"/>
                </a:solidFill>
              </a:rPr>
              <a:t>data available</a:t>
            </a:r>
            <a:r>
              <a:rPr lang="en-US" dirty="0"/>
              <a:t>” or </a:t>
            </a:r>
            <a:r>
              <a:rPr lang="en-US" dirty="0">
                <a:solidFill>
                  <a:srgbClr val="FF0000"/>
                </a:solidFill>
              </a:rPr>
              <a:t>“ready to accept data</a:t>
            </a:r>
            <a:r>
              <a:rPr lang="en-US" dirty="0"/>
              <a:t>”</a:t>
            </a:r>
          </a:p>
          <a:p>
            <a:r>
              <a:rPr lang="en-US" dirty="0"/>
              <a:t>Processor then loads from (input) or writes to (output) data register</a:t>
            </a:r>
          </a:p>
          <a:p>
            <a:pPr lvl="1">
              <a:buFont typeface="Arial"/>
              <a:buChar char="•"/>
            </a:pPr>
            <a:r>
              <a:rPr lang="en-US" dirty="0"/>
              <a:t>I/O device resets control register bit (1 </a:t>
            </a:r>
            <a:r>
              <a:rPr lang="en-US" dirty="0">
                <a:sym typeface="Wingdings"/>
              </a:rPr>
              <a:t></a:t>
            </a:r>
            <a:r>
              <a:rPr lang="en-US" dirty="0"/>
              <a:t>  0)</a:t>
            </a:r>
          </a:p>
          <a:p>
            <a:r>
              <a:rPr lang="en-US" dirty="0"/>
              <a:t>Procedure called “</a:t>
            </a:r>
            <a:r>
              <a:rPr lang="en-US" dirty="0">
                <a:solidFill>
                  <a:srgbClr val="FF0000"/>
                </a:solidFill>
              </a:rPr>
              <a:t>Polling</a:t>
            </a:r>
            <a:r>
              <a:rPr lang="en-US" dirty="0"/>
              <a:t>”</a:t>
            </a:r>
          </a:p>
          <a:p>
            <a:endParaRPr lang="en-US" dirty="0"/>
          </a:p>
        </p:txBody>
      </p:sp>
      <p:sp>
        <p:nvSpPr>
          <p:cNvPr id="4" name="Google Shape;601;g5ce8b99149_0_339">
            <a:extLst>
              <a:ext uri="{FF2B5EF4-FFF2-40B4-BE49-F238E27FC236}">
                <a16:creationId xmlns:a16="http://schemas.microsoft.com/office/drawing/2014/main" id="{BA026ED1-7B72-C543-BC70-BAE6F5A38FB5}"/>
              </a:ext>
            </a:extLst>
          </p:cNvPr>
          <p:cNvSpPr txBox="1">
            <a:spLocks/>
          </p:cNvSpPr>
          <p:nvPr/>
        </p:nvSpPr>
        <p:spPr>
          <a:xfrm>
            <a:off x="34330" y="6398501"/>
            <a:ext cx="5476180" cy="459499"/>
          </a:xfrm>
          <a:prstGeom prst="rect">
            <a:avLst/>
          </a:prstGeom>
          <a:noFill/>
          <a:ln>
            <a:noFill/>
          </a:ln>
        </p:spPr>
        <p:txBody>
          <a:bodyPr spcFirstLastPara="1" wrap="square" lIns="91425" tIns="45700" rIns="91425" bIns="45700" anchor="ctr" anchorCtr="0">
            <a:noAutofit/>
          </a:bodyPr>
          <a:lstStyle>
            <a:defPPr>
              <a:defRPr lang="en-US"/>
            </a:defPPr>
            <a:lvl1pPr algn="l" rtl="0" eaLnBrk="0" fontAlgn="base" hangingPunct="0">
              <a:spcBef>
                <a:spcPct val="0"/>
              </a:spcBef>
              <a:spcAft>
                <a:spcPct val="0"/>
              </a:spcAft>
              <a:defRPr sz="2400" b="1" kern="1200">
                <a:solidFill>
                  <a:schemeClr val="tx1"/>
                </a:solidFill>
                <a:latin typeface="Arial Narrow" panose="020B0604020202020204"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anose="020B0604020202020204"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anose="020B0604020202020204"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anose="020B0604020202020204"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anose="020B0604020202020204" pitchFamily="34" charset="0"/>
                <a:ea typeface="+mn-ea"/>
                <a:cs typeface="+mn-cs"/>
              </a:defRPr>
            </a:lvl5pPr>
            <a:lvl6pPr marL="2286000" algn="l" defTabSz="914400" rtl="0" eaLnBrk="1" latinLnBrk="0" hangingPunct="1">
              <a:defRPr sz="2400" b="1" kern="1200">
                <a:solidFill>
                  <a:schemeClr val="tx1"/>
                </a:solidFill>
                <a:latin typeface="Arial Narrow" panose="020B0604020202020204" pitchFamily="34" charset="0"/>
                <a:ea typeface="+mn-ea"/>
                <a:cs typeface="+mn-cs"/>
              </a:defRPr>
            </a:lvl6pPr>
            <a:lvl7pPr marL="2743200" algn="l" defTabSz="914400" rtl="0" eaLnBrk="1" latinLnBrk="0" hangingPunct="1">
              <a:defRPr sz="2400" b="1" kern="1200">
                <a:solidFill>
                  <a:schemeClr val="tx1"/>
                </a:solidFill>
                <a:latin typeface="Arial Narrow" panose="020B0604020202020204" pitchFamily="34" charset="0"/>
                <a:ea typeface="+mn-ea"/>
                <a:cs typeface="+mn-cs"/>
              </a:defRPr>
            </a:lvl7pPr>
            <a:lvl8pPr marL="3200400" algn="l" defTabSz="914400" rtl="0" eaLnBrk="1" latinLnBrk="0" hangingPunct="1">
              <a:defRPr sz="2400" b="1" kern="1200">
                <a:solidFill>
                  <a:schemeClr val="tx1"/>
                </a:solidFill>
                <a:latin typeface="Arial Narrow" panose="020B0604020202020204" pitchFamily="34" charset="0"/>
                <a:ea typeface="+mn-ea"/>
                <a:cs typeface="+mn-cs"/>
              </a:defRPr>
            </a:lvl8pPr>
            <a:lvl9pPr marL="3657600" algn="l" defTabSz="914400" rtl="0" eaLnBrk="1" latinLnBrk="0" hangingPunct="1">
              <a:defRPr sz="2400" b="1" kern="1200">
                <a:solidFill>
                  <a:schemeClr val="tx1"/>
                </a:solidFill>
                <a:latin typeface="Arial Narrow" panose="020B0604020202020204" pitchFamily="34" charset="0"/>
                <a:ea typeface="+mn-ea"/>
                <a:cs typeface="+mn-cs"/>
              </a:defRPr>
            </a:lvl9pPr>
          </a:lstStyle>
          <a:p>
            <a:pPr algn="ctr">
              <a:spcBef>
                <a:spcPts val="0"/>
              </a:spcBef>
              <a:spcAft>
                <a:spcPts val="0"/>
              </a:spcAft>
              <a:buSzPts val="1400"/>
            </a:pPr>
            <a:r>
              <a:rPr lang="en-US" sz="1200" dirty="0">
                <a:solidFill>
                  <a:schemeClr val="bg1">
                    <a:lumMod val="75000"/>
                  </a:schemeClr>
                </a:solidFill>
                <a:latin typeface="Calibri"/>
                <a:ea typeface="Calibri"/>
                <a:cs typeface="Calibri"/>
                <a:sym typeface="Calibri"/>
              </a:rPr>
              <a:t>Ref</a:t>
            </a:r>
            <a:r>
              <a:rPr lang="en-US" sz="1200" dirty="0">
                <a:solidFill>
                  <a:schemeClr val="bg1">
                    <a:lumMod val="75000"/>
                  </a:schemeClr>
                </a:solidFill>
                <a:latin typeface="Calibri"/>
                <a:cs typeface="Calibri"/>
                <a:sym typeface="Calibri"/>
              </a:rPr>
              <a:t>: </a:t>
            </a:r>
            <a:r>
              <a:rPr lang="en-US" sz="1200" dirty="0">
                <a:solidFill>
                  <a:schemeClr val="bg1">
                    <a:lumMod val="75000"/>
                  </a:schemeClr>
                </a:solidFill>
                <a:latin typeface="Calibri"/>
                <a:cs typeface="Calibri"/>
              </a:rPr>
              <a:t>CS 61C</a:t>
            </a:r>
            <a:r>
              <a:rPr lang="en-US" sz="1200" dirty="0">
                <a:solidFill>
                  <a:schemeClr val="bg1">
                    <a:lumMod val="75000"/>
                  </a:schemeClr>
                </a:solidFill>
                <a:latin typeface="Calibri"/>
                <a:cs typeface="Calibri"/>
                <a:sym typeface="Calibri"/>
              </a:rPr>
              <a:t>, Lecture on Input/Output, Branden </a:t>
            </a:r>
            <a:r>
              <a:rPr lang="en-US" sz="1200" dirty="0" err="1">
                <a:solidFill>
                  <a:schemeClr val="bg1">
                    <a:lumMod val="75000"/>
                  </a:schemeClr>
                </a:solidFill>
                <a:latin typeface="Calibri"/>
                <a:cs typeface="Calibri"/>
                <a:sym typeface="Calibri"/>
              </a:rPr>
              <a:t>Ghena</a:t>
            </a:r>
            <a:r>
              <a:rPr lang="en-US" sz="1200" dirty="0">
                <a:solidFill>
                  <a:schemeClr val="bg1">
                    <a:lumMod val="75000"/>
                  </a:schemeClr>
                </a:solidFill>
                <a:latin typeface="Calibri"/>
                <a:cs typeface="Calibri"/>
                <a:sym typeface="Calibri"/>
              </a:rPr>
              <a:t>, </a:t>
            </a:r>
            <a:r>
              <a:rPr lang="en-US" sz="1200" dirty="0" err="1">
                <a:solidFill>
                  <a:schemeClr val="bg1">
                    <a:lumMod val="75000"/>
                  </a:schemeClr>
                </a:solidFill>
                <a:latin typeface="Calibri"/>
                <a:cs typeface="Calibri"/>
                <a:sym typeface="Calibri"/>
              </a:rPr>
              <a:t>Univ</a:t>
            </a:r>
            <a:r>
              <a:rPr lang="en-US" sz="1200" dirty="0">
                <a:solidFill>
                  <a:schemeClr val="bg1">
                    <a:lumMod val="75000"/>
                  </a:schemeClr>
                </a:solidFill>
                <a:latin typeface="Calibri"/>
                <a:cs typeface="Calibri"/>
                <a:sym typeface="Calibri"/>
              </a:rPr>
              <a:t> of California, Berkeley </a:t>
            </a:r>
          </a:p>
        </p:txBody>
      </p:sp>
    </p:spTree>
    <p:extLst>
      <p:ext uri="{BB962C8B-B14F-4D97-AF65-F5344CB8AC3E}">
        <p14:creationId xmlns:p14="http://schemas.microsoft.com/office/powerpoint/2010/main" val="2194009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8976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18976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18976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18976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18976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18976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18976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18976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18976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89763"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I/O Example (Polling)</a:t>
            </a:r>
          </a:p>
        </p:txBody>
      </p:sp>
      <p:sp>
        <p:nvSpPr>
          <p:cNvPr id="3195907" name="Rectangle 3"/>
          <p:cNvSpPr>
            <a:spLocks noGrp="1" noChangeArrowheads="1"/>
          </p:cNvSpPr>
          <p:nvPr>
            <p:ph idx="1"/>
          </p:nvPr>
        </p:nvSpPr>
        <p:spPr/>
        <p:txBody>
          <a:bodyPr/>
          <a:lstStyle/>
          <a:p>
            <a:pPr>
              <a:tabLst>
                <a:tab pos="1971675" algn="l"/>
                <a:tab pos="2657475" algn="l"/>
              </a:tabLst>
            </a:pPr>
            <a:r>
              <a:rPr lang="en-US" dirty="0"/>
              <a:t>Input: Read from keyboard into </a:t>
            </a:r>
            <a:r>
              <a:rPr lang="en-US" b="1" dirty="0">
                <a:latin typeface="Courier New" charset="0"/>
              </a:rPr>
              <a:t>a0</a:t>
            </a:r>
          </a:p>
          <a:p>
            <a:pPr>
              <a:buNone/>
              <a:tabLst>
                <a:tab pos="1971675" algn="l"/>
                <a:tab pos="2657475" algn="l"/>
              </a:tabLst>
            </a:pPr>
            <a:r>
              <a:rPr lang="en-US" sz="2800" dirty="0">
                <a:latin typeface="Courier New" charset="0"/>
              </a:rPr>
              <a:t>		</a:t>
            </a:r>
            <a:r>
              <a:rPr lang="en-US" sz="2000" b="1" dirty="0" err="1">
                <a:latin typeface="Courier New" charset="0"/>
              </a:rPr>
              <a:t>lui</a:t>
            </a:r>
            <a:r>
              <a:rPr lang="en-US" sz="2000" b="1" dirty="0">
                <a:latin typeface="Courier New" charset="0"/>
              </a:rPr>
              <a:t>	t0,0x7ffff </a:t>
            </a:r>
            <a:r>
              <a:rPr lang="en-US" sz="2000" b="1" dirty="0">
                <a:solidFill>
                  <a:srgbClr val="4F81BD"/>
                </a:solidFill>
                <a:latin typeface="Courier New" charset="0"/>
              </a:rPr>
              <a:t>#7ffff000 (</a:t>
            </a:r>
            <a:r>
              <a:rPr lang="en-US" sz="2000" b="1" dirty="0" err="1">
                <a:solidFill>
                  <a:srgbClr val="4F81BD"/>
                </a:solidFill>
                <a:latin typeface="Courier New" charset="0"/>
              </a:rPr>
              <a:t>io</a:t>
            </a:r>
            <a:r>
              <a:rPr lang="en-US" sz="2000" b="1" dirty="0">
                <a:solidFill>
                  <a:srgbClr val="4F81BD"/>
                </a:solidFill>
                <a:latin typeface="Courier New" charset="0"/>
              </a:rPr>
              <a:t> </a:t>
            </a:r>
            <a:r>
              <a:rPr lang="en-US" sz="2000" b="1" dirty="0" err="1">
                <a:solidFill>
                  <a:srgbClr val="4F81BD"/>
                </a:solidFill>
                <a:latin typeface="Courier New" charset="0"/>
              </a:rPr>
              <a:t>addr</a:t>
            </a:r>
            <a:r>
              <a:rPr lang="en-US" sz="2000" b="1" dirty="0">
                <a:solidFill>
                  <a:srgbClr val="4F81BD"/>
                </a:solidFill>
                <a:latin typeface="Courier New" charset="0"/>
              </a:rPr>
              <a:t>)</a:t>
            </a:r>
            <a:br>
              <a:rPr lang="en-US" sz="2000" b="1" dirty="0">
                <a:latin typeface="Courier New" charset="0"/>
              </a:rPr>
            </a:br>
            <a:r>
              <a:rPr lang="en-US" sz="2000" b="1" dirty="0" err="1">
                <a:solidFill>
                  <a:srgbClr val="FF0000"/>
                </a:solidFill>
                <a:latin typeface="Courier New" charset="0"/>
              </a:rPr>
              <a:t>Waitloop</a:t>
            </a:r>
            <a:r>
              <a:rPr lang="en-US" sz="2000" b="1" dirty="0">
                <a:solidFill>
                  <a:srgbClr val="FF0000"/>
                </a:solidFill>
                <a:latin typeface="Courier New" charset="0"/>
              </a:rPr>
              <a:t>:</a:t>
            </a:r>
            <a:r>
              <a:rPr lang="en-US" sz="2000" b="1" dirty="0">
                <a:solidFill>
                  <a:schemeClr val="accent2"/>
                </a:solidFill>
                <a:latin typeface="Courier New" charset="0"/>
              </a:rPr>
              <a:t>	</a:t>
            </a:r>
            <a:r>
              <a:rPr lang="en-US" sz="2000" b="1" dirty="0" err="1">
                <a:latin typeface="Courier New" charset="0"/>
              </a:rPr>
              <a:t>lw</a:t>
            </a:r>
            <a:r>
              <a:rPr lang="en-US" sz="2000" b="1" dirty="0">
                <a:latin typeface="Courier New" charset="0"/>
              </a:rPr>
              <a:t>	t1,0(t0)   </a:t>
            </a:r>
            <a:r>
              <a:rPr lang="en-US" sz="2000" b="1" dirty="0">
                <a:solidFill>
                  <a:srgbClr val="4F81BD"/>
                </a:solidFill>
                <a:latin typeface="Courier New" charset="0"/>
              </a:rPr>
              <a:t>#read control</a:t>
            </a:r>
            <a:br>
              <a:rPr lang="en-US" sz="2000" b="1" dirty="0">
                <a:solidFill>
                  <a:srgbClr val="4F81BD"/>
                </a:solidFill>
                <a:latin typeface="Courier New" charset="0"/>
              </a:rPr>
            </a:br>
            <a:r>
              <a:rPr lang="en-US" sz="2000" b="1" dirty="0">
                <a:latin typeface="Courier New" charset="0"/>
              </a:rPr>
              <a:t>	</a:t>
            </a:r>
            <a:r>
              <a:rPr lang="en-US" sz="2000" b="1" dirty="0" err="1">
                <a:latin typeface="Courier New" charset="0"/>
              </a:rPr>
              <a:t>andi</a:t>
            </a:r>
            <a:r>
              <a:rPr lang="en-US" sz="2000" b="1" dirty="0">
                <a:latin typeface="Courier New" charset="0"/>
              </a:rPr>
              <a:t>	t1,t1,0x1  </a:t>
            </a:r>
            <a:r>
              <a:rPr lang="en-US" sz="2000" b="1" dirty="0">
                <a:solidFill>
                  <a:srgbClr val="0070C0"/>
                </a:solidFill>
                <a:latin typeface="Courier New" charset="0"/>
              </a:rPr>
              <a:t>#ready bit</a:t>
            </a:r>
            <a:br>
              <a:rPr lang="en-US" sz="2000" b="1" dirty="0">
                <a:latin typeface="Courier New" charset="0"/>
              </a:rPr>
            </a:br>
            <a:r>
              <a:rPr lang="en-US" sz="2000" b="1" dirty="0">
                <a:latin typeface="Courier New" charset="0"/>
              </a:rPr>
              <a:t>	</a:t>
            </a:r>
            <a:r>
              <a:rPr lang="en-US" sz="2000" b="1" dirty="0" err="1">
                <a:latin typeface="Courier New" charset="0"/>
              </a:rPr>
              <a:t>beq</a:t>
            </a:r>
            <a:r>
              <a:rPr lang="en-US" sz="2000" b="1" dirty="0">
                <a:latin typeface="Courier New" charset="0"/>
              </a:rPr>
              <a:t>	t1,zero,</a:t>
            </a:r>
            <a:r>
              <a:rPr lang="en-US" sz="2000" b="1" dirty="0">
                <a:solidFill>
                  <a:srgbClr val="FF0000"/>
                </a:solidFill>
                <a:latin typeface="Courier New" charset="0"/>
              </a:rPr>
              <a:t>Waitloop</a:t>
            </a:r>
            <a:br>
              <a:rPr lang="en-US" sz="2000" b="1" dirty="0">
                <a:latin typeface="Courier New" charset="0"/>
              </a:rPr>
            </a:br>
            <a:r>
              <a:rPr lang="en-US" sz="2000" b="1" dirty="0">
                <a:latin typeface="Courier New" charset="0"/>
              </a:rPr>
              <a:t>	</a:t>
            </a:r>
            <a:r>
              <a:rPr lang="en-US" sz="2000" b="1" dirty="0" err="1">
                <a:latin typeface="Courier New" charset="0"/>
              </a:rPr>
              <a:t>lw</a:t>
            </a:r>
            <a:r>
              <a:rPr lang="en-US" sz="2000" b="1" dirty="0">
                <a:latin typeface="Courier New" charset="0"/>
              </a:rPr>
              <a:t>	a0,4(t0)   </a:t>
            </a:r>
            <a:r>
              <a:rPr lang="en-US" sz="2000" b="1" dirty="0">
                <a:solidFill>
                  <a:srgbClr val="0070C0"/>
                </a:solidFill>
                <a:latin typeface="Courier New" charset="0"/>
              </a:rPr>
              <a:t>#data</a:t>
            </a:r>
          </a:p>
          <a:p>
            <a:pPr>
              <a:tabLst>
                <a:tab pos="1971675" algn="l"/>
                <a:tab pos="2657475" algn="l"/>
              </a:tabLst>
            </a:pPr>
            <a:r>
              <a:rPr lang="en-US" dirty="0"/>
              <a:t>Output: Write to display from </a:t>
            </a:r>
            <a:r>
              <a:rPr lang="en-US" b="1" dirty="0">
                <a:latin typeface="Courier New" charset="0"/>
              </a:rPr>
              <a:t>a1</a:t>
            </a:r>
          </a:p>
          <a:p>
            <a:pPr>
              <a:buNone/>
              <a:tabLst>
                <a:tab pos="1971675" algn="l"/>
                <a:tab pos="2657475" algn="l"/>
              </a:tabLst>
            </a:pPr>
            <a:r>
              <a:rPr lang="en-US" sz="2800" dirty="0">
                <a:latin typeface="Courier New" charset="0"/>
              </a:rPr>
              <a:t>		</a:t>
            </a:r>
            <a:r>
              <a:rPr lang="en-US" sz="2000" b="1" dirty="0" err="1">
                <a:latin typeface="Courier New" charset="0"/>
              </a:rPr>
              <a:t>lui</a:t>
            </a:r>
            <a:r>
              <a:rPr lang="en-US" sz="2000" b="1" dirty="0">
                <a:latin typeface="Courier New" charset="0"/>
              </a:rPr>
              <a:t>	t0,0x7ffff </a:t>
            </a:r>
            <a:r>
              <a:rPr lang="en-US" sz="2000" b="1" dirty="0">
                <a:solidFill>
                  <a:srgbClr val="4F81BD"/>
                </a:solidFill>
                <a:latin typeface="Courier New" charset="0"/>
              </a:rPr>
              <a:t>#7ffff0000</a:t>
            </a:r>
            <a:br>
              <a:rPr lang="en-US" sz="2000" b="1" dirty="0">
                <a:latin typeface="Courier New" charset="0"/>
              </a:rPr>
            </a:br>
            <a:r>
              <a:rPr lang="en-US" sz="2000" b="1" dirty="0" err="1">
                <a:solidFill>
                  <a:srgbClr val="FF0000"/>
                </a:solidFill>
                <a:latin typeface="Courier New" charset="0"/>
              </a:rPr>
              <a:t>Waitloop</a:t>
            </a:r>
            <a:r>
              <a:rPr lang="en-US" sz="2000" b="1" dirty="0">
                <a:solidFill>
                  <a:srgbClr val="FF0000"/>
                </a:solidFill>
                <a:latin typeface="Courier New" charset="0"/>
              </a:rPr>
              <a:t>:</a:t>
            </a:r>
            <a:r>
              <a:rPr lang="en-US" sz="2000" b="1" dirty="0">
                <a:solidFill>
                  <a:schemeClr val="accent2"/>
                </a:solidFill>
                <a:latin typeface="Courier New" charset="0"/>
              </a:rPr>
              <a:t>	</a:t>
            </a:r>
            <a:r>
              <a:rPr lang="en-US" sz="2000" b="1" dirty="0" err="1">
                <a:latin typeface="Courier New" charset="0"/>
              </a:rPr>
              <a:t>lw</a:t>
            </a:r>
            <a:r>
              <a:rPr lang="en-US" sz="2000" b="1" dirty="0">
                <a:latin typeface="Courier New" charset="0"/>
              </a:rPr>
              <a:t>	t1,</a:t>
            </a:r>
            <a:r>
              <a:rPr lang="en-US" sz="2000" b="1" dirty="0">
                <a:solidFill>
                  <a:srgbClr val="0070C0"/>
                </a:solidFill>
                <a:latin typeface="Courier New" charset="0"/>
              </a:rPr>
              <a:t>8</a:t>
            </a:r>
            <a:r>
              <a:rPr lang="en-US" sz="2000" b="1" dirty="0">
                <a:latin typeface="Courier New" charset="0"/>
              </a:rPr>
              <a:t>(t0)  </a:t>
            </a:r>
            <a:r>
              <a:rPr lang="en-US" sz="2000" b="1" dirty="0">
                <a:solidFill>
                  <a:srgbClr val="4F81BD"/>
                </a:solidFill>
                <a:latin typeface="Courier New" charset="0"/>
              </a:rPr>
              <a:t>#write control</a:t>
            </a:r>
            <a:br>
              <a:rPr lang="en-US" sz="2000" b="1" dirty="0">
                <a:solidFill>
                  <a:srgbClr val="4F81BD"/>
                </a:solidFill>
                <a:latin typeface="Courier New" charset="0"/>
              </a:rPr>
            </a:br>
            <a:r>
              <a:rPr lang="en-US" sz="2000" b="1" dirty="0">
                <a:latin typeface="Courier New" charset="0"/>
              </a:rPr>
              <a:t>	</a:t>
            </a:r>
            <a:r>
              <a:rPr lang="en-US" sz="2000" b="1" dirty="0" err="1">
                <a:latin typeface="Courier New" charset="0"/>
              </a:rPr>
              <a:t>andi</a:t>
            </a:r>
            <a:r>
              <a:rPr lang="en-US" sz="2000" b="1" dirty="0">
                <a:latin typeface="Courier New" charset="0"/>
              </a:rPr>
              <a:t>	t1,t1,0x1  </a:t>
            </a:r>
            <a:r>
              <a:rPr lang="en-US" sz="2000" b="1" dirty="0">
                <a:solidFill>
                  <a:srgbClr val="0070C0"/>
                </a:solidFill>
                <a:latin typeface="Courier New" charset="0"/>
              </a:rPr>
              <a:t>#ready bit</a:t>
            </a:r>
            <a:br>
              <a:rPr lang="en-US" sz="2000" b="1" dirty="0">
                <a:latin typeface="Courier New" charset="0"/>
              </a:rPr>
            </a:br>
            <a:r>
              <a:rPr lang="en-US" sz="2000" b="1" dirty="0">
                <a:latin typeface="Courier New" charset="0"/>
              </a:rPr>
              <a:t>	</a:t>
            </a:r>
            <a:r>
              <a:rPr lang="en-US" sz="2000" b="1" dirty="0" err="1">
                <a:latin typeface="Courier New" charset="0"/>
              </a:rPr>
              <a:t>beq</a:t>
            </a:r>
            <a:r>
              <a:rPr lang="en-US" sz="2000" b="1" dirty="0">
                <a:latin typeface="Courier New" charset="0"/>
              </a:rPr>
              <a:t>	t1,zero,</a:t>
            </a:r>
            <a:r>
              <a:rPr lang="en-US" sz="2000" b="1" dirty="0">
                <a:solidFill>
                  <a:srgbClr val="FF0000"/>
                </a:solidFill>
                <a:latin typeface="Courier New" charset="0"/>
              </a:rPr>
              <a:t>Waitloop</a:t>
            </a:r>
            <a:br>
              <a:rPr lang="en-US" sz="2000" b="1" dirty="0">
                <a:latin typeface="Courier New" charset="0"/>
              </a:rPr>
            </a:br>
            <a:r>
              <a:rPr lang="en-US" sz="2000" b="1" dirty="0">
                <a:latin typeface="Courier New" charset="0"/>
              </a:rPr>
              <a:t>	</a:t>
            </a:r>
            <a:r>
              <a:rPr lang="en-US" sz="2000" b="1" dirty="0" err="1">
                <a:solidFill>
                  <a:srgbClr val="0070C0"/>
                </a:solidFill>
                <a:latin typeface="Courier New" charset="0"/>
              </a:rPr>
              <a:t>sw</a:t>
            </a:r>
            <a:r>
              <a:rPr lang="en-US" sz="2000" b="1" dirty="0">
                <a:solidFill>
                  <a:srgbClr val="0070C0"/>
                </a:solidFill>
                <a:latin typeface="Courier New" charset="0"/>
              </a:rPr>
              <a:t>	a1,12</a:t>
            </a:r>
            <a:r>
              <a:rPr lang="en-US" sz="2000" b="1" dirty="0">
                <a:latin typeface="Courier New" charset="0"/>
              </a:rPr>
              <a:t>(t0)  </a:t>
            </a:r>
            <a:r>
              <a:rPr lang="en-US" sz="2000" b="1" dirty="0">
                <a:solidFill>
                  <a:srgbClr val="4F81BD"/>
                </a:solidFill>
                <a:latin typeface="Courier New" charset="0"/>
              </a:rPr>
              <a:t>#data</a:t>
            </a:r>
          </a:p>
          <a:p>
            <a:pPr marL="0" indent="0">
              <a:buNone/>
              <a:tabLst>
                <a:tab pos="1971675" algn="l"/>
                <a:tab pos="2657475" algn="l"/>
              </a:tabLst>
            </a:pPr>
            <a:endParaRPr lang="en-US" sz="2800" dirty="0">
              <a:solidFill>
                <a:schemeClr val="accent1"/>
              </a:solidFill>
            </a:endParaRPr>
          </a:p>
          <a:p>
            <a:pPr marL="0" indent="0">
              <a:buNone/>
              <a:tabLst>
                <a:tab pos="1971675" algn="l"/>
                <a:tab pos="2657475" algn="l"/>
              </a:tabLst>
            </a:pPr>
            <a:r>
              <a:rPr lang="en-US" sz="2000" b="1" dirty="0">
                <a:solidFill>
                  <a:srgbClr val="0070C0"/>
                </a:solidFill>
                <a:cs typeface="Calibri" panose="020F0502020204030204" pitchFamily="34" charset="0"/>
              </a:rPr>
              <a:t>“Ready” bit is from processor’s point of view!</a:t>
            </a:r>
          </a:p>
        </p:txBody>
      </p:sp>
      <p:sp>
        <p:nvSpPr>
          <p:cNvPr id="5" name="Google Shape;601;g5ce8b99149_0_339">
            <a:extLst>
              <a:ext uri="{FF2B5EF4-FFF2-40B4-BE49-F238E27FC236}">
                <a16:creationId xmlns:a16="http://schemas.microsoft.com/office/drawing/2014/main" id="{EBC8BCE5-52D6-FF4F-8F58-4E94B302CAA7}"/>
              </a:ext>
            </a:extLst>
          </p:cNvPr>
          <p:cNvSpPr txBox="1">
            <a:spLocks/>
          </p:cNvSpPr>
          <p:nvPr/>
        </p:nvSpPr>
        <p:spPr>
          <a:xfrm>
            <a:off x="31924" y="6446399"/>
            <a:ext cx="5476180" cy="459499"/>
          </a:xfrm>
          <a:prstGeom prst="rect">
            <a:avLst/>
          </a:prstGeom>
          <a:noFill/>
          <a:ln>
            <a:noFill/>
          </a:ln>
        </p:spPr>
        <p:txBody>
          <a:bodyPr spcFirstLastPara="1" wrap="square" lIns="91425" tIns="45700" rIns="91425" bIns="45700" anchor="ctr" anchorCtr="0">
            <a:noAutofit/>
          </a:bodyPr>
          <a:lstStyle>
            <a:defPPr>
              <a:defRPr lang="en-US"/>
            </a:defPPr>
            <a:lvl1pPr algn="l" rtl="0" eaLnBrk="0" fontAlgn="base" hangingPunct="0">
              <a:spcBef>
                <a:spcPct val="0"/>
              </a:spcBef>
              <a:spcAft>
                <a:spcPct val="0"/>
              </a:spcAft>
              <a:defRPr sz="2400" b="1" kern="1200">
                <a:solidFill>
                  <a:schemeClr val="tx1"/>
                </a:solidFill>
                <a:latin typeface="Arial Narrow" panose="020B0604020202020204"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anose="020B0604020202020204"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anose="020B0604020202020204"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anose="020B0604020202020204"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anose="020B0604020202020204" pitchFamily="34" charset="0"/>
                <a:ea typeface="+mn-ea"/>
                <a:cs typeface="+mn-cs"/>
              </a:defRPr>
            </a:lvl5pPr>
            <a:lvl6pPr marL="2286000" algn="l" defTabSz="914400" rtl="0" eaLnBrk="1" latinLnBrk="0" hangingPunct="1">
              <a:defRPr sz="2400" b="1" kern="1200">
                <a:solidFill>
                  <a:schemeClr val="tx1"/>
                </a:solidFill>
                <a:latin typeface="Arial Narrow" panose="020B0604020202020204" pitchFamily="34" charset="0"/>
                <a:ea typeface="+mn-ea"/>
                <a:cs typeface="+mn-cs"/>
              </a:defRPr>
            </a:lvl6pPr>
            <a:lvl7pPr marL="2743200" algn="l" defTabSz="914400" rtl="0" eaLnBrk="1" latinLnBrk="0" hangingPunct="1">
              <a:defRPr sz="2400" b="1" kern="1200">
                <a:solidFill>
                  <a:schemeClr val="tx1"/>
                </a:solidFill>
                <a:latin typeface="Arial Narrow" panose="020B0604020202020204" pitchFamily="34" charset="0"/>
                <a:ea typeface="+mn-ea"/>
                <a:cs typeface="+mn-cs"/>
              </a:defRPr>
            </a:lvl7pPr>
            <a:lvl8pPr marL="3200400" algn="l" defTabSz="914400" rtl="0" eaLnBrk="1" latinLnBrk="0" hangingPunct="1">
              <a:defRPr sz="2400" b="1" kern="1200">
                <a:solidFill>
                  <a:schemeClr val="tx1"/>
                </a:solidFill>
                <a:latin typeface="Arial Narrow" panose="020B0604020202020204" pitchFamily="34" charset="0"/>
                <a:ea typeface="+mn-ea"/>
                <a:cs typeface="+mn-cs"/>
              </a:defRPr>
            </a:lvl8pPr>
            <a:lvl9pPr marL="3657600" algn="l" defTabSz="914400" rtl="0" eaLnBrk="1" latinLnBrk="0" hangingPunct="1">
              <a:defRPr sz="2400" b="1" kern="1200">
                <a:solidFill>
                  <a:schemeClr val="tx1"/>
                </a:solidFill>
                <a:latin typeface="Arial Narrow" panose="020B0604020202020204" pitchFamily="34" charset="0"/>
                <a:ea typeface="+mn-ea"/>
                <a:cs typeface="+mn-cs"/>
              </a:defRPr>
            </a:lvl9pPr>
          </a:lstStyle>
          <a:p>
            <a:pPr algn="ctr">
              <a:spcBef>
                <a:spcPts val="0"/>
              </a:spcBef>
              <a:spcAft>
                <a:spcPts val="0"/>
              </a:spcAft>
              <a:buSzPts val="1400"/>
            </a:pPr>
            <a:r>
              <a:rPr lang="en-US" sz="1200" dirty="0">
                <a:solidFill>
                  <a:schemeClr val="bg1">
                    <a:lumMod val="75000"/>
                  </a:schemeClr>
                </a:solidFill>
                <a:latin typeface="Calibri"/>
                <a:ea typeface="Calibri"/>
                <a:cs typeface="Calibri"/>
                <a:sym typeface="Calibri"/>
              </a:rPr>
              <a:t>Ref</a:t>
            </a:r>
            <a:r>
              <a:rPr lang="en-US" sz="1200" dirty="0">
                <a:solidFill>
                  <a:schemeClr val="bg1">
                    <a:lumMod val="75000"/>
                  </a:schemeClr>
                </a:solidFill>
                <a:latin typeface="Calibri"/>
                <a:cs typeface="Calibri"/>
                <a:sym typeface="Calibri"/>
              </a:rPr>
              <a:t>: </a:t>
            </a:r>
            <a:r>
              <a:rPr lang="en-US" sz="1200" dirty="0">
                <a:solidFill>
                  <a:schemeClr val="bg1">
                    <a:lumMod val="75000"/>
                  </a:schemeClr>
                </a:solidFill>
                <a:latin typeface="Calibri"/>
                <a:cs typeface="Calibri"/>
              </a:rPr>
              <a:t>CS 61C</a:t>
            </a:r>
            <a:r>
              <a:rPr lang="en-US" sz="1200" dirty="0">
                <a:solidFill>
                  <a:schemeClr val="bg1">
                    <a:lumMod val="75000"/>
                  </a:schemeClr>
                </a:solidFill>
                <a:latin typeface="Calibri"/>
                <a:cs typeface="Calibri"/>
                <a:sym typeface="Calibri"/>
              </a:rPr>
              <a:t>, Lecture on Input/Output, Branden </a:t>
            </a:r>
            <a:r>
              <a:rPr lang="en-US" sz="1200" dirty="0" err="1">
                <a:solidFill>
                  <a:schemeClr val="bg1">
                    <a:lumMod val="75000"/>
                  </a:schemeClr>
                </a:solidFill>
                <a:latin typeface="Calibri"/>
                <a:cs typeface="Calibri"/>
                <a:sym typeface="Calibri"/>
              </a:rPr>
              <a:t>Ghena</a:t>
            </a:r>
            <a:r>
              <a:rPr lang="en-US" sz="1200" dirty="0">
                <a:solidFill>
                  <a:schemeClr val="bg1">
                    <a:lumMod val="75000"/>
                  </a:schemeClr>
                </a:solidFill>
                <a:latin typeface="Calibri"/>
                <a:cs typeface="Calibri"/>
                <a:sym typeface="Calibri"/>
              </a:rPr>
              <a:t>, </a:t>
            </a:r>
            <a:r>
              <a:rPr lang="en-US" sz="1200" dirty="0" err="1">
                <a:solidFill>
                  <a:schemeClr val="bg1">
                    <a:lumMod val="75000"/>
                  </a:schemeClr>
                </a:solidFill>
                <a:latin typeface="Calibri"/>
                <a:cs typeface="Calibri"/>
                <a:sym typeface="Calibri"/>
              </a:rPr>
              <a:t>Univ</a:t>
            </a:r>
            <a:r>
              <a:rPr lang="en-US" sz="1200" dirty="0">
                <a:solidFill>
                  <a:schemeClr val="bg1">
                    <a:lumMod val="75000"/>
                  </a:schemeClr>
                </a:solidFill>
                <a:latin typeface="Calibri"/>
                <a:cs typeface="Calibri"/>
                <a:sym typeface="Calibri"/>
              </a:rPr>
              <a:t> of California, Berkeley </a:t>
            </a:r>
          </a:p>
        </p:txBody>
      </p:sp>
    </p:spTree>
    <p:extLst>
      <p:ext uri="{BB962C8B-B14F-4D97-AF65-F5344CB8AC3E}">
        <p14:creationId xmlns:p14="http://schemas.microsoft.com/office/powerpoint/2010/main" val="1005496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9590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195907">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195907">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19590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19590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02050" name="Rectangle 2"/>
          <p:cNvSpPr>
            <a:spLocks noGrp="1" noChangeArrowheads="1"/>
          </p:cNvSpPr>
          <p:nvPr>
            <p:ph type="title"/>
          </p:nvPr>
        </p:nvSpPr>
        <p:spPr/>
        <p:txBody>
          <a:bodyPr/>
          <a:lstStyle/>
          <a:p>
            <a:r>
              <a:rPr lang="en-US" dirty="0"/>
              <a:t>Cost of Polling a Mouse?</a:t>
            </a:r>
          </a:p>
        </p:txBody>
      </p:sp>
      <p:sp>
        <p:nvSpPr>
          <p:cNvPr id="3202051" name="Rectangle 3"/>
          <p:cNvSpPr>
            <a:spLocks noGrp="1" noChangeArrowheads="1"/>
          </p:cNvSpPr>
          <p:nvPr>
            <p:ph idx="1"/>
          </p:nvPr>
        </p:nvSpPr>
        <p:spPr/>
        <p:txBody>
          <a:bodyPr>
            <a:normAutofit/>
          </a:bodyPr>
          <a:lstStyle/>
          <a:p>
            <a:r>
              <a:rPr lang="en-US" dirty="0"/>
              <a:t>Assume for a processor with a 1GHz clock it takes 400 clock cycles for a polling operation (call polling routine, accessing the device, and returning). Determine % of processor time for polling</a:t>
            </a:r>
          </a:p>
          <a:p>
            <a:r>
              <a:rPr lang="en-US" dirty="0"/>
              <a:t>Mouse: polled 30 times/sec so as not to miss user movement</a:t>
            </a:r>
          </a:p>
          <a:p>
            <a:r>
              <a:rPr lang="en-US" sz="2471" dirty="0"/>
              <a:t>Mouse Polling [clocks/sec] </a:t>
            </a:r>
          </a:p>
          <a:p>
            <a:pPr lvl="1">
              <a:buNone/>
            </a:pPr>
            <a:r>
              <a:rPr lang="en-US" sz="2118" dirty="0"/>
              <a:t>= 30 [polls/</a:t>
            </a:r>
            <a:r>
              <a:rPr lang="en-US" sz="2118" dirty="0" err="1"/>
              <a:t>s</a:t>
            </a:r>
            <a:r>
              <a:rPr lang="en-US" sz="2118" dirty="0"/>
              <a:t>] * 400 [clocks/poll] = 12K [clocks/</a:t>
            </a:r>
            <a:r>
              <a:rPr lang="en-US" sz="2118" dirty="0" err="1"/>
              <a:t>s</a:t>
            </a:r>
            <a:r>
              <a:rPr lang="en-US" sz="2118" dirty="0"/>
              <a:t>]</a:t>
            </a:r>
          </a:p>
          <a:p>
            <a:r>
              <a:rPr lang="en-US" sz="2471" dirty="0"/>
              <a:t>% Processor for polling: </a:t>
            </a:r>
          </a:p>
          <a:p>
            <a:pPr lvl="1">
              <a:buNone/>
            </a:pPr>
            <a:r>
              <a:rPr lang="en-US" sz="2118" dirty="0"/>
              <a:t>12*10</a:t>
            </a:r>
            <a:r>
              <a:rPr lang="en-US" sz="2824" baseline="30000" dirty="0"/>
              <a:t>3</a:t>
            </a:r>
            <a:r>
              <a:rPr lang="en-US" sz="2118" dirty="0"/>
              <a:t> [clocks/</a:t>
            </a:r>
            <a:r>
              <a:rPr lang="en-US" sz="2118" dirty="0" err="1"/>
              <a:t>s</a:t>
            </a:r>
            <a:r>
              <a:rPr lang="en-US" sz="2118" dirty="0"/>
              <a:t>] / 1*10</a:t>
            </a:r>
            <a:r>
              <a:rPr lang="en-US" sz="2824" baseline="30000" dirty="0"/>
              <a:t>9</a:t>
            </a:r>
            <a:r>
              <a:rPr lang="en-US" sz="2118" dirty="0"/>
              <a:t> [clocks/</a:t>
            </a:r>
            <a:r>
              <a:rPr lang="en-US" sz="2118" dirty="0" err="1"/>
              <a:t>s</a:t>
            </a:r>
            <a:r>
              <a:rPr lang="en-US" sz="2118" dirty="0"/>
              <a:t>] = 0.0012%</a:t>
            </a:r>
          </a:p>
          <a:p>
            <a:pPr lvl="1">
              <a:buNone/>
            </a:pPr>
            <a:r>
              <a:rPr lang="en-US" sz="2118" dirty="0">
                <a:solidFill>
                  <a:srgbClr val="FF0000"/>
                </a:solidFill>
                <a:sym typeface="Wingdings" pitchFamily="2" charset="2"/>
              </a:rPr>
              <a:t></a:t>
            </a:r>
            <a:r>
              <a:rPr lang="en-US" sz="2118" dirty="0">
                <a:solidFill>
                  <a:srgbClr val="FF0000"/>
                </a:solidFill>
              </a:rPr>
              <a:t>  Polling mouse little impact on processor’s performance</a:t>
            </a:r>
          </a:p>
        </p:txBody>
      </p:sp>
      <p:sp>
        <p:nvSpPr>
          <p:cNvPr id="5" name="Google Shape;601;g5ce8b99149_0_339">
            <a:extLst>
              <a:ext uri="{FF2B5EF4-FFF2-40B4-BE49-F238E27FC236}">
                <a16:creationId xmlns:a16="http://schemas.microsoft.com/office/drawing/2014/main" id="{448329E3-FD08-A74E-A2E7-A1C93FB9F27A}"/>
              </a:ext>
            </a:extLst>
          </p:cNvPr>
          <p:cNvSpPr txBox="1">
            <a:spLocks/>
          </p:cNvSpPr>
          <p:nvPr/>
        </p:nvSpPr>
        <p:spPr>
          <a:xfrm>
            <a:off x="31924" y="6446399"/>
            <a:ext cx="5476180" cy="459499"/>
          </a:xfrm>
          <a:prstGeom prst="rect">
            <a:avLst/>
          </a:prstGeom>
          <a:noFill/>
          <a:ln>
            <a:noFill/>
          </a:ln>
        </p:spPr>
        <p:txBody>
          <a:bodyPr spcFirstLastPara="1" wrap="square" lIns="91425" tIns="45700" rIns="91425" bIns="45700" anchor="ctr" anchorCtr="0">
            <a:noAutofit/>
          </a:bodyPr>
          <a:lstStyle>
            <a:defPPr>
              <a:defRPr lang="en-US"/>
            </a:defPPr>
            <a:lvl1pPr algn="l" rtl="0" eaLnBrk="0" fontAlgn="base" hangingPunct="0">
              <a:spcBef>
                <a:spcPct val="0"/>
              </a:spcBef>
              <a:spcAft>
                <a:spcPct val="0"/>
              </a:spcAft>
              <a:defRPr sz="2400" b="1" kern="1200">
                <a:solidFill>
                  <a:schemeClr val="tx1"/>
                </a:solidFill>
                <a:latin typeface="Arial Narrow" panose="020B0604020202020204"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anose="020B0604020202020204"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anose="020B0604020202020204"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anose="020B0604020202020204"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anose="020B0604020202020204" pitchFamily="34" charset="0"/>
                <a:ea typeface="+mn-ea"/>
                <a:cs typeface="+mn-cs"/>
              </a:defRPr>
            </a:lvl5pPr>
            <a:lvl6pPr marL="2286000" algn="l" defTabSz="914400" rtl="0" eaLnBrk="1" latinLnBrk="0" hangingPunct="1">
              <a:defRPr sz="2400" b="1" kern="1200">
                <a:solidFill>
                  <a:schemeClr val="tx1"/>
                </a:solidFill>
                <a:latin typeface="Arial Narrow" panose="020B0604020202020204" pitchFamily="34" charset="0"/>
                <a:ea typeface="+mn-ea"/>
                <a:cs typeface="+mn-cs"/>
              </a:defRPr>
            </a:lvl6pPr>
            <a:lvl7pPr marL="2743200" algn="l" defTabSz="914400" rtl="0" eaLnBrk="1" latinLnBrk="0" hangingPunct="1">
              <a:defRPr sz="2400" b="1" kern="1200">
                <a:solidFill>
                  <a:schemeClr val="tx1"/>
                </a:solidFill>
                <a:latin typeface="Arial Narrow" panose="020B0604020202020204" pitchFamily="34" charset="0"/>
                <a:ea typeface="+mn-ea"/>
                <a:cs typeface="+mn-cs"/>
              </a:defRPr>
            </a:lvl7pPr>
            <a:lvl8pPr marL="3200400" algn="l" defTabSz="914400" rtl="0" eaLnBrk="1" latinLnBrk="0" hangingPunct="1">
              <a:defRPr sz="2400" b="1" kern="1200">
                <a:solidFill>
                  <a:schemeClr val="tx1"/>
                </a:solidFill>
                <a:latin typeface="Arial Narrow" panose="020B0604020202020204" pitchFamily="34" charset="0"/>
                <a:ea typeface="+mn-ea"/>
                <a:cs typeface="+mn-cs"/>
              </a:defRPr>
            </a:lvl8pPr>
            <a:lvl9pPr marL="3657600" algn="l" defTabSz="914400" rtl="0" eaLnBrk="1" latinLnBrk="0" hangingPunct="1">
              <a:defRPr sz="2400" b="1" kern="1200">
                <a:solidFill>
                  <a:schemeClr val="tx1"/>
                </a:solidFill>
                <a:latin typeface="Arial Narrow" panose="020B0604020202020204" pitchFamily="34" charset="0"/>
                <a:ea typeface="+mn-ea"/>
                <a:cs typeface="+mn-cs"/>
              </a:defRPr>
            </a:lvl9pPr>
          </a:lstStyle>
          <a:p>
            <a:pPr algn="ctr">
              <a:spcBef>
                <a:spcPts val="0"/>
              </a:spcBef>
              <a:spcAft>
                <a:spcPts val="0"/>
              </a:spcAft>
              <a:buSzPts val="1400"/>
            </a:pPr>
            <a:r>
              <a:rPr lang="en-US" sz="1200" dirty="0">
                <a:solidFill>
                  <a:schemeClr val="bg1">
                    <a:lumMod val="75000"/>
                  </a:schemeClr>
                </a:solidFill>
                <a:latin typeface="Calibri"/>
                <a:ea typeface="Calibri"/>
                <a:cs typeface="Calibri"/>
                <a:sym typeface="Calibri"/>
              </a:rPr>
              <a:t>Ref</a:t>
            </a:r>
            <a:r>
              <a:rPr lang="en-US" sz="1200" dirty="0">
                <a:solidFill>
                  <a:schemeClr val="bg1">
                    <a:lumMod val="75000"/>
                  </a:schemeClr>
                </a:solidFill>
                <a:latin typeface="Calibri"/>
                <a:cs typeface="Calibri"/>
                <a:sym typeface="Calibri"/>
              </a:rPr>
              <a:t>: </a:t>
            </a:r>
            <a:r>
              <a:rPr lang="en-US" sz="1200" dirty="0">
                <a:solidFill>
                  <a:schemeClr val="bg1">
                    <a:lumMod val="75000"/>
                  </a:schemeClr>
                </a:solidFill>
                <a:latin typeface="Calibri"/>
                <a:cs typeface="Calibri"/>
              </a:rPr>
              <a:t>CS 61C</a:t>
            </a:r>
            <a:r>
              <a:rPr lang="en-US" sz="1200" dirty="0">
                <a:solidFill>
                  <a:schemeClr val="bg1">
                    <a:lumMod val="75000"/>
                  </a:schemeClr>
                </a:solidFill>
                <a:latin typeface="Calibri"/>
                <a:cs typeface="Calibri"/>
                <a:sym typeface="Calibri"/>
              </a:rPr>
              <a:t>, Lecture on Input/Output, Branden </a:t>
            </a:r>
            <a:r>
              <a:rPr lang="en-US" sz="1200" dirty="0" err="1">
                <a:solidFill>
                  <a:schemeClr val="bg1">
                    <a:lumMod val="75000"/>
                  </a:schemeClr>
                </a:solidFill>
                <a:latin typeface="Calibri"/>
                <a:cs typeface="Calibri"/>
                <a:sym typeface="Calibri"/>
              </a:rPr>
              <a:t>Ghena</a:t>
            </a:r>
            <a:r>
              <a:rPr lang="en-US" sz="1200" dirty="0">
                <a:solidFill>
                  <a:schemeClr val="bg1">
                    <a:lumMod val="75000"/>
                  </a:schemeClr>
                </a:solidFill>
                <a:latin typeface="Calibri"/>
                <a:cs typeface="Calibri"/>
                <a:sym typeface="Calibri"/>
              </a:rPr>
              <a:t>, </a:t>
            </a:r>
            <a:r>
              <a:rPr lang="en-US" sz="1200" dirty="0" err="1">
                <a:solidFill>
                  <a:schemeClr val="bg1">
                    <a:lumMod val="75000"/>
                  </a:schemeClr>
                </a:solidFill>
                <a:latin typeface="Calibri"/>
                <a:cs typeface="Calibri"/>
                <a:sym typeface="Calibri"/>
              </a:rPr>
              <a:t>Univ</a:t>
            </a:r>
            <a:r>
              <a:rPr lang="en-US" sz="1200" dirty="0">
                <a:solidFill>
                  <a:schemeClr val="bg1">
                    <a:lumMod val="75000"/>
                  </a:schemeClr>
                </a:solidFill>
                <a:latin typeface="Calibri"/>
                <a:cs typeface="Calibri"/>
                <a:sym typeface="Calibri"/>
              </a:rPr>
              <a:t> of California, Berkeley </a:t>
            </a:r>
          </a:p>
        </p:txBody>
      </p:sp>
    </p:spTree>
    <p:extLst>
      <p:ext uri="{BB962C8B-B14F-4D97-AF65-F5344CB8AC3E}">
        <p14:creationId xmlns:p14="http://schemas.microsoft.com/office/powerpoint/2010/main" val="417992493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0205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20205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202051">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202051">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202051">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202051">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202051">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02051" grpId="0"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6FD28DD-A138-5046-B27A-BC70A3E3EB8E}"/>
              </a:ext>
            </a:extLst>
          </p:cNvPr>
          <p:cNvSpPr>
            <a:spLocks noGrp="1"/>
          </p:cNvSpPr>
          <p:nvPr>
            <p:ph type="title"/>
          </p:nvPr>
        </p:nvSpPr>
        <p:spPr>
          <a:xfrm>
            <a:off x="371340" y="357260"/>
            <a:ext cx="7592093" cy="551460"/>
          </a:xfrm>
        </p:spPr>
        <p:txBody>
          <a:bodyPr/>
          <a:lstStyle/>
          <a:p>
            <a:r>
              <a:rPr lang="en-US" dirty="0"/>
              <a:t>Cost of Polling a Hard Disk?</a:t>
            </a:r>
            <a:br>
              <a:rPr lang="en-US" dirty="0"/>
            </a:br>
            <a:endParaRPr lang="en-US" dirty="0"/>
          </a:p>
        </p:txBody>
      </p:sp>
      <p:sp>
        <p:nvSpPr>
          <p:cNvPr id="3206147" name="Rectangle 3"/>
          <p:cNvSpPr>
            <a:spLocks noGrp="1" noChangeArrowheads="1"/>
          </p:cNvSpPr>
          <p:nvPr>
            <p:ph idx="1"/>
          </p:nvPr>
        </p:nvSpPr>
        <p:spPr/>
        <p:txBody>
          <a:bodyPr>
            <a:normAutofit/>
          </a:bodyPr>
          <a:lstStyle/>
          <a:p>
            <a:r>
              <a:rPr lang="en-US" dirty="0">
                <a:solidFill>
                  <a:srgbClr val="000000"/>
                </a:solidFill>
              </a:rPr>
              <a:t>Hard disk: transfers data in 16-Byte chunks and can transfer at 16 MB/second. No transfer can be missed</a:t>
            </a:r>
          </a:p>
          <a:p>
            <a:r>
              <a:rPr lang="en-US" dirty="0">
                <a:solidFill>
                  <a:srgbClr val="000000"/>
                </a:solidFill>
              </a:rPr>
              <a:t>Frequency of Polling Disk</a:t>
            </a:r>
          </a:p>
          <a:p>
            <a:pPr lvl="1">
              <a:buNone/>
            </a:pPr>
            <a:r>
              <a:rPr lang="en-US" dirty="0">
                <a:solidFill>
                  <a:srgbClr val="000000"/>
                </a:solidFill>
              </a:rPr>
              <a:t>= 16 [MB/</a:t>
            </a:r>
            <a:r>
              <a:rPr lang="en-US" dirty="0" err="1">
                <a:solidFill>
                  <a:srgbClr val="000000"/>
                </a:solidFill>
              </a:rPr>
              <a:t>s</a:t>
            </a:r>
            <a:r>
              <a:rPr lang="en-US" dirty="0">
                <a:solidFill>
                  <a:srgbClr val="000000"/>
                </a:solidFill>
              </a:rPr>
              <a:t>] / 16 [B/poll] = 1M [polls/</a:t>
            </a:r>
            <a:r>
              <a:rPr lang="en-US" dirty="0" err="1">
                <a:solidFill>
                  <a:srgbClr val="000000"/>
                </a:solidFill>
              </a:rPr>
              <a:t>s</a:t>
            </a:r>
            <a:r>
              <a:rPr lang="en-US" dirty="0">
                <a:solidFill>
                  <a:srgbClr val="000000"/>
                </a:solidFill>
              </a:rPr>
              <a:t>]</a:t>
            </a:r>
          </a:p>
          <a:p>
            <a:r>
              <a:rPr lang="en-US" dirty="0">
                <a:solidFill>
                  <a:srgbClr val="000000"/>
                </a:solidFill>
              </a:rPr>
              <a:t>Disk Polling, Clocks/sec</a:t>
            </a:r>
            <a:br>
              <a:rPr lang="en-US" dirty="0">
                <a:solidFill>
                  <a:srgbClr val="000000"/>
                </a:solidFill>
              </a:rPr>
            </a:br>
            <a:r>
              <a:rPr lang="en-US" dirty="0">
                <a:solidFill>
                  <a:srgbClr val="000000"/>
                </a:solidFill>
              </a:rPr>
              <a:t>= 1M [polls/</a:t>
            </a:r>
            <a:r>
              <a:rPr lang="en-US" dirty="0" err="1">
                <a:solidFill>
                  <a:srgbClr val="000000"/>
                </a:solidFill>
              </a:rPr>
              <a:t>s</a:t>
            </a:r>
            <a:r>
              <a:rPr lang="en-US" dirty="0">
                <a:solidFill>
                  <a:srgbClr val="000000"/>
                </a:solidFill>
              </a:rPr>
              <a:t>] * 400 [clocks/poll]</a:t>
            </a:r>
            <a:br>
              <a:rPr lang="en-US" dirty="0">
                <a:solidFill>
                  <a:srgbClr val="000000"/>
                </a:solidFill>
              </a:rPr>
            </a:br>
            <a:r>
              <a:rPr lang="en-US" dirty="0">
                <a:solidFill>
                  <a:srgbClr val="000000"/>
                </a:solidFill>
              </a:rPr>
              <a:t>= 400M [clocks/</a:t>
            </a:r>
            <a:r>
              <a:rPr lang="en-US" dirty="0" err="1">
                <a:solidFill>
                  <a:srgbClr val="000000"/>
                </a:solidFill>
              </a:rPr>
              <a:t>s</a:t>
            </a:r>
            <a:r>
              <a:rPr lang="en-US" dirty="0">
                <a:solidFill>
                  <a:srgbClr val="000000"/>
                </a:solidFill>
              </a:rPr>
              <a:t>]</a:t>
            </a:r>
          </a:p>
          <a:p>
            <a:r>
              <a:rPr lang="en-US" dirty="0">
                <a:solidFill>
                  <a:srgbClr val="000000"/>
                </a:solidFill>
              </a:rPr>
              <a:t>% Processor for polling: </a:t>
            </a:r>
          </a:p>
          <a:p>
            <a:pPr lvl="1">
              <a:buNone/>
            </a:pPr>
            <a:r>
              <a:rPr lang="en-US" dirty="0">
                <a:solidFill>
                  <a:srgbClr val="000000"/>
                </a:solidFill>
              </a:rPr>
              <a:t>400*10</a:t>
            </a:r>
            <a:r>
              <a:rPr lang="en-US" sz="3000" baseline="30000" dirty="0">
                <a:solidFill>
                  <a:srgbClr val="000000"/>
                </a:solidFill>
              </a:rPr>
              <a:t>6</a:t>
            </a:r>
            <a:r>
              <a:rPr lang="en-US" dirty="0">
                <a:solidFill>
                  <a:srgbClr val="000000"/>
                </a:solidFill>
              </a:rPr>
              <a:t> [clocks/</a:t>
            </a:r>
            <a:r>
              <a:rPr lang="en-US" dirty="0" err="1">
                <a:solidFill>
                  <a:srgbClr val="000000"/>
                </a:solidFill>
              </a:rPr>
              <a:t>s</a:t>
            </a:r>
            <a:r>
              <a:rPr lang="en-US" dirty="0">
                <a:solidFill>
                  <a:srgbClr val="000000"/>
                </a:solidFill>
              </a:rPr>
              <a:t>] / 1*10</a:t>
            </a:r>
            <a:r>
              <a:rPr lang="en-US" sz="3000" baseline="30000" dirty="0">
                <a:solidFill>
                  <a:srgbClr val="000000"/>
                </a:solidFill>
              </a:rPr>
              <a:t>9</a:t>
            </a:r>
            <a:r>
              <a:rPr lang="en-US" dirty="0">
                <a:solidFill>
                  <a:srgbClr val="000000"/>
                </a:solidFill>
              </a:rPr>
              <a:t> [clocks/</a:t>
            </a:r>
            <a:r>
              <a:rPr lang="en-US" dirty="0" err="1">
                <a:solidFill>
                  <a:srgbClr val="000000"/>
                </a:solidFill>
              </a:rPr>
              <a:t>s</a:t>
            </a:r>
            <a:r>
              <a:rPr lang="en-US" dirty="0">
                <a:solidFill>
                  <a:srgbClr val="000000"/>
                </a:solidFill>
              </a:rPr>
              <a:t>] = 40%</a:t>
            </a:r>
          </a:p>
          <a:p>
            <a:pPr lvl="1">
              <a:buNone/>
            </a:pPr>
            <a:r>
              <a:rPr lang="en-US" dirty="0">
                <a:solidFill>
                  <a:srgbClr val="000000"/>
                </a:solidFill>
                <a:sym typeface="Wingdings" pitchFamily="2" charset="2"/>
              </a:rPr>
              <a:t></a:t>
            </a:r>
            <a:r>
              <a:rPr lang="en-US" dirty="0">
                <a:solidFill>
                  <a:srgbClr val="000000"/>
                </a:solidFill>
              </a:rPr>
              <a:t>  </a:t>
            </a:r>
            <a:r>
              <a:rPr lang="en-US" dirty="0">
                <a:solidFill>
                  <a:srgbClr val="FF0000"/>
                </a:solidFill>
              </a:rPr>
              <a:t>Unacceptable </a:t>
            </a:r>
          </a:p>
          <a:p>
            <a:pPr lvl="1">
              <a:buNone/>
            </a:pPr>
            <a:r>
              <a:rPr lang="en-US" dirty="0">
                <a:solidFill>
                  <a:srgbClr val="000000"/>
                </a:solidFill>
              </a:rPr>
              <a:t>(Polling is only part of the problem – main problem is that accessing in small chunks is inefficient)</a:t>
            </a:r>
          </a:p>
          <a:p>
            <a:pPr lvl="1">
              <a:buNone/>
            </a:pPr>
            <a:r>
              <a:rPr lang="en-US" dirty="0">
                <a:solidFill>
                  <a:srgbClr val="000000"/>
                </a:solidFill>
              </a:rPr>
              <a:t>	</a:t>
            </a:r>
          </a:p>
        </p:txBody>
      </p:sp>
      <p:sp>
        <p:nvSpPr>
          <p:cNvPr id="5" name="Google Shape;601;g5ce8b99149_0_339">
            <a:extLst>
              <a:ext uri="{FF2B5EF4-FFF2-40B4-BE49-F238E27FC236}">
                <a16:creationId xmlns:a16="http://schemas.microsoft.com/office/drawing/2014/main" id="{5FFD7A10-D3E0-5A40-9A33-D2589CE59134}"/>
              </a:ext>
            </a:extLst>
          </p:cNvPr>
          <p:cNvSpPr txBox="1">
            <a:spLocks/>
          </p:cNvSpPr>
          <p:nvPr/>
        </p:nvSpPr>
        <p:spPr>
          <a:xfrm>
            <a:off x="31924" y="6446399"/>
            <a:ext cx="5476180" cy="459499"/>
          </a:xfrm>
          <a:prstGeom prst="rect">
            <a:avLst/>
          </a:prstGeom>
          <a:noFill/>
          <a:ln>
            <a:noFill/>
          </a:ln>
        </p:spPr>
        <p:txBody>
          <a:bodyPr spcFirstLastPara="1" wrap="square" lIns="91425" tIns="45700" rIns="91425" bIns="45700" anchor="ctr" anchorCtr="0">
            <a:noAutofit/>
          </a:bodyPr>
          <a:lstStyle>
            <a:defPPr>
              <a:defRPr lang="en-US"/>
            </a:defPPr>
            <a:lvl1pPr algn="l" rtl="0" eaLnBrk="0" fontAlgn="base" hangingPunct="0">
              <a:spcBef>
                <a:spcPct val="0"/>
              </a:spcBef>
              <a:spcAft>
                <a:spcPct val="0"/>
              </a:spcAft>
              <a:defRPr sz="2400" b="1" kern="1200">
                <a:solidFill>
                  <a:schemeClr val="tx1"/>
                </a:solidFill>
                <a:latin typeface="Arial Narrow" panose="020B0604020202020204"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anose="020B0604020202020204"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anose="020B0604020202020204"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anose="020B0604020202020204"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anose="020B0604020202020204" pitchFamily="34" charset="0"/>
                <a:ea typeface="+mn-ea"/>
                <a:cs typeface="+mn-cs"/>
              </a:defRPr>
            </a:lvl5pPr>
            <a:lvl6pPr marL="2286000" algn="l" defTabSz="914400" rtl="0" eaLnBrk="1" latinLnBrk="0" hangingPunct="1">
              <a:defRPr sz="2400" b="1" kern="1200">
                <a:solidFill>
                  <a:schemeClr val="tx1"/>
                </a:solidFill>
                <a:latin typeface="Arial Narrow" panose="020B0604020202020204" pitchFamily="34" charset="0"/>
                <a:ea typeface="+mn-ea"/>
                <a:cs typeface="+mn-cs"/>
              </a:defRPr>
            </a:lvl6pPr>
            <a:lvl7pPr marL="2743200" algn="l" defTabSz="914400" rtl="0" eaLnBrk="1" latinLnBrk="0" hangingPunct="1">
              <a:defRPr sz="2400" b="1" kern="1200">
                <a:solidFill>
                  <a:schemeClr val="tx1"/>
                </a:solidFill>
                <a:latin typeface="Arial Narrow" panose="020B0604020202020204" pitchFamily="34" charset="0"/>
                <a:ea typeface="+mn-ea"/>
                <a:cs typeface="+mn-cs"/>
              </a:defRPr>
            </a:lvl7pPr>
            <a:lvl8pPr marL="3200400" algn="l" defTabSz="914400" rtl="0" eaLnBrk="1" latinLnBrk="0" hangingPunct="1">
              <a:defRPr sz="2400" b="1" kern="1200">
                <a:solidFill>
                  <a:schemeClr val="tx1"/>
                </a:solidFill>
                <a:latin typeface="Arial Narrow" panose="020B0604020202020204" pitchFamily="34" charset="0"/>
                <a:ea typeface="+mn-ea"/>
                <a:cs typeface="+mn-cs"/>
              </a:defRPr>
            </a:lvl8pPr>
            <a:lvl9pPr marL="3657600" algn="l" defTabSz="914400" rtl="0" eaLnBrk="1" latinLnBrk="0" hangingPunct="1">
              <a:defRPr sz="2400" b="1" kern="1200">
                <a:solidFill>
                  <a:schemeClr val="tx1"/>
                </a:solidFill>
                <a:latin typeface="Arial Narrow" panose="020B0604020202020204" pitchFamily="34" charset="0"/>
                <a:ea typeface="+mn-ea"/>
                <a:cs typeface="+mn-cs"/>
              </a:defRPr>
            </a:lvl9pPr>
          </a:lstStyle>
          <a:p>
            <a:pPr algn="ctr">
              <a:spcBef>
                <a:spcPts val="0"/>
              </a:spcBef>
              <a:spcAft>
                <a:spcPts val="0"/>
              </a:spcAft>
              <a:buSzPts val="1400"/>
            </a:pPr>
            <a:r>
              <a:rPr lang="en-US" sz="1200" dirty="0">
                <a:solidFill>
                  <a:schemeClr val="bg1">
                    <a:lumMod val="75000"/>
                  </a:schemeClr>
                </a:solidFill>
                <a:latin typeface="Calibri"/>
                <a:ea typeface="Calibri"/>
                <a:cs typeface="Calibri"/>
                <a:sym typeface="Calibri"/>
              </a:rPr>
              <a:t>Ref</a:t>
            </a:r>
            <a:r>
              <a:rPr lang="en-US" sz="1200" dirty="0">
                <a:solidFill>
                  <a:schemeClr val="bg1">
                    <a:lumMod val="75000"/>
                  </a:schemeClr>
                </a:solidFill>
                <a:latin typeface="Calibri"/>
                <a:cs typeface="Calibri"/>
                <a:sym typeface="Calibri"/>
              </a:rPr>
              <a:t>: </a:t>
            </a:r>
            <a:r>
              <a:rPr lang="en-US" sz="1200" dirty="0">
                <a:solidFill>
                  <a:schemeClr val="bg1">
                    <a:lumMod val="75000"/>
                  </a:schemeClr>
                </a:solidFill>
                <a:latin typeface="Calibri"/>
                <a:cs typeface="Calibri"/>
              </a:rPr>
              <a:t>CS 61C</a:t>
            </a:r>
            <a:r>
              <a:rPr lang="en-US" sz="1200" dirty="0">
                <a:solidFill>
                  <a:schemeClr val="bg1">
                    <a:lumMod val="75000"/>
                  </a:schemeClr>
                </a:solidFill>
                <a:latin typeface="Calibri"/>
                <a:cs typeface="Calibri"/>
                <a:sym typeface="Calibri"/>
              </a:rPr>
              <a:t>, Lecture on Input/Output, Branden </a:t>
            </a:r>
            <a:r>
              <a:rPr lang="en-US" sz="1200" dirty="0" err="1">
                <a:solidFill>
                  <a:schemeClr val="bg1">
                    <a:lumMod val="75000"/>
                  </a:schemeClr>
                </a:solidFill>
                <a:latin typeface="Calibri"/>
                <a:cs typeface="Calibri"/>
                <a:sym typeface="Calibri"/>
              </a:rPr>
              <a:t>Ghena</a:t>
            </a:r>
            <a:r>
              <a:rPr lang="en-US" sz="1200" dirty="0">
                <a:solidFill>
                  <a:schemeClr val="bg1">
                    <a:lumMod val="75000"/>
                  </a:schemeClr>
                </a:solidFill>
                <a:latin typeface="Calibri"/>
                <a:cs typeface="Calibri"/>
                <a:sym typeface="Calibri"/>
              </a:rPr>
              <a:t>, </a:t>
            </a:r>
            <a:r>
              <a:rPr lang="en-US" sz="1200" dirty="0" err="1">
                <a:solidFill>
                  <a:schemeClr val="bg1">
                    <a:lumMod val="75000"/>
                  </a:schemeClr>
                </a:solidFill>
                <a:latin typeface="Calibri"/>
                <a:cs typeface="Calibri"/>
                <a:sym typeface="Calibri"/>
              </a:rPr>
              <a:t>Univ</a:t>
            </a:r>
            <a:r>
              <a:rPr lang="en-US" sz="1200" dirty="0">
                <a:solidFill>
                  <a:schemeClr val="bg1">
                    <a:lumMod val="75000"/>
                  </a:schemeClr>
                </a:solidFill>
                <a:latin typeface="Calibri"/>
                <a:cs typeface="Calibri"/>
                <a:sym typeface="Calibri"/>
              </a:rPr>
              <a:t> of California, Berkeley </a:t>
            </a:r>
          </a:p>
        </p:txBody>
      </p:sp>
    </p:spTree>
    <p:extLst>
      <p:ext uri="{BB962C8B-B14F-4D97-AF65-F5344CB8AC3E}">
        <p14:creationId xmlns:p14="http://schemas.microsoft.com/office/powerpoint/2010/main" val="3327792329"/>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DF84868-97FB-E845-9BC1-3464B6931321}"/>
              </a:ext>
            </a:extLst>
          </p:cNvPr>
          <p:cNvSpPr>
            <a:spLocks noGrp="1"/>
          </p:cNvSpPr>
          <p:nvPr>
            <p:ph type="ctrTitle"/>
          </p:nvPr>
        </p:nvSpPr>
        <p:spPr>
          <a:xfrm>
            <a:off x="467544" y="2636912"/>
            <a:ext cx="8208912" cy="1470025"/>
          </a:xfrm>
        </p:spPr>
        <p:txBody>
          <a:bodyPr/>
          <a:lstStyle/>
          <a:p>
            <a:r>
              <a:rPr lang="en-US" dirty="0"/>
              <a:t>Memory Mapped Input Output: </a:t>
            </a:r>
            <a:r>
              <a:rPr lang="en-US" dirty="0">
                <a:solidFill>
                  <a:srgbClr val="0070C0"/>
                </a:solidFill>
              </a:rPr>
              <a:t>Interrupt</a:t>
            </a:r>
            <a:br>
              <a:rPr lang="en-US" dirty="0"/>
            </a:br>
            <a:endParaRPr lang="en-US" dirty="0"/>
          </a:p>
        </p:txBody>
      </p:sp>
    </p:spTree>
    <p:extLst>
      <p:ext uri="{BB962C8B-B14F-4D97-AF65-F5344CB8AC3E}">
        <p14:creationId xmlns:p14="http://schemas.microsoft.com/office/powerpoint/2010/main" val="8996271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27"/>
          <p:cNvSpPr txBox="1">
            <a:spLocks noGrp="1"/>
          </p:cNvSpPr>
          <p:nvPr>
            <p:ph type="title"/>
          </p:nvPr>
        </p:nvSpPr>
        <p:spPr>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r>
              <a:rPr lang="en-US" dirty="0">
                <a:sym typeface="Calibri"/>
              </a:rPr>
              <a:t>Five Components of a Computer</a:t>
            </a:r>
            <a:endParaRPr dirty="0">
              <a:sym typeface="Calibri"/>
            </a:endParaRPr>
          </a:p>
        </p:txBody>
      </p:sp>
      <p:sp>
        <p:nvSpPr>
          <p:cNvPr id="219" name="Google Shape;219;p27"/>
          <p:cNvSpPr txBox="1">
            <a:spLocks noGrp="1"/>
          </p:cNvSpPr>
          <p:nvPr>
            <p:ph idx="1"/>
          </p:nvPr>
        </p:nvSpPr>
        <p:spPr>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p>
            <a:r>
              <a:rPr lang="en-US" dirty="0">
                <a:sym typeface="Calibri"/>
              </a:rPr>
              <a:t>Components a computer needs to work</a:t>
            </a:r>
            <a:endParaRPr dirty="0"/>
          </a:p>
          <a:p>
            <a:pPr lvl="1"/>
            <a:r>
              <a:rPr lang="en-US" dirty="0">
                <a:sym typeface="Calibri"/>
              </a:rPr>
              <a:t>Control</a:t>
            </a:r>
            <a:endParaRPr dirty="0"/>
          </a:p>
          <a:p>
            <a:pPr lvl="1"/>
            <a:r>
              <a:rPr lang="en-US" dirty="0">
                <a:sym typeface="Calibri"/>
              </a:rPr>
              <a:t>Datapath</a:t>
            </a:r>
            <a:endParaRPr dirty="0">
              <a:sym typeface="Calibri"/>
            </a:endParaRPr>
          </a:p>
          <a:p>
            <a:pPr lvl="1"/>
            <a:r>
              <a:rPr lang="en-US" dirty="0">
                <a:sym typeface="Calibri"/>
              </a:rPr>
              <a:t>Memory</a:t>
            </a:r>
            <a:endParaRPr dirty="0"/>
          </a:p>
          <a:p>
            <a:pPr lvl="1"/>
            <a:r>
              <a:rPr lang="en-US" b="1" dirty="0">
                <a:sym typeface="Calibri"/>
              </a:rPr>
              <a:t>Input</a:t>
            </a:r>
            <a:endParaRPr b="1" dirty="0"/>
          </a:p>
          <a:p>
            <a:pPr lvl="1"/>
            <a:r>
              <a:rPr lang="en-US" b="1" dirty="0">
                <a:sym typeface="Calibri"/>
              </a:rPr>
              <a:t>Output</a:t>
            </a:r>
            <a:endParaRPr b="1" dirty="0"/>
          </a:p>
          <a:p>
            <a:pPr lvl="1"/>
            <a:endParaRPr dirty="0">
              <a:sym typeface="Calibri"/>
            </a:endParaRPr>
          </a:p>
          <a:p>
            <a:pPr lvl="1"/>
            <a:endParaRPr dirty="0">
              <a:sym typeface="Calibri"/>
            </a:endParaRPr>
          </a:p>
        </p:txBody>
      </p:sp>
      <p:sp>
        <p:nvSpPr>
          <p:cNvPr id="221" name="Google Shape;221;p27"/>
          <p:cNvSpPr/>
          <p:nvPr/>
        </p:nvSpPr>
        <p:spPr>
          <a:xfrm>
            <a:off x="3200400" y="2560320"/>
            <a:ext cx="5029200" cy="3017520"/>
          </a:xfrm>
          <a:prstGeom prst="rect">
            <a:avLst/>
          </a:prstGeom>
          <a:noFill/>
          <a:ln w="12700" cap="flat" cmpd="sng">
            <a:solidFill>
              <a:schemeClr val="dk1"/>
            </a:solidFill>
            <a:prstDash val="solid"/>
            <a:miter lim="8000"/>
            <a:headEnd type="none" w="sm" len="sm"/>
            <a:tailEnd type="none" w="sm" len="sm"/>
          </a:ln>
          <a:effectLst>
            <a:outerShdw blurRad="63500" dist="107763" dir="2700000" algn="ctr" rotWithShape="0">
              <a:schemeClr val="lt2">
                <a:alpha val="74509"/>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Helvetica Neue"/>
              <a:ea typeface="Helvetica Neue"/>
              <a:cs typeface="Helvetica Neue"/>
              <a:sym typeface="Helvetica Neue"/>
            </a:endParaRPr>
          </a:p>
        </p:txBody>
      </p:sp>
      <p:sp>
        <p:nvSpPr>
          <p:cNvPr id="222" name="Google Shape;222;p27"/>
          <p:cNvSpPr/>
          <p:nvPr/>
        </p:nvSpPr>
        <p:spPr>
          <a:xfrm>
            <a:off x="3429000" y="3108960"/>
            <a:ext cx="1371600" cy="2240280"/>
          </a:xfrm>
          <a:prstGeom prst="rect">
            <a:avLst/>
          </a:prstGeom>
          <a:noFill/>
          <a:ln w="12700" cap="flat" cmpd="sng">
            <a:solidFill>
              <a:schemeClr val="dk1"/>
            </a:solidFill>
            <a:prstDash val="solid"/>
            <a:miter lim="8000"/>
            <a:headEnd type="none" w="sm" len="sm"/>
            <a:tailEnd type="none" w="sm" len="sm"/>
          </a:ln>
          <a:effectLst>
            <a:outerShdw blurRad="63500" dist="107763" dir="2700000" algn="ctr" rotWithShape="0">
              <a:schemeClr val="lt2">
                <a:alpha val="74509"/>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Helvetica Neue"/>
              <a:ea typeface="Helvetica Neue"/>
              <a:cs typeface="Helvetica Neue"/>
              <a:sym typeface="Helvetica Neue"/>
            </a:endParaRPr>
          </a:p>
        </p:txBody>
      </p:sp>
      <p:sp>
        <p:nvSpPr>
          <p:cNvPr id="223" name="Google Shape;223;p27"/>
          <p:cNvSpPr/>
          <p:nvPr/>
        </p:nvSpPr>
        <p:spPr>
          <a:xfrm>
            <a:off x="3429000" y="3255264"/>
            <a:ext cx="1371600" cy="528638"/>
          </a:xfrm>
          <a:prstGeom prst="rect">
            <a:avLst/>
          </a:prstGeom>
          <a:noFill/>
          <a:ln>
            <a:noFill/>
          </a:ln>
        </p:spPr>
        <p:txBody>
          <a:bodyPr spcFirstLastPara="1" wrap="square" lIns="63500" tIns="25400" rIns="63500" bIns="25400" anchor="t" anchorCtr="0">
            <a:noAutofit/>
          </a:bodyPr>
          <a:lstStyle/>
          <a:p>
            <a:pPr marL="0" marR="0" lvl="0" indent="0" algn="ctr" rtl="0">
              <a:lnSpc>
                <a:spcPct val="85000"/>
              </a:lnSpc>
              <a:spcBef>
                <a:spcPts val="0"/>
              </a:spcBef>
              <a:spcAft>
                <a:spcPts val="0"/>
              </a:spcAft>
              <a:buClr>
                <a:srgbClr val="000000"/>
              </a:buClr>
              <a:buSzPts val="1800"/>
              <a:buFont typeface="Arial"/>
              <a:buNone/>
            </a:pPr>
            <a:r>
              <a:rPr lang="en-US" sz="1800" b="1" i="0" u="none" strike="noStrike" cap="none">
                <a:solidFill>
                  <a:schemeClr val="dk1"/>
                </a:solidFill>
                <a:latin typeface="Arial"/>
                <a:ea typeface="Arial"/>
                <a:cs typeface="Arial"/>
                <a:sym typeface="Arial"/>
              </a:rPr>
              <a:t> Processor</a:t>
            </a:r>
            <a:endParaRPr sz="1400" b="0" i="0" u="none" strike="noStrike" cap="none">
              <a:solidFill>
                <a:srgbClr val="000000"/>
              </a:solidFill>
              <a:latin typeface="Arial"/>
              <a:ea typeface="Arial"/>
              <a:cs typeface="Arial"/>
              <a:sym typeface="Arial"/>
            </a:endParaRPr>
          </a:p>
          <a:p>
            <a:pPr marL="0" marR="0" lvl="0" indent="0" algn="ctr" rtl="0">
              <a:lnSpc>
                <a:spcPct val="85000"/>
              </a:lnSpc>
              <a:spcBef>
                <a:spcPts val="0"/>
              </a:spcBef>
              <a:spcAft>
                <a:spcPts val="0"/>
              </a:spcAft>
              <a:buClr>
                <a:srgbClr val="000000"/>
              </a:buClr>
              <a:buSzPts val="1800"/>
              <a:buFont typeface="Arial"/>
              <a:buNone/>
            </a:pPr>
            <a:r>
              <a:rPr lang="en-US" sz="1800" b="1" i="0" u="none" strike="noStrike" cap="none">
                <a:solidFill>
                  <a:schemeClr val="dk1"/>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sp>
        <p:nvSpPr>
          <p:cNvPr id="224" name="Google Shape;224;p27"/>
          <p:cNvSpPr/>
          <p:nvPr/>
        </p:nvSpPr>
        <p:spPr>
          <a:xfrm>
            <a:off x="5029200" y="3108960"/>
            <a:ext cx="1371600" cy="2240280"/>
          </a:xfrm>
          <a:prstGeom prst="rect">
            <a:avLst/>
          </a:prstGeom>
          <a:noFill/>
          <a:ln w="12700" cap="flat" cmpd="sng">
            <a:solidFill>
              <a:schemeClr val="dk1"/>
            </a:solidFill>
            <a:prstDash val="solid"/>
            <a:miter lim="8000"/>
            <a:headEnd type="none" w="sm" len="sm"/>
            <a:tailEnd type="none" w="sm" len="sm"/>
          </a:ln>
          <a:effectLst>
            <a:outerShdw blurRad="63500" dist="107763" dir="2700000" algn="ctr" rotWithShape="0">
              <a:schemeClr val="lt2">
                <a:alpha val="74509"/>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Helvetica Neue"/>
              <a:ea typeface="Helvetica Neue"/>
              <a:cs typeface="Helvetica Neue"/>
              <a:sym typeface="Helvetica Neue"/>
            </a:endParaRPr>
          </a:p>
        </p:txBody>
      </p:sp>
      <p:sp>
        <p:nvSpPr>
          <p:cNvPr id="225" name="Google Shape;225;p27"/>
          <p:cNvSpPr/>
          <p:nvPr/>
        </p:nvSpPr>
        <p:spPr>
          <a:xfrm>
            <a:off x="6629400" y="3108960"/>
            <a:ext cx="1371600" cy="2240280"/>
          </a:xfrm>
          <a:prstGeom prst="rect">
            <a:avLst/>
          </a:prstGeom>
          <a:noFill/>
          <a:ln w="12700" cap="flat" cmpd="sng">
            <a:solidFill>
              <a:schemeClr val="dk1"/>
            </a:solidFill>
            <a:prstDash val="solid"/>
            <a:miter lim="8000"/>
            <a:headEnd type="none" w="sm" len="sm"/>
            <a:tailEnd type="none" w="sm" len="sm"/>
          </a:ln>
          <a:effectLst>
            <a:outerShdw blurRad="63500" dist="107763" dir="2700000" algn="ctr" rotWithShape="0">
              <a:schemeClr val="lt2">
                <a:alpha val="74509"/>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Helvetica Neue"/>
              <a:ea typeface="Helvetica Neue"/>
              <a:cs typeface="Helvetica Neue"/>
              <a:sym typeface="Helvetica Neue"/>
            </a:endParaRPr>
          </a:p>
        </p:txBody>
      </p:sp>
      <p:sp>
        <p:nvSpPr>
          <p:cNvPr id="226" name="Google Shape;226;p27"/>
          <p:cNvSpPr/>
          <p:nvPr/>
        </p:nvSpPr>
        <p:spPr>
          <a:xfrm>
            <a:off x="3200400" y="2641600"/>
            <a:ext cx="5029200" cy="469872"/>
          </a:xfrm>
          <a:prstGeom prst="rect">
            <a:avLst/>
          </a:prstGeom>
          <a:noFill/>
          <a:ln>
            <a:noFill/>
          </a:ln>
        </p:spPr>
        <p:txBody>
          <a:bodyPr spcFirstLastPara="1" wrap="square" lIns="63500" tIns="25400" rIns="63500" bIns="25400" anchor="t" anchorCtr="0">
            <a:noAutofit/>
          </a:bodyPr>
          <a:lstStyle/>
          <a:p>
            <a:pPr marL="0" marR="0" lvl="0" indent="0" algn="ctr" rtl="0">
              <a:lnSpc>
                <a:spcPct val="85000"/>
              </a:lnSpc>
              <a:spcBef>
                <a:spcPts val="0"/>
              </a:spcBef>
              <a:spcAft>
                <a:spcPts val="0"/>
              </a:spcAft>
              <a:buClr>
                <a:srgbClr val="000000"/>
              </a:buClr>
              <a:buSzPts val="3200"/>
              <a:buFont typeface="Arial"/>
              <a:buNone/>
            </a:pPr>
            <a:r>
              <a:rPr lang="en-US" sz="3200" b="1" i="0" u="none" strike="noStrike" cap="none">
                <a:solidFill>
                  <a:schemeClr val="dk1"/>
                </a:solidFill>
                <a:latin typeface="Arial"/>
                <a:ea typeface="Arial"/>
                <a:cs typeface="Arial"/>
                <a:sym typeface="Arial"/>
              </a:rPr>
              <a:t>Computer</a:t>
            </a:r>
            <a:endParaRPr sz="1400" b="0" i="0" u="none" strike="noStrike" cap="none">
              <a:solidFill>
                <a:srgbClr val="000000"/>
              </a:solidFill>
              <a:latin typeface="Arial"/>
              <a:ea typeface="Arial"/>
              <a:cs typeface="Arial"/>
              <a:sym typeface="Arial"/>
            </a:endParaRPr>
          </a:p>
        </p:txBody>
      </p:sp>
      <p:sp>
        <p:nvSpPr>
          <p:cNvPr id="227" name="Google Shape;227;p27"/>
          <p:cNvSpPr/>
          <p:nvPr/>
        </p:nvSpPr>
        <p:spPr>
          <a:xfrm>
            <a:off x="3575304" y="3657600"/>
            <a:ext cx="1079500" cy="596900"/>
          </a:xfrm>
          <a:prstGeom prst="roundRect">
            <a:avLst>
              <a:gd name="adj" fmla="val 12495"/>
            </a:avLst>
          </a:prstGeom>
          <a:solidFill>
            <a:schemeClr val="lt1"/>
          </a:solidFill>
          <a:ln w="12700" cap="flat" cmpd="sng">
            <a:solidFill>
              <a:schemeClr val="dk1"/>
            </a:solidFill>
            <a:prstDash val="solid"/>
            <a:round/>
            <a:headEnd type="none" w="sm" len="sm"/>
            <a:tailEnd type="none" w="sm" len="sm"/>
          </a:ln>
          <a:effectLst>
            <a:outerShdw blurRad="63500" dist="107763" dir="2700000" algn="ctr" rotWithShape="0">
              <a:schemeClr val="lt2">
                <a:alpha val="74509"/>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Helvetica Neue"/>
              <a:ea typeface="Helvetica Neue"/>
              <a:cs typeface="Helvetica Neue"/>
              <a:sym typeface="Helvetica Neue"/>
            </a:endParaRPr>
          </a:p>
        </p:txBody>
      </p:sp>
      <p:sp>
        <p:nvSpPr>
          <p:cNvPr id="228" name="Google Shape;228;p27"/>
          <p:cNvSpPr/>
          <p:nvPr/>
        </p:nvSpPr>
        <p:spPr>
          <a:xfrm>
            <a:off x="3575304" y="4572000"/>
            <a:ext cx="1079500" cy="596900"/>
          </a:xfrm>
          <a:prstGeom prst="roundRect">
            <a:avLst>
              <a:gd name="adj" fmla="val 12495"/>
            </a:avLst>
          </a:prstGeom>
          <a:solidFill>
            <a:schemeClr val="lt1"/>
          </a:solidFill>
          <a:ln w="12700" cap="flat" cmpd="sng">
            <a:solidFill>
              <a:schemeClr val="dk1"/>
            </a:solidFill>
            <a:prstDash val="solid"/>
            <a:round/>
            <a:headEnd type="none" w="sm" len="sm"/>
            <a:tailEnd type="none" w="sm" len="sm"/>
          </a:ln>
          <a:effectLst>
            <a:outerShdw blurRad="63500" dist="107763" dir="2700000" algn="ctr" rotWithShape="0">
              <a:schemeClr val="lt2">
                <a:alpha val="74509"/>
              </a:scheme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Helvetica Neue"/>
              <a:ea typeface="Helvetica Neue"/>
              <a:cs typeface="Helvetica Neue"/>
              <a:sym typeface="Helvetica Neue"/>
            </a:endParaRPr>
          </a:p>
        </p:txBody>
      </p:sp>
      <p:sp>
        <p:nvSpPr>
          <p:cNvPr id="229" name="Google Shape;229;p27"/>
          <p:cNvSpPr/>
          <p:nvPr/>
        </p:nvSpPr>
        <p:spPr>
          <a:xfrm>
            <a:off x="3429000" y="3703320"/>
            <a:ext cx="1371600" cy="286745"/>
          </a:xfrm>
          <a:prstGeom prst="rect">
            <a:avLst/>
          </a:prstGeom>
          <a:noFill/>
          <a:ln>
            <a:noFill/>
          </a:ln>
        </p:spPr>
        <p:txBody>
          <a:bodyPr spcFirstLastPara="1" wrap="square" lIns="63500" tIns="25400" rIns="63500" bIns="25400" anchor="t" anchorCtr="0">
            <a:noAutofit/>
          </a:bodyPr>
          <a:lstStyle/>
          <a:p>
            <a:pPr marL="0" marR="0" lvl="0" indent="0" algn="ctr" rtl="0">
              <a:lnSpc>
                <a:spcPct val="85000"/>
              </a:lnSpc>
              <a:spcBef>
                <a:spcPts val="0"/>
              </a:spcBef>
              <a:spcAft>
                <a:spcPts val="0"/>
              </a:spcAft>
              <a:buClr>
                <a:srgbClr val="000000"/>
              </a:buClr>
              <a:buSzPts val="1800"/>
              <a:buFont typeface="Arial"/>
              <a:buNone/>
            </a:pPr>
            <a:r>
              <a:rPr lang="en-US" sz="1800" b="1" i="0" u="none" strike="noStrike" cap="none">
                <a:solidFill>
                  <a:schemeClr val="dk1"/>
                </a:solidFill>
                <a:latin typeface="Arial"/>
                <a:ea typeface="Arial"/>
                <a:cs typeface="Arial"/>
                <a:sym typeface="Arial"/>
              </a:rPr>
              <a:t>Control</a:t>
            </a:r>
            <a:endParaRPr sz="1800" b="1" i="0" u="none" strike="noStrike" cap="none">
              <a:solidFill>
                <a:schemeClr val="dk1"/>
              </a:solidFill>
              <a:latin typeface="Arial"/>
              <a:ea typeface="Arial"/>
              <a:cs typeface="Arial"/>
              <a:sym typeface="Arial"/>
            </a:endParaRPr>
          </a:p>
        </p:txBody>
      </p:sp>
      <p:sp>
        <p:nvSpPr>
          <p:cNvPr id="230" name="Google Shape;230;p27"/>
          <p:cNvSpPr/>
          <p:nvPr/>
        </p:nvSpPr>
        <p:spPr>
          <a:xfrm>
            <a:off x="3439886" y="4645152"/>
            <a:ext cx="1371600" cy="286745"/>
          </a:xfrm>
          <a:prstGeom prst="rect">
            <a:avLst/>
          </a:prstGeom>
          <a:noFill/>
          <a:ln>
            <a:noFill/>
          </a:ln>
        </p:spPr>
        <p:txBody>
          <a:bodyPr spcFirstLastPara="1" wrap="square" lIns="63500" tIns="25400" rIns="63500" bIns="25400" anchor="t" anchorCtr="0">
            <a:noAutofit/>
          </a:bodyPr>
          <a:lstStyle/>
          <a:p>
            <a:pPr marL="0" marR="0" lvl="0" indent="0" algn="ctr" rtl="0">
              <a:lnSpc>
                <a:spcPct val="85000"/>
              </a:lnSpc>
              <a:spcBef>
                <a:spcPts val="0"/>
              </a:spcBef>
              <a:spcAft>
                <a:spcPts val="0"/>
              </a:spcAft>
              <a:buClr>
                <a:srgbClr val="000000"/>
              </a:buClr>
              <a:buSzPts val="1800"/>
              <a:buFont typeface="Arial"/>
              <a:buNone/>
            </a:pPr>
            <a:r>
              <a:rPr lang="en-US" sz="1800" b="1" i="0" u="none" strike="noStrike" cap="none">
                <a:solidFill>
                  <a:schemeClr val="dk1"/>
                </a:solidFill>
                <a:latin typeface="Arial"/>
                <a:ea typeface="Arial"/>
                <a:cs typeface="Arial"/>
                <a:sym typeface="Arial"/>
              </a:rPr>
              <a:t>Datapath</a:t>
            </a:r>
            <a:endParaRPr sz="1800" b="1" i="0" u="none" strike="noStrike" cap="none">
              <a:solidFill>
                <a:schemeClr val="dk1"/>
              </a:solidFill>
              <a:latin typeface="Arial"/>
              <a:ea typeface="Arial"/>
              <a:cs typeface="Arial"/>
              <a:sym typeface="Arial"/>
            </a:endParaRPr>
          </a:p>
        </p:txBody>
      </p:sp>
      <p:sp>
        <p:nvSpPr>
          <p:cNvPr id="231" name="Google Shape;231;p27"/>
          <p:cNvSpPr/>
          <p:nvPr/>
        </p:nvSpPr>
        <p:spPr>
          <a:xfrm>
            <a:off x="5029200" y="3255264"/>
            <a:ext cx="1371600" cy="522194"/>
          </a:xfrm>
          <a:prstGeom prst="rect">
            <a:avLst/>
          </a:prstGeom>
          <a:noFill/>
          <a:ln>
            <a:noFill/>
          </a:ln>
        </p:spPr>
        <p:txBody>
          <a:bodyPr spcFirstLastPara="1" wrap="square" lIns="63500" tIns="25400" rIns="63500" bIns="25400" anchor="t" anchorCtr="0">
            <a:noAutofit/>
          </a:bodyPr>
          <a:lstStyle/>
          <a:p>
            <a:pPr marL="0" marR="0" lvl="0" indent="0" algn="ctr" rtl="0">
              <a:lnSpc>
                <a:spcPct val="85000"/>
              </a:lnSpc>
              <a:spcBef>
                <a:spcPts val="0"/>
              </a:spcBef>
              <a:spcAft>
                <a:spcPts val="0"/>
              </a:spcAft>
              <a:buClr>
                <a:srgbClr val="000000"/>
              </a:buClr>
              <a:buSzPts val="1800"/>
              <a:buFont typeface="Arial"/>
              <a:buNone/>
            </a:pPr>
            <a:r>
              <a:rPr lang="en-US" sz="1800" b="1" i="0" u="none" strike="noStrike" cap="none">
                <a:solidFill>
                  <a:schemeClr val="dk1"/>
                </a:solidFill>
                <a:latin typeface="Arial"/>
                <a:ea typeface="Arial"/>
                <a:cs typeface="Arial"/>
                <a:sym typeface="Arial"/>
              </a:rPr>
              <a:t>Memory</a:t>
            </a:r>
            <a:endParaRPr sz="1400" b="0" i="0" u="none" strike="noStrike" cap="none">
              <a:solidFill>
                <a:srgbClr val="000000"/>
              </a:solidFill>
              <a:latin typeface="Arial"/>
              <a:ea typeface="Arial"/>
              <a:cs typeface="Arial"/>
              <a:sym typeface="Arial"/>
            </a:endParaRPr>
          </a:p>
          <a:p>
            <a:pPr marL="0" marR="0" lvl="0" indent="0" algn="ctr" rtl="0">
              <a:lnSpc>
                <a:spcPct val="85000"/>
              </a:lnSpc>
              <a:spcBef>
                <a:spcPts val="0"/>
              </a:spcBef>
              <a:spcAft>
                <a:spcPts val="0"/>
              </a:spcAft>
              <a:buClr>
                <a:srgbClr val="000000"/>
              </a:buClr>
              <a:buSzPts val="1800"/>
              <a:buFont typeface="Arial"/>
              <a:buNone/>
            </a:pPr>
            <a:endParaRPr sz="1800" b="1" i="0" u="none" strike="noStrike" cap="none">
              <a:solidFill>
                <a:schemeClr val="dk1"/>
              </a:solidFill>
              <a:latin typeface="Arial"/>
              <a:ea typeface="Arial"/>
              <a:cs typeface="Arial"/>
              <a:sym typeface="Arial"/>
            </a:endParaRPr>
          </a:p>
        </p:txBody>
      </p:sp>
      <p:sp>
        <p:nvSpPr>
          <p:cNvPr id="232" name="Google Shape;232;p27"/>
          <p:cNvSpPr/>
          <p:nvPr/>
        </p:nvSpPr>
        <p:spPr>
          <a:xfrm>
            <a:off x="6629400" y="3255264"/>
            <a:ext cx="1371600" cy="293688"/>
          </a:xfrm>
          <a:prstGeom prst="rect">
            <a:avLst/>
          </a:prstGeom>
          <a:noFill/>
          <a:ln>
            <a:noFill/>
          </a:ln>
        </p:spPr>
        <p:txBody>
          <a:bodyPr spcFirstLastPara="1" wrap="square" lIns="63500" tIns="25400" rIns="63500" bIns="25400" anchor="t" anchorCtr="0">
            <a:noAutofit/>
          </a:bodyPr>
          <a:lstStyle/>
          <a:p>
            <a:pPr marL="0" marR="0" lvl="0" indent="0" algn="ctr" rtl="0">
              <a:lnSpc>
                <a:spcPct val="85000"/>
              </a:lnSpc>
              <a:spcBef>
                <a:spcPts val="0"/>
              </a:spcBef>
              <a:spcAft>
                <a:spcPts val="0"/>
              </a:spcAft>
              <a:buClr>
                <a:srgbClr val="000000"/>
              </a:buClr>
              <a:buSzPts val="1800"/>
              <a:buFont typeface="Arial"/>
              <a:buNone/>
            </a:pPr>
            <a:r>
              <a:rPr lang="en-US" sz="1800" b="1" i="0" u="none" strike="noStrike" cap="none">
                <a:solidFill>
                  <a:schemeClr val="dk1"/>
                </a:solidFill>
                <a:latin typeface="Arial"/>
                <a:ea typeface="Arial"/>
                <a:cs typeface="Arial"/>
                <a:sym typeface="Arial"/>
              </a:rPr>
              <a:t>Devices</a:t>
            </a:r>
            <a:endParaRPr sz="1400" b="0" i="0" u="none" strike="noStrike" cap="none">
              <a:solidFill>
                <a:srgbClr val="000000"/>
              </a:solidFill>
              <a:latin typeface="Arial"/>
              <a:ea typeface="Arial"/>
              <a:cs typeface="Arial"/>
              <a:sym typeface="Arial"/>
            </a:endParaRPr>
          </a:p>
        </p:txBody>
      </p:sp>
      <p:sp>
        <p:nvSpPr>
          <p:cNvPr id="233" name="Google Shape;233;p27"/>
          <p:cNvSpPr/>
          <p:nvPr/>
        </p:nvSpPr>
        <p:spPr>
          <a:xfrm>
            <a:off x="6775704" y="3657600"/>
            <a:ext cx="1079500" cy="596900"/>
          </a:xfrm>
          <a:prstGeom prst="roundRect">
            <a:avLst>
              <a:gd name="adj" fmla="val 12495"/>
            </a:avLst>
          </a:prstGeom>
          <a:solidFill>
            <a:schemeClr val="lt1"/>
          </a:solidFill>
          <a:ln w="12700" cap="flat" cmpd="sng">
            <a:solidFill>
              <a:schemeClr val="dk1"/>
            </a:solidFill>
            <a:prstDash val="solid"/>
            <a:round/>
            <a:headEnd type="none" w="sm" len="sm"/>
            <a:tailEnd type="none" w="sm" len="sm"/>
          </a:ln>
          <a:effectLst>
            <a:outerShdw blurRad="63500" dist="107763" dir="2700000" algn="ctr" rotWithShape="0">
              <a:schemeClr val="lt2">
                <a:alpha val="74509"/>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Helvetica Neue"/>
              <a:ea typeface="Helvetica Neue"/>
              <a:cs typeface="Helvetica Neue"/>
              <a:sym typeface="Helvetica Neue"/>
            </a:endParaRPr>
          </a:p>
        </p:txBody>
      </p:sp>
      <p:sp>
        <p:nvSpPr>
          <p:cNvPr id="234" name="Google Shape;234;p27"/>
          <p:cNvSpPr/>
          <p:nvPr/>
        </p:nvSpPr>
        <p:spPr>
          <a:xfrm>
            <a:off x="6775704" y="4572000"/>
            <a:ext cx="1079500" cy="596900"/>
          </a:xfrm>
          <a:prstGeom prst="roundRect">
            <a:avLst>
              <a:gd name="adj" fmla="val 12495"/>
            </a:avLst>
          </a:prstGeom>
          <a:solidFill>
            <a:schemeClr val="lt1"/>
          </a:solidFill>
          <a:ln w="12700" cap="flat" cmpd="sng">
            <a:solidFill>
              <a:schemeClr val="dk1"/>
            </a:solidFill>
            <a:prstDash val="solid"/>
            <a:round/>
            <a:headEnd type="none" w="sm" len="sm"/>
            <a:tailEnd type="none" w="sm" len="sm"/>
          </a:ln>
          <a:effectLst>
            <a:outerShdw blurRad="63500" dist="107763" dir="2700000" algn="ctr" rotWithShape="0">
              <a:schemeClr val="lt2">
                <a:alpha val="74509"/>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Helvetica Neue"/>
              <a:ea typeface="Helvetica Neue"/>
              <a:cs typeface="Helvetica Neue"/>
              <a:sym typeface="Helvetica Neue"/>
            </a:endParaRPr>
          </a:p>
        </p:txBody>
      </p:sp>
      <p:sp>
        <p:nvSpPr>
          <p:cNvPr id="235" name="Google Shape;235;p27"/>
          <p:cNvSpPr/>
          <p:nvPr/>
        </p:nvSpPr>
        <p:spPr>
          <a:xfrm>
            <a:off x="6629400" y="3703320"/>
            <a:ext cx="1371600" cy="293688"/>
          </a:xfrm>
          <a:prstGeom prst="rect">
            <a:avLst/>
          </a:prstGeom>
          <a:noFill/>
          <a:ln>
            <a:noFill/>
          </a:ln>
        </p:spPr>
        <p:txBody>
          <a:bodyPr spcFirstLastPara="1" wrap="square" lIns="63500" tIns="25400" rIns="63500" bIns="25400" anchor="t" anchorCtr="0">
            <a:noAutofit/>
          </a:bodyPr>
          <a:lstStyle/>
          <a:p>
            <a:pPr marL="0" marR="0" lvl="0" indent="0" algn="ctr" rtl="0">
              <a:lnSpc>
                <a:spcPct val="85000"/>
              </a:lnSpc>
              <a:spcBef>
                <a:spcPts val="0"/>
              </a:spcBef>
              <a:spcAft>
                <a:spcPts val="0"/>
              </a:spcAft>
              <a:buClr>
                <a:srgbClr val="000000"/>
              </a:buClr>
              <a:buSzPts val="1800"/>
              <a:buFont typeface="Arial"/>
              <a:buNone/>
            </a:pPr>
            <a:r>
              <a:rPr lang="en-US" sz="1800" b="1" i="0" u="none" strike="noStrike" cap="none">
                <a:solidFill>
                  <a:srgbClr val="FF0000"/>
                </a:solidFill>
                <a:latin typeface="Arial"/>
                <a:ea typeface="Arial"/>
                <a:cs typeface="Arial"/>
                <a:sym typeface="Arial"/>
              </a:rPr>
              <a:t>Input</a:t>
            </a:r>
            <a:endParaRPr sz="1400" b="0" i="0" u="none" strike="noStrike" cap="none">
              <a:solidFill>
                <a:srgbClr val="000000"/>
              </a:solidFill>
              <a:latin typeface="Arial"/>
              <a:ea typeface="Arial"/>
              <a:cs typeface="Arial"/>
              <a:sym typeface="Arial"/>
            </a:endParaRPr>
          </a:p>
        </p:txBody>
      </p:sp>
      <p:sp>
        <p:nvSpPr>
          <p:cNvPr id="236" name="Google Shape;236;p27"/>
          <p:cNvSpPr/>
          <p:nvPr/>
        </p:nvSpPr>
        <p:spPr>
          <a:xfrm>
            <a:off x="6629400" y="4645152"/>
            <a:ext cx="1371600" cy="293688"/>
          </a:xfrm>
          <a:prstGeom prst="rect">
            <a:avLst/>
          </a:prstGeom>
          <a:noFill/>
          <a:ln>
            <a:noFill/>
          </a:ln>
        </p:spPr>
        <p:txBody>
          <a:bodyPr spcFirstLastPara="1" wrap="square" lIns="63500" tIns="25400" rIns="63500" bIns="25400" anchor="t" anchorCtr="0">
            <a:noAutofit/>
          </a:bodyPr>
          <a:lstStyle/>
          <a:p>
            <a:pPr marL="0" marR="0" lvl="0" indent="0" algn="ctr" rtl="0">
              <a:lnSpc>
                <a:spcPct val="85000"/>
              </a:lnSpc>
              <a:spcBef>
                <a:spcPts val="0"/>
              </a:spcBef>
              <a:spcAft>
                <a:spcPts val="0"/>
              </a:spcAft>
              <a:buClr>
                <a:srgbClr val="000000"/>
              </a:buClr>
              <a:buSzPts val="1800"/>
              <a:buFont typeface="Arial"/>
              <a:buNone/>
            </a:pPr>
            <a:r>
              <a:rPr lang="en-US" sz="1800" b="1" i="0" u="none" strike="noStrike" cap="none">
                <a:solidFill>
                  <a:srgbClr val="FF0000"/>
                </a:solidFill>
                <a:latin typeface="Arial"/>
                <a:ea typeface="Arial"/>
                <a:cs typeface="Arial"/>
                <a:sym typeface="Arial"/>
              </a:rPr>
              <a:t>Output</a:t>
            </a:r>
            <a:endParaRPr sz="1400" b="0" i="0" u="none" strike="noStrike" cap="none">
              <a:solidFill>
                <a:srgbClr val="000000"/>
              </a:solidFill>
              <a:latin typeface="Arial"/>
              <a:ea typeface="Arial"/>
              <a:cs typeface="Arial"/>
              <a:sym typeface="Arial"/>
            </a:endParaRPr>
          </a:p>
        </p:txBody>
      </p:sp>
      <p:sp>
        <p:nvSpPr>
          <p:cNvPr id="21" name="Google Shape;601;g5ce8b99149_0_339">
            <a:extLst>
              <a:ext uri="{FF2B5EF4-FFF2-40B4-BE49-F238E27FC236}">
                <a16:creationId xmlns:a16="http://schemas.microsoft.com/office/drawing/2014/main" id="{EB88F992-5460-2C4B-B94B-20CDB294367C}"/>
              </a:ext>
            </a:extLst>
          </p:cNvPr>
          <p:cNvSpPr txBox="1">
            <a:spLocks/>
          </p:cNvSpPr>
          <p:nvPr/>
        </p:nvSpPr>
        <p:spPr>
          <a:xfrm>
            <a:off x="31924" y="6540798"/>
            <a:ext cx="4897126" cy="365100"/>
          </a:xfrm>
          <a:prstGeom prst="rect">
            <a:avLst/>
          </a:prstGeom>
          <a:noFill/>
          <a:ln>
            <a:noFill/>
          </a:ln>
        </p:spPr>
        <p:txBody>
          <a:bodyPr spcFirstLastPara="1" wrap="square" lIns="91425" tIns="45700" rIns="91425" bIns="45700" anchor="ctr" anchorCtr="0">
            <a:noAutofit/>
          </a:bodyPr>
          <a:lstStyle>
            <a:defPPr>
              <a:defRPr lang="en-US"/>
            </a:defPPr>
            <a:lvl1pPr algn="l" rtl="0" eaLnBrk="0" fontAlgn="base" hangingPunct="0">
              <a:spcBef>
                <a:spcPct val="0"/>
              </a:spcBef>
              <a:spcAft>
                <a:spcPct val="0"/>
              </a:spcAft>
              <a:defRPr sz="2400" b="1" kern="1200">
                <a:solidFill>
                  <a:schemeClr val="tx1"/>
                </a:solidFill>
                <a:latin typeface="Arial Narrow" panose="020B0604020202020204"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anose="020B0604020202020204"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anose="020B0604020202020204"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anose="020B0604020202020204"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anose="020B0604020202020204" pitchFamily="34" charset="0"/>
                <a:ea typeface="+mn-ea"/>
                <a:cs typeface="+mn-cs"/>
              </a:defRPr>
            </a:lvl5pPr>
            <a:lvl6pPr marL="2286000" algn="l" defTabSz="914400" rtl="0" eaLnBrk="1" latinLnBrk="0" hangingPunct="1">
              <a:defRPr sz="2400" b="1" kern="1200">
                <a:solidFill>
                  <a:schemeClr val="tx1"/>
                </a:solidFill>
                <a:latin typeface="Arial Narrow" panose="020B0604020202020204" pitchFamily="34" charset="0"/>
                <a:ea typeface="+mn-ea"/>
                <a:cs typeface="+mn-cs"/>
              </a:defRPr>
            </a:lvl6pPr>
            <a:lvl7pPr marL="2743200" algn="l" defTabSz="914400" rtl="0" eaLnBrk="1" latinLnBrk="0" hangingPunct="1">
              <a:defRPr sz="2400" b="1" kern="1200">
                <a:solidFill>
                  <a:schemeClr val="tx1"/>
                </a:solidFill>
                <a:latin typeface="Arial Narrow" panose="020B0604020202020204" pitchFamily="34" charset="0"/>
                <a:ea typeface="+mn-ea"/>
                <a:cs typeface="+mn-cs"/>
              </a:defRPr>
            </a:lvl7pPr>
            <a:lvl8pPr marL="3200400" algn="l" defTabSz="914400" rtl="0" eaLnBrk="1" latinLnBrk="0" hangingPunct="1">
              <a:defRPr sz="2400" b="1" kern="1200">
                <a:solidFill>
                  <a:schemeClr val="tx1"/>
                </a:solidFill>
                <a:latin typeface="Arial Narrow" panose="020B0604020202020204" pitchFamily="34" charset="0"/>
                <a:ea typeface="+mn-ea"/>
                <a:cs typeface="+mn-cs"/>
              </a:defRPr>
            </a:lvl8pPr>
            <a:lvl9pPr marL="3657600" algn="l" defTabSz="914400" rtl="0" eaLnBrk="1" latinLnBrk="0" hangingPunct="1">
              <a:defRPr sz="2400" b="1" kern="1200">
                <a:solidFill>
                  <a:schemeClr val="tx1"/>
                </a:solidFill>
                <a:latin typeface="Arial Narrow" panose="020B0604020202020204" pitchFamily="34" charset="0"/>
                <a:ea typeface="+mn-ea"/>
                <a:cs typeface="+mn-cs"/>
              </a:defRPr>
            </a:lvl9pPr>
          </a:lstStyle>
          <a:p>
            <a:pPr algn="ctr">
              <a:spcBef>
                <a:spcPts val="0"/>
              </a:spcBef>
              <a:spcAft>
                <a:spcPts val="0"/>
              </a:spcAft>
              <a:buSzPts val="1400"/>
            </a:pPr>
            <a:r>
              <a:rPr lang="en-US" sz="1200" dirty="0">
                <a:solidFill>
                  <a:schemeClr val="bg1">
                    <a:lumMod val="75000"/>
                  </a:schemeClr>
                </a:solidFill>
                <a:latin typeface="Calibri"/>
                <a:ea typeface="Calibri"/>
                <a:cs typeface="Calibri"/>
                <a:sym typeface="Calibri"/>
              </a:rPr>
              <a:t>Ref</a:t>
            </a:r>
            <a:r>
              <a:rPr lang="en-US" sz="1200" dirty="0">
                <a:solidFill>
                  <a:schemeClr val="bg1">
                    <a:lumMod val="75000"/>
                  </a:schemeClr>
                </a:solidFill>
                <a:latin typeface="Calibri"/>
                <a:cs typeface="Calibri"/>
                <a:sym typeface="Calibri"/>
              </a:rPr>
              <a:t>: </a:t>
            </a:r>
            <a:r>
              <a:rPr lang="en-US" sz="1200" dirty="0">
                <a:solidFill>
                  <a:schemeClr val="bg1">
                    <a:lumMod val="75000"/>
                  </a:schemeClr>
                </a:solidFill>
                <a:latin typeface="Calibri"/>
                <a:cs typeface="Calibri"/>
              </a:rPr>
              <a:t>Morgan Rae </a:t>
            </a:r>
            <a:r>
              <a:rPr lang="en-US" sz="1200" dirty="0" err="1">
                <a:solidFill>
                  <a:schemeClr val="bg1">
                    <a:lumMod val="75000"/>
                  </a:schemeClr>
                </a:solidFill>
                <a:latin typeface="Calibri"/>
                <a:cs typeface="Calibri"/>
              </a:rPr>
              <a:t>Reschenberg</a:t>
            </a:r>
            <a:r>
              <a:rPr lang="en-US" sz="1200" dirty="0">
                <a:solidFill>
                  <a:schemeClr val="bg1">
                    <a:lumMod val="75000"/>
                  </a:schemeClr>
                </a:solidFill>
                <a:latin typeface="Calibri"/>
                <a:cs typeface="Calibri"/>
                <a:sym typeface="Calibri"/>
              </a:rPr>
              <a:t>, Course 61C,  </a:t>
            </a:r>
            <a:r>
              <a:rPr lang="en-US" sz="1200" dirty="0" err="1">
                <a:solidFill>
                  <a:schemeClr val="bg1">
                    <a:lumMod val="75000"/>
                  </a:schemeClr>
                </a:solidFill>
                <a:latin typeface="Calibri"/>
                <a:cs typeface="Calibri"/>
                <a:sym typeface="Calibri"/>
              </a:rPr>
              <a:t>Univ</a:t>
            </a:r>
            <a:r>
              <a:rPr lang="en-US" sz="1200" dirty="0">
                <a:solidFill>
                  <a:schemeClr val="bg1">
                    <a:lumMod val="75000"/>
                  </a:schemeClr>
                </a:solidFill>
                <a:latin typeface="Calibri"/>
                <a:cs typeface="Calibri"/>
                <a:sym typeface="Calibri"/>
              </a:rPr>
              <a:t> of California, Berkeley </a:t>
            </a:r>
          </a:p>
        </p:txBody>
      </p:sp>
    </p:spTree>
    <p:extLst>
      <p:ext uri="{BB962C8B-B14F-4D97-AF65-F5344CB8AC3E}">
        <p14:creationId xmlns:p14="http://schemas.microsoft.com/office/powerpoint/2010/main" val="230662429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08194" name="Rectangle 2"/>
          <p:cNvSpPr>
            <a:spLocks noGrp="1" noChangeArrowheads="1"/>
          </p:cNvSpPr>
          <p:nvPr>
            <p:ph type="title"/>
          </p:nvPr>
        </p:nvSpPr>
        <p:spPr/>
        <p:txBody>
          <a:bodyPr/>
          <a:lstStyle/>
          <a:p>
            <a:r>
              <a:rPr lang="en-US" dirty="0"/>
              <a:t>What is the Alternative to Polling?</a:t>
            </a:r>
          </a:p>
        </p:txBody>
      </p:sp>
      <p:sp>
        <p:nvSpPr>
          <p:cNvPr id="3208195" name="Rectangle 3"/>
          <p:cNvSpPr>
            <a:spLocks noGrp="1" noChangeArrowheads="1"/>
          </p:cNvSpPr>
          <p:nvPr>
            <p:ph idx="1"/>
          </p:nvPr>
        </p:nvSpPr>
        <p:spPr/>
        <p:txBody>
          <a:bodyPr>
            <a:normAutofit/>
          </a:bodyPr>
          <a:lstStyle/>
          <a:p>
            <a:r>
              <a:rPr lang="en-US" dirty="0"/>
              <a:t>Polling wastes processor resources</a:t>
            </a:r>
          </a:p>
          <a:p>
            <a:r>
              <a:rPr lang="en-US" dirty="0"/>
              <a:t>Akin to </a:t>
            </a:r>
            <a:r>
              <a:rPr lang="en-US" dirty="0">
                <a:solidFill>
                  <a:srgbClr val="FF0000"/>
                </a:solidFill>
              </a:rPr>
              <a:t>waiting at the door for guests to show up</a:t>
            </a:r>
          </a:p>
          <a:p>
            <a:pPr lvl="1"/>
            <a:r>
              <a:rPr lang="en-US" dirty="0"/>
              <a:t>What about a bell?</a:t>
            </a:r>
          </a:p>
          <a:p>
            <a:r>
              <a:rPr lang="en-US" dirty="0"/>
              <a:t>Computer lingo for bell: Interrupt</a:t>
            </a:r>
          </a:p>
          <a:p>
            <a:endParaRPr lang="en-US" dirty="0">
              <a:sym typeface="Calibri"/>
            </a:endParaRPr>
          </a:p>
          <a:p>
            <a:r>
              <a:rPr lang="en-US" dirty="0">
                <a:sym typeface="Calibri"/>
              </a:rPr>
              <a:t>Solution:  Use </a:t>
            </a:r>
            <a:r>
              <a:rPr lang="en-US" dirty="0">
                <a:solidFill>
                  <a:srgbClr val="FF0000"/>
                </a:solidFill>
                <a:sym typeface="Calibri"/>
              </a:rPr>
              <a:t>exception </a:t>
            </a:r>
            <a:r>
              <a:rPr lang="en-US" dirty="0">
                <a:sym typeface="Calibri"/>
              </a:rPr>
              <a:t>mechanism to help trigger I/O, then </a:t>
            </a:r>
            <a:r>
              <a:rPr lang="en-US" dirty="0">
                <a:solidFill>
                  <a:srgbClr val="FF0000"/>
                </a:solidFill>
                <a:sym typeface="Calibri"/>
              </a:rPr>
              <a:t>interrupt </a:t>
            </a:r>
            <a:r>
              <a:rPr lang="en-US" dirty="0">
                <a:solidFill>
                  <a:srgbClr val="002060"/>
                </a:solidFill>
                <a:sym typeface="Calibri"/>
              </a:rPr>
              <a:t>program</a:t>
            </a:r>
            <a:r>
              <a:rPr lang="en-US" dirty="0">
                <a:sym typeface="Calibri"/>
              </a:rPr>
              <a:t> when I/O is done with data transfer</a:t>
            </a:r>
          </a:p>
        </p:txBody>
      </p:sp>
      <p:sp>
        <p:nvSpPr>
          <p:cNvPr id="4" name="Google Shape;601;g5ce8b99149_0_339">
            <a:extLst>
              <a:ext uri="{FF2B5EF4-FFF2-40B4-BE49-F238E27FC236}">
                <a16:creationId xmlns:a16="http://schemas.microsoft.com/office/drawing/2014/main" id="{1378A783-441C-044E-959B-E54D83700F45}"/>
              </a:ext>
            </a:extLst>
          </p:cNvPr>
          <p:cNvSpPr txBox="1">
            <a:spLocks/>
          </p:cNvSpPr>
          <p:nvPr/>
        </p:nvSpPr>
        <p:spPr>
          <a:xfrm>
            <a:off x="31924" y="6446399"/>
            <a:ext cx="5476180" cy="459499"/>
          </a:xfrm>
          <a:prstGeom prst="rect">
            <a:avLst/>
          </a:prstGeom>
          <a:noFill/>
          <a:ln>
            <a:noFill/>
          </a:ln>
        </p:spPr>
        <p:txBody>
          <a:bodyPr spcFirstLastPara="1" wrap="square" lIns="91425" tIns="45700" rIns="91425" bIns="45700" anchor="ctr" anchorCtr="0">
            <a:noAutofit/>
          </a:bodyPr>
          <a:lstStyle>
            <a:defPPr>
              <a:defRPr lang="en-US"/>
            </a:defPPr>
            <a:lvl1pPr algn="l" rtl="0" eaLnBrk="0" fontAlgn="base" hangingPunct="0">
              <a:spcBef>
                <a:spcPct val="0"/>
              </a:spcBef>
              <a:spcAft>
                <a:spcPct val="0"/>
              </a:spcAft>
              <a:defRPr sz="2400" b="1" kern="1200">
                <a:solidFill>
                  <a:schemeClr val="tx1"/>
                </a:solidFill>
                <a:latin typeface="Arial Narrow" panose="020B0604020202020204"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anose="020B0604020202020204"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anose="020B0604020202020204"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anose="020B0604020202020204"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anose="020B0604020202020204" pitchFamily="34" charset="0"/>
                <a:ea typeface="+mn-ea"/>
                <a:cs typeface="+mn-cs"/>
              </a:defRPr>
            </a:lvl5pPr>
            <a:lvl6pPr marL="2286000" algn="l" defTabSz="914400" rtl="0" eaLnBrk="1" latinLnBrk="0" hangingPunct="1">
              <a:defRPr sz="2400" b="1" kern="1200">
                <a:solidFill>
                  <a:schemeClr val="tx1"/>
                </a:solidFill>
                <a:latin typeface="Arial Narrow" panose="020B0604020202020204" pitchFamily="34" charset="0"/>
                <a:ea typeface="+mn-ea"/>
                <a:cs typeface="+mn-cs"/>
              </a:defRPr>
            </a:lvl6pPr>
            <a:lvl7pPr marL="2743200" algn="l" defTabSz="914400" rtl="0" eaLnBrk="1" latinLnBrk="0" hangingPunct="1">
              <a:defRPr sz="2400" b="1" kern="1200">
                <a:solidFill>
                  <a:schemeClr val="tx1"/>
                </a:solidFill>
                <a:latin typeface="Arial Narrow" panose="020B0604020202020204" pitchFamily="34" charset="0"/>
                <a:ea typeface="+mn-ea"/>
                <a:cs typeface="+mn-cs"/>
              </a:defRPr>
            </a:lvl7pPr>
            <a:lvl8pPr marL="3200400" algn="l" defTabSz="914400" rtl="0" eaLnBrk="1" latinLnBrk="0" hangingPunct="1">
              <a:defRPr sz="2400" b="1" kern="1200">
                <a:solidFill>
                  <a:schemeClr val="tx1"/>
                </a:solidFill>
                <a:latin typeface="Arial Narrow" panose="020B0604020202020204" pitchFamily="34" charset="0"/>
                <a:ea typeface="+mn-ea"/>
                <a:cs typeface="+mn-cs"/>
              </a:defRPr>
            </a:lvl8pPr>
            <a:lvl9pPr marL="3657600" algn="l" defTabSz="914400" rtl="0" eaLnBrk="1" latinLnBrk="0" hangingPunct="1">
              <a:defRPr sz="2400" b="1" kern="1200">
                <a:solidFill>
                  <a:schemeClr val="tx1"/>
                </a:solidFill>
                <a:latin typeface="Arial Narrow" panose="020B0604020202020204" pitchFamily="34" charset="0"/>
                <a:ea typeface="+mn-ea"/>
                <a:cs typeface="+mn-cs"/>
              </a:defRPr>
            </a:lvl9pPr>
          </a:lstStyle>
          <a:p>
            <a:pPr algn="ctr">
              <a:spcBef>
                <a:spcPts val="0"/>
              </a:spcBef>
              <a:spcAft>
                <a:spcPts val="0"/>
              </a:spcAft>
              <a:buSzPts val="1400"/>
            </a:pPr>
            <a:r>
              <a:rPr lang="en-US" sz="1200" dirty="0">
                <a:solidFill>
                  <a:schemeClr val="bg1">
                    <a:lumMod val="75000"/>
                  </a:schemeClr>
                </a:solidFill>
                <a:latin typeface="Calibri"/>
                <a:ea typeface="Calibri"/>
                <a:cs typeface="Calibri"/>
                <a:sym typeface="Calibri"/>
              </a:rPr>
              <a:t>Ref</a:t>
            </a:r>
            <a:r>
              <a:rPr lang="en-US" sz="1200" dirty="0">
                <a:solidFill>
                  <a:schemeClr val="bg1">
                    <a:lumMod val="75000"/>
                  </a:schemeClr>
                </a:solidFill>
                <a:latin typeface="Calibri"/>
                <a:cs typeface="Calibri"/>
                <a:sym typeface="Calibri"/>
              </a:rPr>
              <a:t>: </a:t>
            </a:r>
            <a:r>
              <a:rPr lang="en-US" sz="1200" dirty="0">
                <a:solidFill>
                  <a:schemeClr val="bg1">
                    <a:lumMod val="75000"/>
                  </a:schemeClr>
                </a:solidFill>
                <a:latin typeface="Calibri"/>
                <a:cs typeface="Calibri"/>
              </a:rPr>
              <a:t>CS 61C</a:t>
            </a:r>
            <a:r>
              <a:rPr lang="en-US" sz="1200" dirty="0">
                <a:solidFill>
                  <a:schemeClr val="bg1">
                    <a:lumMod val="75000"/>
                  </a:schemeClr>
                </a:solidFill>
                <a:latin typeface="Calibri"/>
                <a:cs typeface="Calibri"/>
                <a:sym typeface="Calibri"/>
              </a:rPr>
              <a:t>, Lecture on Input/Output, Branden </a:t>
            </a:r>
            <a:r>
              <a:rPr lang="en-US" sz="1200" dirty="0" err="1">
                <a:solidFill>
                  <a:schemeClr val="bg1">
                    <a:lumMod val="75000"/>
                  </a:schemeClr>
                </a:solidFill>
                <a:latin typeface="Calibri"/>
                <a:cs typeface="Calibri"/>
                <a:sym typeface="Calibri"/>
              </a:rPr>
              <a:t>Ghena</a:t>
            </a:r>
            <a:r>
              <a:rPr lang="en-US" sz="1200" dirty="0">
                <a:solidFill>
                  <a:schemeClr val="bg1">
                    <a:lumMod val="75000"/>
                  </a:schemeClr>
                </a:solidFill>
                <a:latin typeface="Calibri"/>
                <a:cs typeface="Calibri"/>
                <a:sym typeface="Calibri"/>
              </a:rPr>
              <a:t>, </a:t>
            </a:r>
            <a:r>
              <a:rPr lang="en-US" sz="1200" dirty="0" err="1">
                <a:solidFill>
                  <a:schemeClr val="bg1">
                    <a:lumMod val="75000"/>
                  </a:schemeClr>
                </a:solidFill>
                <a:latin typeface="Calibri"/>
                <a:cs typeface="Calibri"/>
                <a:sym typeface="Calibri"/>
              </a:rPr>
              <a:t>Univ</a:t>
            </a:r>
            <a:r>
              <a:rPr lang="en-US" sz="1200" dirty="0">
                <a:solidFill>
                  <a:schemeClr val="bg1">
                    <a:lumMod val="75000"/>
                  </a:schemeClr>
                </a:solidFill>
                <a:latin typeface="Calibri"/>
                <a:cs typeface="Calibri"/>
                <a:sym typeface="Calibri"/>
              </a:rPr>
              <a:t> of California, Berkeley </a:t>
            </a:r>
          </a:p>
        </p:txBody>
      </p:sp>
    </p:spTree>
    <p:extLst>
      <p:ext uri="{BB962C8B-B14F-4D97-AF65-F5344CB8AC3E}">
        <p14:creationId xmlns:p14="http://schemas.microsoft.com/office/powerpoint/2010/main" val="1438226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0819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208195">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208195">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20819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08195" grpId="0"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722"/>
        <p:cNvGrpSpPr/>
        <p:nvPr/>
      </p:nvGrpSpPr>
      <p:grpSpPr>
        <a:xfrm>
          <a:off x="0" y="0"/>
          <a:ext cx="0" cy="0"/>
          <a:chOff x="0" y="0"/>
          <a:chExt cx="0" cy="0"/>
        </a:xfrm>
      </p:grpSpPr>
      <p:sp>
        <p:nvSpPr>
          <p:cNvPr id="723" name="Google Shape;723;p42"/>
          <p:cNvSpPr txBox="1">
            <a:spLocks noGrp="1"/>
          </p:cNvSpPr>
          <p:nvPr>
            <p:ph type="title"/>
          </p:nvPr>
        </p:nvSpPr>
        <p:spPr>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r>
              <a:rPr lang="en-US" dirty="0">
                <a:sym typeface="Calibri"/>
              </a:rPr>
              <a:t>Exceptions and Interrupts</a:t>
            </a:r>
            <a:endParaRPr dirty="0">
              <a:sym typeface="Calibri"/>
            </a:endParaRPr>
          </a:p>
        </p:txBody>
      </p:sp>
      <p:sp>
        <p:nvSpPr>
          <p:cNvPr id="724" name="Google Shape;724;p42"/>
          <p:cNvSpPr txBox="1">
            <a:spLocks noGrp="1"/>
          </p:cNvSpPr>
          <p:nvPr>
            <p:ph type="body" idx="1"/>
          </p:nvPr>
        </p:nvSpPr>
        <p:spPr>
          <a:xfrm>
            <a:off x="457200" y="1600199"/>
            <a:ext cx="8229600" cy="493776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p>
            <a:r>
              <a:rPr lang="en-US" b="1" dirty="0">
                <a:solidFill>
                  <a:srgbClr val="0070C0"/>
                </a:solidFill>
                <a:sym typeface="Calibri"/>
              </a:rPr>
              <a:t>“Unexpected</a:t>
            </a:r>
            <a:r>
              <a:rPr lang="en-US" dirty="0">
                <a:sym typeface="Calibri"/>
              </a:rPr>
              <a:t>” events requiring change in flow of control</a:t>
            </a:r>
            <a:endParaRPr dirty="0"/>
          </a:p>
          <a:p>
            <a:pPr lvl="1"/>
            <a:r>
              <a:rPr lang="en-US" dirty="0">
                <a:sym typeface="Calibri"/>
              </a:rPr>
              <a:t>Different ISAs use the terms differently</a:t>
            </a:r>
            <a:endParaRPr dirty="0"/>
          </a:p>
          <a:p>
            <a:r>
              <a:rPr lang="en-US" dirty="0">
                <a:solidFill>
                  <a:srgbClr val="FF0000"/>
                </a:solidFill>
                <a:sym typeface="Calibri"/>
              </a:rPr>
              <a:t>Exception</a:t>
            </a:r>
            <a:endParaRPr dirty="0">
              <a:solidFill>
                <a:srgbClr val="FF0000"/>
              </a:solidFill>
            </a:endParaRPr>
          </a:p>
          <a:p>
            <a:pPr lvl="1"/>
            <a:r>
              <a:rPr lang="en-US" dirty="0">
                <a:sym typeface="Calibri"/>
              </a:rPr>
              <a:t>Arises within the CPU </a:t>
            </a:r>
            <a:br>
              <a:rPr lang="en-US" dirty="0">
                <a:sym typeface="Calibri"/>
              </a:rPr>
            </a:br>
            <a:r>
              <a:rPr lang="en-US" dirty="0">
                <a:sym typeface="Calibri"/>
              </a:rPr>
              <a:t>(e.g. undefined opcode, overflow, </a:t>
            </a:r>
            <a:r>
              <a:rPr lang="en-US" dirty="0" err="1">
                <a:sym typeface="Calibri"/>
              </a:rPr>
              <a:t>syscall</a:t>
            </a:r>
            <a:r>
              <a:rPr lang="en-US" dirty="0">
                <a:sym typeface="Calibri"/>
              </a:rPr>
              <a:t>, TLB Miss)</a:t>
            </a:r>
          </a:p>
          <a:p>
            <a:pPr lvl="1"/>
            <a:r>
              <a:rPr lang="en-US" dirty="0">
                <a:sym typeface="Calibri"/>
              </a:rPr>
              <a:t>Segmentation fault – core dumped</a:t>
            </a:r>
            <a:endParaRPr dirty="0">
              <a:sym typeface="Calibri"/>
            </a:endParaRPr>
          </a:p>
          <a:p>
            <a:r>
              <a:rPr lang="en-US" dirty="0">
                <a:solidFill>
                  <a:srgbClr val="FF0000"/>
                </a:solidFill>
                <a:sym typeface="Calibri"/>
              </a:rPr>
              <a:t>Interrupt</a:t>
            </a:r>
            <a:endParaRPr dirty="0">
              <a:solidFill>
                <a:srgbClr val="FF0000"/>
              </a:solidFill>
            </a:endParaRPr>
          </a:p>
          <a:p>
            <a:pPr lvl="1"/>
            <a:r>
              <a:rPr lang="en-US" dirty="0">
                <a:sym typeface="Calibri"/>
              </a:rPr>
              <a:t>From an external I/O controller</a:t>
            </a:r>
          </a:p>
          <a:p>
            <a:pPr lvl="1"/>
            <a:r>
              <a:rPr lang="en-US" dirty="0"/>
              <a:t>Caused by an event external to current running program</a:t>
            </a:r>
          </a:p>
          <a:p>
            <a:pPr lvl="1"/>
            <a:r>
              <a:rPr lang="en-US" dirty="0"/>
              <a:t>Example: Key Press, Disk I/O</a:t>
            </a:r>
          </a:p>
          <a:p>
            <a:pPr lvl="1"/>
            <a:endParaRPr dirty="0"/>
          </a:p>
          <a:p>
            <a:r>
              <a:rPr lang="en-US" dirty="0">
                <a:sym typeface="Calibri"/>
              </a:rPr>
              <a:t>Dealing with these without sacrificing performance is difficult!</a:t>
            </a:r>
            <a:endParaRPr dirty="0">
              <a:sym typeface="Calibri"/>
            </a:endParaRPr>
          </a:p>
        </p:txBody>
      </p:sp>
      <p:sp>
        <p:nvSpPr>
          <p:cNvPr id="4" name="Google Shape;601;g5ce8b99149_0_339">
            <a:extLst>
              <a:ext uri="{FF2B5EF4-FFF2-40B4-BE49-F238E27FC236}">
                <a16:creationId xmlns:a16="http://schemas.microsoft.com/office/drawing/2014/main" id="{49C71D8E-D59E-4D49-AFD0-D99FAE5617CF}"/>
              </a:ext>
            </a:extLst>
          </p:cNvPr>
          <p:cNvSpPr txBox="1">
            <a:spLocks/>
          </p:cNvSpPr>
          <p:nvPr/>
        </p:nvSpPr>
        <p:spPr>
          <a:xfrm>
            <a:off x="31924" y="6446399"/>
            <a:ext cx="5476180" cy="459499"/>
          </a:xfrm>
          <a:prstGeom prst="rect">
            <a:avLst/>
          </a:prstGeom>
          <a:noFill/>
          <a:ln>
            <a:noFill/>
          </a:ln>
        </p:spPr>
        <p:txBody>
          <a:bodyPr spcFirstLastPara="1" wrap="square" lIns="91425" tIns="45700" rIns="91425" bIns="45700" anchor="ctr" anchorCtr="0">
            <a:noAutofit/>
          </a:bodyPr>
          <a:lstStyle>
            <a:defPPr>
              <a:defRPr lang="en-US"/>
            </a:defPPr>
            <a:lvl1pPr algn="l" rtl="0" eaLnBrk="0" fontAlgn="base" hangingPunct="0">
              <a:spcBef>
                <a:spcPct val="0"/>
              </a:spcBef>
              <a:spcAft>
                <a:spcPct val="0"/>
              </a:spcAft>
              <a:defRPr sz="2400" b="1" kern="1200">
                <a:solidFill>
                  <a:schemeClr val="tx1"/>
                </a:solidFill>
                <a:latin typeface="Arial Narrow" panose="020B0604020202020204"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anose="020B0604020202020204"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anose="020B0604020202020204"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anose="020B0604020202020204"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anose="020B0604020202020204" pitchFamily="34" charset="0"/>
                <a:ea typeface="+mn-ea"/>
                <a:cs typeface="+mn-cs"/>
              </a:defRPr>
            </a:lvl5pPr>
            <a:lvl6pPr marL="2286000" algn="l" defTabSz="914400" rtl="0" eaLnBrk="1" latinLnBrk="0" hangingPunct="1">
              <a:defRPr sz="2400" b="1" kern="1200">
                <a:solidFill>
                  <a:schemeClr val="tx1"/>
                </a:solidFill>
                <a:latin typeface="Arial Narrow" panose="020B0604020202020204" pitchFamily="34" charset="0"/>
                <a:ea typeface="+mn-ea"/>
                <a:cs typeface="+mn-cs"/>
              </a:defRPr>
            </a:lvl6pPr>
            <a:lvl7pPr marL="2743200" algn="l" defTabSz="914400" rtl="0" eaLnBrk="1" latinLnBrk="0" hangingPunct="1">
              <a:defRPr sz="2400" b="1" kern="1200">
                <a:solidFill>
                  <a:schemeClr val="tx1"/>
                </a:solidFill>
                <a:latin typeface="Arial Narrow" panose="020B0604020202020204" pitchFamily="34" charset="0"/>
                <a:ea typeface="+mn-ea"/>
                <a:cs typeface="+mn-cs"/>
              </a:defRPr>
            </a:lvl7pPr>
            <a:lvl8pPr marL="3200400" algn="l" defTabSz="914400" rtl="0" eaLnBrk="1" latinLnBrk="0" hangingPunct="1">
              <a:defRPr sz="2400" b="1" kern="1200">
                <a:solidFill>
                  <a:schemeClr val="tx1"/>
                </a:solidFill>
                <a:latin typeface="Arial Narrow" panose="020B0604020202020204" pitchFamily="34" charset="0"/>
                <a:ea typeface="+mn-ea"/>
                <a:cs typeface="+mn-cs"/>
              </a:defRPr>
            </a:lvl8pPr>
            <a:lvl9pPr marL="3657600" algn="l" defTabSz="914400" rtl="0" eaLnBrk="1" latinLnBrk="0" hangingPunct="1">
              <a:defRPr sz="2400" b="1" kern="1200">
                <a:solidFill>
                  <a:schemeClr val="tx1"/>
                </a:solidFill>
                <a:latin typeface="Arial Narrow" panose="020B0604020202020204" pitchFamily="34" charset="0"/>
                <a:ea typeface="+mn-ea"/>
                <a:cs typeface="+mn-cs"/>
              </a:defRPr>
            </a:lvl9pPr>
          </a:lstStyle>
          <a:p>
            <a:pPr algn="ctr">
              <a:spcBef>
                <a:spcPts val="0"/>
              </a:spcBef>
              <a:spcAft>
                <a:spcPts val="0"/>
              </a:spcAft>
              <a:buSzPts val="1400"/>
            </a:pPr>
            <a:r>
              <a:rPr lang="en-US" sz="1200" dirty="0">
                <a:solidFill>
                  <a:schemeClr val="bg1">
                    <a:lumMod val="75000"/>
                  </a:schemeClr>
                </a:solidFill>
                <a:latin typeface="Calibri"/>
                <a:ea typeface="Calibri"/>
                <a:cs typeface="Calibri"/>
                <a:sym typeface="Calibri"/>
              </a:rPr>
              <a:t>Ref</a:t>
            </a:r>
            <a:r>
              <a:rPr lang="en-US" sz="1200" dirty="0">
                <a:solidFill>
                  <a:schemeClr val="bg1">
                    <a:lumMod val="75000"/>
                  </a:schemeClr>
                </a:solidFill>
                <a:latin typeface="Calibri"/>
                <a:cs typeface="Calibri"/>
                <a:sym typeface="Calibri"/>
              </a:rPr>
              <a:t>: </a:t>
            </a:r>
            <a:r>
              <a:rPr lang="en-US" sz="1200" dirty="0">
                <a:solidFill>
                  <a:schemeClr val="bg1">
                    <a:lumMod val="75000"/>
                  </a:schemeClr>
                </a:solidFill>
                <a:latin typeface="Calibri"/>
                <a:cs typeface="Calibri"/>
              </a:rPr>
              <a:t>CS 61C</a:t>
            </a:r>
            <a:r>
              <a:rPr lang="en-US" sz="1200" dirty="0">
                <a:solidFill>
                  <a:schemeClr val="bg1">
                    <a:lumMod val="75000"/>
                  </a:schemeClr>
                </a:solidFill>
                <a:latin typeface="Calibri"/>
                <a:cs typeface="Calibri"/>
                <a:sym typeface="Calibri"/>
              </a:rPr>
              <a:t>, Lecture on Input/Output, Branden </a:t>
            </a:r>
            <a:r>
              <a:rPr lang="en-US" sz="1200" dirty="0" err="1">
                <a:solidFill>
                  <a:schemeClr val="bg1">
                    <a:lumMod val="75000"/>
                  </a:schemeClr>
                </a:solidFill>
                <a:latin typeface="Calibri"/>
                <a:cs typeface="Calibri"/>
                <a:sym typeface="Calibri"/>
              </a:rPr>
              <a:t>Ghena</a:t>
            </a:r>
            <a:r>
              <a:rPr lang="en-US" sz="1200" dirty="0">
                <a:solidFill>
                  <a:schemeClr val="bg1">
                    <a:lumMod val="75000"/>
                  </a:schemeClr>
                </a:solidFill>
                <a:latin typeface="Calibri"/>
                <a:cs typeface="Calibri"/>
                <a:sym typeface="Calibri"/>
              </a:rPr>
              <a:t>, </a:t>
            </a:r>
            <a:r>
              <a:rPr lang="en-US" sz="1200" dirty="0" err="1">
                <a:solidFill>
                  <a:schemeClr val="bg1">
                    <a:lumMod val="75000"/>
                  </a:schemeClr>
                </a:solidFill>
                <a:latin typeface="Calibri"/>
                <a:cs typeface="Calibri"/>
                <a:sym typeface="Calibri"/>
              </a:rPr>
              <a:t>Univ</a:t>
            </a:r>
            <a:r>
              <a:rPr lang="en-US" sz="1200" dirty="0">
                <a:solidFill>
                  <a:schemeClr val="bg1">
                    <a:lumMod val="75000"/>
                  </a:schemeClr>
                </a:solidFill>
                <a:latin typeface="Calibri"/>
                <a:cs typeface="Calibri"/>
                <a:sym typeface="Calibri"/>
              </a:rPr>
              <a:t> of California, Berkeley </a:t>
            </a:r>
          </a:p>
        </p:txBody>
      </p:sp>
    </p:spTree>
    <p:extLst>
      <p:ext uri="{BB962C8B-B14F-4D97-AF65-F5344CB8AC3E}">
        <p14:creationId xmlns:p14="http://schemas.microsoft.com/office/powerpoint/2010/main" val="288443276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738"/>
        <p:cNvGrpSpPr/>
        <p:nvPr/>
      </p:nvGrpSpPr>
      <p:grpSpPr>
        <a:xfrm>
          <a:off x="0" y="0"/>
          <a:ext cx="0" cy="0"/>
          <a:chOff x="0" y="0"/>
          <a:chExt cx="0" cy="0"/>
        </a:xfrm>
      </p:grpSpPr>
      <p:sp>
        <p:nvSpPr>
          <p:cNvPr id="739" name="Google Shape;739;g5e7b2e43bd_3_74"/>
          <p:cNvSpPr txBox="1">
            <a:spLocks noGrp="1"/>
          </p:cNvSpPr>
          <p:nvPr>
            <p:ph type="title"/>
          </p:nvPr>
        </p:nvSpPr>
        <p:spPr>
          <a:xfrm>
            <a:off x="457200" y="274638"/>
            <a:ext cx="8229600" cy="11430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US" dirty="0"/>
              <a:t>Interrupting the Processor</a:t>
            </a:r>
            <a:endParaRPr dirty="0"/>
          </a:p>
        </p:txBody>
      </p:sp>
      <p:pic>
        <p:nvPicPr>
          <p:cNvPr id="741" name="Google Shape;741;g5e7b2e43bd_3_74"/>
          <p:cNvPicPr preferRelativeResize="0"/>
          <p:nvPr/>
        </p:nvPicPr>
        <p:blipFill>
          <a:blip r:embed="rId3">
            <a:alphaModFix/>
          </a:blip>
          <a:stretch>
            <a:fillRect/>
          </a:stretch>
        </p:blipFill>
        <p:spPr>
          <a:xfrm>
            <a:off x="1126475" y="1458750"/>
            <a:ext cx="6891050" cy="4987650"/>
          </a:xfrm>
          <a:prstGeom prst="rect">
            <a:avLst/>
          </a:prstGeom>
          <a:noFill/>
          <a:ln>
            <a:noFill/>
          </a:ln>
        </p:spPr>
      </p:pic>
      <p:sp>
        <p:nvSpPr>
          <p:cNvPr id="5" name="Google Shape;601;g5ce8b99149_0_339">
            <a:extLst>
              <a:ext uri="{FF2B5EF4-FFF2-40B4-BE49-F238E27FC236}">
                <a16:creationId xmlns:a16="http://schemas.microsoft.com/office/drawing/2014/main" id="{2A75F4CB-6023-1444-BEC2-57F1DCFEE46B}"/>
              </a:ext>
            </a:extLst>
          </p:cNvPr>
          <p:cNvSpPr txBox="1">
            <a:spLocks/>
          </p:cNvSpPr>
          <p:nvPr/>
        </p:nvSpPr>
        <p:spPr>
          <a:xfrm>
            <a:off x="31924" y="6446399"/>
            <a:ext cx="5476180" cy="459499"/>
          </a:xfrm>
          <a:prstGeom prst="rect">
            <a:avLst/>
          </a:prstGeom>
          <a:noFill/>
          <a:ln>
            <a:noFill/>
          </a:ln>
        </p:spPr>
        <p:txBody>
          <a:bodyPr spcFirstLastPara="1" wrap="square" lIns="91425" tIns="45700" rIns="91425" bIns="45700" anchor="ctr" anchorCtr="0">
            <a:noAutofit/>
          </a:bodyPr>
          <a:lstStyle>
            <a:defPPr>
              <a:defRPr lang="en-US"/>
            </a:defPPr>
            <a:lvl1pPr algn="l" rtl="0" eaLnBrk="0" fontAlgn="base" hangingPunct="0">
              <a:spcBef>
                <a:spcPct val="0"/>
              </a:spcBef>
              <a:spcAft>
                <a:spcPct val="0"/>
              </a:spcAft>
              <a:defRPr sz="2400" b="1" kern="1200">
                <a:solidFill>
                  <a:schemeClr val="tx1"/>
                </a:solidFill>
                <a:latin typeface="Arial Narrow" panose="020B0604020202020204"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anose="020B0604020202020204"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anose="020B0604020202020204"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anose="020B0604020202020204"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anose="020B0604020202020204" pitchFamily="34" charset="0"/>
                <a:ea typeface="+mn-ea"/>
                <a:cs typeface="+mn-cs"/>
              </a:defRPr>
            </a:lvl5pPr>
            <a:lvl6pPr marL="2286000" algn="l" defTabSz="914400" rtl="0" eaLnBrk="1" latinLnBrk="0" hangingPunct="1">
              <a:defRPr sz="2400" b="1" kern="1200">
                <a:solidFill>
                  <a:schemeClr val="tx1"/>
                </a:solidFill>
                <a:latin typeface="Arial Narrow" panose="020B0604020202020204" pitchFamily="34" charset="0"/>
                <a:ea typeface="+mn-ea"/>
                <a:cs typeface="+mn-cs"/>
              </a:defRPr>
            </a:lvl6pPr>
            <a:lvl7pPr marL="2743200" algn="l" defTabSz="914400" rtl="0" eaLnBrk="1" latinLnBrk="0" hangingPunct="1">
              <a:defRPr sz="2400" b="1" kern="1200">
                <a:solidFill>
                  <a:schemeClr val="tx1"/>
                </a:solidFill>
                <a:latin typeface="Arial Narrow" panose="020B0604020202020204" pitchFamily="34" charset="0"/>
                <a:ea typeface="+mn-ea"/>
                <a:cs typeface="+mn-cs"/>
              </a:defRPr>
            </a:lvl7pPr>
            <a:lvl8pPr marL="3200400" algn="l" defTabSz="914400" rtl="0" eaLnBrk="1" latinLnBrk="0" hangingPunct="1">
              <a:defRPr sz="2400" b="1" kern="1200">
                <a:solidFill>
                  <a:schemeClr val="tx1"/>
                </a:solidFill>
                <a:latin typeface="Arial Narrow" panose="020B0604020202020204" pitchFamily="34" charset="0"/>
                <a:ea typeface="+mn-ea"/>
                <a:cs typeface="+mn-cs"/>
              </a:defRPr>
            </a:lvl8pPr>
            <a:lvl9pPr marL="3657600" algn="l" defTabSz="914400" rtl="0" eaLnBrk="1" latinLnBrk="0" hangingPunct="1">
              <a:defRPr sz="2400" b="1" kern="1200">
                <a:solidFill>
                  <a:schemeClr val="tx1"/>
                </a:solidFill>
                <a:latin typeface="Arial Narrow" panose="020B0604020202020204" pitchFamily="34" charset="0"/>
                <a:ea typeface="+mn-ea"/>
                <a:cs typeface="+mn-cs"/>
              </a:defRPr>
            </a:lvl9pPr>
          </a:lstStyle>
          <a:p>
            <a:pPr algn="ctr">
              <a:spcBef>
                <a:spcPts val="0"/>
              </a:spcBef>
              <a:spcAft>
                <a:spcPts val="0"/>
              </a:spcAft>
              <a:buSzPts val="1400"/>
            </a:pPr>
            <a:r>
              <a:rPr lang="en-US" sz="1200" dirty="0">
                <a:solidFill>
                  <a:schemeClr val="bg1">
                    <a:lumMod val="75000"/>
                  </a:schemeClr>
                </a:solidFill>
                <a:latin typeface="Calibri"/>
                <a:ea typeface="Calibri"/>
                <a:cs typeface="Calibri"/>
                <a:sym typeface="Calibri"/>
              </a:rPr>
              <a:t>Ref</a:t>
            </a:r>
            <a:r>
              <a:rPr lang="en-US" sz="1200" dirty="0">
                <a:solidFill>
                  <a:schemeClr val="bg1">
                    <a:lumMod val="75000"/>
                  </a:schemeClr>
                </a:solidFill>
                <a:latin typeface="Calibri"/>
                <a:cs typeface="Calibri"/>
                <a:sym typeface="Calibri"/>
              </a:rPr>
              <a:t>: </a:t>
            </a:r>
            <a:r>
              <a:rPr lang="en-US" sz="1200" dirty="0">
                <a:solidFill>
                  <a:schemeClr val="bg1">
                    <a:lumMod val="75000"/>
                  </a:schemeClr>
                </a:solidFill>
                <a:latin typeface="Calibri"/>
                <a:cs typeface="Calibri"/>
              </a:rPr>
              <a:t>CS 61C</a:t>
            </a:r>
            <a:r>
              <a:rPr lang="en-US" sz="1200" dirty="0">
                <a:solidFill>
                  <a:schemeClr val="bg1">
                    <a:lumMod val="75000"/>
                  </a:schemeClr>
                </a:solidFill>
                <a:latin typeface="Calibri"/>
                <a:cs typeface="Calibri"/>
                <a:sym typeface="Calibri"/>
              </a:rPr>
              <a:t>, Lecture on Input/Output, Branden </a:t>
            </a:r>
            <a:r>
              <a:rPr lang="en-US" sz="1200" dirty="0" err="1">
                <a:solidFill>
                  <a:schemeClr val="bg1">
                    <a:lumMod val="75000"/>
                  </a:schemeClr>
                </a:solidFill>
                <a:latin typeface="Calibri"/>
                <a:cs typeface="Calibri"/>
                <a:sym typeface="Calibri"/>
              </a:rPr>
              <a:t>Ghena</a:t>
            </a:r>
            <a:r>
              <a:rPr lang="en-US" sz="1200" dirty="0">
                <a:solidFill>
                  <a:schemeClr val="bg1">
                    <a:lumMod val="75000"/>
                  </a:schemeClr>
                </a:solidFill>
                <a:latin typeface="Calibri"/>
                <a:cs typeface="Calibri"/>
                <a:sym typeface="Calibri"/>
              </a:rPr>
              <a:t>, </a:t>
            </a:r>
            <a:r>
              <a:rPr lang="en-US" sz="1200" dirty="0" err="1">
                <a:solidFill>
                  <a:schemeClr val="bg1">
                    <a:lumMod val="75000"/>
                  </a:schemeClr>
                </a:solidFill>
                <a:latin typeface="Calibri"/>
                <a:cs typeface="Calibri"/>
                <a:sym typeface="Calibri"/>
              </a:rPr>
              <a:t>Univ</a:t>
            </a:r>
            <a:r>
              <a:rPr lang="en-US" sz="1200" dirty="0">
                <a:solidFill>
                  <a:schemeClr val="bg1">
                    <a:lumMod val="75000"/>
                  </a:schemeClr>
                </a:solidFill>
                <a:latin typeface="Calibri"/>
                <a:cs typeface="Calibri"/>
                <a:sym typeface="Calibri"/>
              </a:rPr>
              <a:t> of California, Berkeley </a:t>
            </a:r>
          </a:p>
        </p:txBody>
      </p:sp>
    </p:spTree>
    <p:extLst>
      <p:ext uri="{BB962C8B-B14F-4D97-AF65-F5344CB8AC3E}">
        <p14:creationId xmlns:p14="http://schemas.microsoft.com/office/powerpoint/2010/main" val="90551996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746"/>
        <p:cNvGrpSpPr/>
        <p:nvPr/>
      </p:nvGrpSpPr>
      <p:grpSpPr>
        <a:xfrm>
          <a:off x="0" y="0"/>
          <a:ext cx="0" cy="0"/>
          <a:chOff x="0" y="0"/>
          <a:chExt cx="0" cy="0"/>
        </a:xfrm>
      </p:grpSpPr>
      <p:sp>
        <p:nvSpPr>
          <p:cNvPr id="747" name="Google Shape;747;g5e7b2e43bd_3_57"/>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US" dirty="0"/>
              <a:t>Exception/Interrupt Steps</a:t>
            </a:r>
            <a:endParaRPr dirty="0"/>
          </a:p>
        </p:txBody>
      </p:sp>
      <p:sp>
        <p:nvSpPr>
          <p:cNvPr id="748" name="Google Shape;748;g5e7b2e43bd_3_57"/>
          <p:cNvSpPr txBox="1">
            <a:spLocks noGrp="1"/>
          </p:cNvSpPr>
          <p:nvPr>
            <p:ph idx="1"/>
          </p:nvPr>
        </p:nvSpPr>
        <p:spPr>
          <a:prstGeom prst="rect">
            <a:avLst/>
          </a:prstGeom>
        </p:spPr>
        <p:txBody>
          <a:bodyPr spcFirstLastPara="1" wrap="square" lIns="91425" tIns="91425" rIns="91425" bIns="91425" anchor="t" anchorCtr="0">
            <a:noAutofit/>
          </a:bodyPr>
          <a:lstStyle/>
          <a:p>
            <a:pPr marL="457200" lvl="0" indent="-431800" algn="l" rtl="0">
              <a:spcBef>
                <a:spcPts val="640"/>
              </a:spcBef>
              <a:spcAft>
                <a:spcPts val="0"/>
              </a:spcAft>
              <a:buSzPct val="100000"/>
              <a:buAutoNum type="arabicPeriod"/>
            </a:pPr>
            <a:r>
              <a:rPr lang="en-US" dirty="0"/>
              <a:t>External event occurs</a:t>
            </a:r>
            <a:endParaRPr dirty="0"/>
          </a:p>
          <a:p>
            <a:pPr marL="457200" lvl="0" indent="-431800" algn="l" rtl="0">
              <a:spcBef>
                <a:spcPts val="0"/>
              </a:spcBef>
              <a:spcAft>
                <a:spcPts val="0"/>
              </a:spcAft>
              <a:buSzPct val="100000"/>
              <a:buAutoNum type="arabicPeriod"/>
            </a:pPr>
            <a:r>
              <a:rPr lang="en-US" dirty="0"/>
              <a:t>Save the PC and registers!</a:t>
            </a:r>
            <a:endParaRPr dirty="0"/>
          </a:p>
          <a:p>
            <a:pPr marL="457200" lvl="0" indent="-431800" algn="l" rtl="0">
              <a:spcBef>
                <a:spcPts val="0"/>
              </a:spcBef>
              <a:spcAft>
                <a:spcPts val="0"/>
              </a:spcAft>
              <a:buSzPct val="100000"/>
              <a:buAutoNum type="arabicPeriod"/>
            </a:pPr>
            <a:r>
              <a:rPr lang="en-US" dirty="0"/>
              <a:t>Change PC to exception/interrupt handler</a:t>
            </a:r>
            <a:endParaRPr dirty="0"/>
          </a:p>
          <a:p>
            <a:pPr marL="457200" lvl="0" indent="-431800" algn="l" rtl="0">
              <a:spcBef>
                <a:spcPts val="0"/>
              </a:spcBef>
              <a:spcAft>
                <a:spcPts val="0"/>
              </a:spcAft>
              <a:buSzPct val="100000"/>
              <a:buAutoNum type="arabicPeriod"/>
            </a:pPr>
            <a:r>
              <a:rPr lang="en-US" dirty="0"/>
              <a:t>Execute handler code</a:t>
            </a:r>
            <a:endParaRPr dirty="0"/>
          </a:p>
          <a:p>
            <a:pPr marL="457200" lvl="0" indent="-431800" algn="l" rtl="0">
              <a:spcBef>
                <a:spcPts val="0"/>
              </a:spcBef>
              <a:spcAft>
                <a:spcPts val="0"/>
              </a:spcAft>
              <a:buSzPct val="100000"/>
              <a:buAutoNum type="arabicPeriod"/>
            </a:pPr>
            <a:r>
              <a:rPr lang="en-US" dirty="0"/>
              <a:t>Restore registers and PC</a:t>
            </a:r>
            <a:endParaRPr dirty="0"/>
          </a:p>
          <a:p>
            <a:pPr marL="0" lvl="0" indent="0" algn="l" rtl="0">
              <a:spcBef>
                <a:spcPts val="640"/>
              </a:spcBef>
              <a:spcAft>
                <a:spcPts val="0"/>
              </a:spcAft>
              <a:buNone/>
            </a:pPr>
            <a:endParaRPr dirty="0"/>
          </a:p>
        </p:txBody>
      </p:sp>
    </p:spTree>
    <p:extLst>
      <p:ext uri="{BB962C8B-B14F-4D97-AF65-F5344CB8AC3E}">
        <p14:creationId xmlns:p14="http://schemas.microsoft.com/office/powerpoint/2010/main" val="160139658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757"/>
        <p:cNvGrpSpPr/>
        <p:nvPr/>
      </p:nvGrpSpPr>
      <p:grpSpPr>
        <a:xfrm>
          <a:off x="0" y="0"/>
          <a:ext cx="0" cy="0"/>
          <a:chOff x="0" y="0"/>
          <a:chExt cx="0" cy="0"/>
        </a:xfrm>
      </p:grpSpPr>
      <p:sp>
        <p:nvSpPr>
          <p:cNvPr id="758" name="Google Shape;758;p46"/>
          <p:cNvSpPr txBox="1">
            <a:spLocks noGrp="1"/>
          </p:cNvSpPr>
          <p:nvPr>
            <p:ph type="title"/>
          </p:nvPr>
        </p:nvSpPr>
        <p:spPr>
          <a:prstGeom prst="rect">
            <a:avLst/>
          </a:prstGeom>
          <a:noFill/>
          <a:ln w="9525">
            <a:noFill/>
            <a:miter lim="800000"/>
            <a:headEnd/>
            <a:tailEnd/>
          </a:ln>
        </p:spPr>
        <p:txBody>
          <a:bodyPr spcFirstLastPara="1" vert="horz" wrap="square" lIns="91425" tIns="91425" rIns="91425" bIns="91425" numCol="1" anchor="ctr" anchorCtr="0" compatLnSpc="1">
            <a:prstTxWarp prst="textNoShape">
              <a:avLst/>
            </a:prstTxWarp>
            <a:noAutofit/>
          </a:bodyPr>
          <a:lstStyle/>
          <a:p>
            <a:pPr marL="0" indent="0">
              <a:spcBef>
                <a:spcPts val="0"/>
              </a:spcBef>
              <a:spcAft>
                <a:spcPts val="0"/>
              </a:spcAft>
            </a:pPr>
            <a:r>
              <a:rPr lang="en-US" dirty="0">
                <a:sym typeface="Calibri"/>
              </a:rPr>
              <a:t>Exceptions in a Pipeline</a:t>
            </a:r>
            <a:endParaRPr dirty="0">
              <a:sym typeface="Calibri"/>
            </a:endParaRPr>
          </a:p>
        </p:txBody>
      </p:sp>
      <p:sp>
        <p:nvSpPr>
          <p:cNvPr id="759" name="Google Shape;759;p46"/>
          <p:cNvSpPr txBox="1">
            <a:spLocks noGrp="1"/>
          </p:cNvSpPr>
          <p:nvPr>
            <p:ph idx="1"/>
          </p:nvPr>
        </p:nvSpPr>
        <p:spPr>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p>
            <a:r>
              <a:rPr lang="en-US" dirty="0">
                <a:sym typeface="Calibri"/>
              </a:rPr>
              <a:t>Another kind of control hazard</a:t>
            </a:r>
            <a:endParaRPr dirty="0"/>
          </a:p>
          <a:p>
            <a:r>
              <a:rPr lang="en-US" dirty="0">
                <a:sym typeface="Calibri"/>
              </a:rPr>
              <a:t>Consider overflow on </a:t>
            </a:r>
            <a:r>
              <a:rPr lang="en-US" dirty="0" err="1">
                <a:latin typeface="Courier" pitchFamily="2" charset="0"/>
                <a:sym typeface="Courier New"/>
              </a:rPr>
              <a:t>fadd.s</a:t>
            </a:r>
            <a:r>
              <a:rPr lang="en-US" dirty="0">
                <a:sym typeface="Calibri"/>
              </a:rPr>
              <a:t> in EX stage</a:t>
            </a:r>
            <a:endParaRPr dirty="0"/>
          </a:p>
          <a:p>
            <a:pPr lvl="1"/>
            <a:r>
              <a:rPr lang="en-US" sz="2400" dirty="0" err="1">
                <a:latin typeface="Courier" pitchFamily="2" charset="0"/>
                <a:ea typeface="+mn-ea"/>
                <a:cs typeface="+mn-cs"/>
                <a:sym typeface="Courier New"/>
              </a:rPr>
              <a:t>fadd.s</a:t>
            </a:r>
            <a:r>
              <a:rPr lang="en-US" sz="2400" dirty="0">
                <a:latin typeface="Courier" pitchFamily="2" charset="0"/>
                <a:ea typeface="+mn-ea"/>
                <a:cs typeface="+mn-cs"/>
                <a:sym typeface="Courier New"/>
              </a:rPr>
              <a:t> x1, x2, x1</a:t>
            </a:r>
            <a:endParaRPr sz="2400" dirty="0">
              <a:latin typeface="Courier" pitchFamily="2" charset="0"/>
              <a:ea typeface="+mn-ea"/>
              <a:cs typeface="+mn-cs"/>
            </a:endParaRPr>
          </a:p>
          <a:p>
            <a:pPr lvl="1"/>
            <a:r>
              <a:rPr lang="en-US" dirty="0">
                <a:sym typeface="Calibri"/>
              </a:rPr>
              <a:t>Prevent </a:t>
            </a:r>
            <a:r>
              <a:rPr lang="en-US" dirty="0">
                <a:sym typeface="Courier New"/>
              </a:rPr>
              <a:t>x1</a:t>
            </a:r>
            <a:r>
              <a:rPr lang="en-US" dirty="0">
                <a:sym typeface="Calibri"/>
              </a:rPr>
              <a:t> from being clobbered</a:t>
            </a:r>
            <a:endParaRPr dirty="0"/>
          </a:p>
          <a:p>
            <a:pPr lvl="1"/>
            <a:r>
              <a:rPr lang="en-US" dirty="0">
                <a:sym typeface="Calibri"/>
              </a:rPr>
              <a:t>Complete previous instructions</a:t>
            </a:r>
            <a:endParaRPr dirty="0"/>
          </a:p>
          <a:p>
            <a:pPr lvl="1"/>
            <a:r>
              <a:rPr lang="en-US" dirty="0">
                <a:sym typeface="Calibri"/>
              </a:rPr>
              <a:t>Flush </a:t>
            </a:r>
            <a:r>
              <a:rPr lang="en-US" sz="2400" dirty="0" err="1">
                <a:latin typeface="Courier" pitchFamily="2" charset="0"/>
                <a:ea typeface="+mn-ea"/>
                <a:cs typeface="+mn-cs"/>
                <a:sym typeface="Courier New"/>
              </a:rPr>
              <a:t>fadd</a:t>
            </a:r>
            <a:r>
              <a:rPr lang="en-US" dirty="0">
                <a:sym typeface="Calibri"/>
              </a:rPr>
              <a:t> and subsequent instructions</a:t>
            </a:r>
            <a:endParaRPr dirty="0"/>
          </a:p>
          <a:p>
            <a:pPr lvl="1"/>
            <a:r>
              <a:rPr lang="en-US" dirty="0"/>
              <a:t>Save PC and registers</a:t>
            </a:r>
            <a:endParaRPr dirty="0"/>
          </a:p>
          <a:p>
            <a:pPr lvl="1"/>
            <a:r>
              <a:rPr lang="en-US" dirty="0">
                <a:sym typeface="Calibri"/>
              </a:rPr>
              <a:t>Transfer control to handler</a:t>
            </a:r>
            <a:endParaRPr dirty="0"/>
          </a:p>
          <a:p>
            <a:r>
              <a:rPr lang="en-US" dirty="0">
                <a:sym typeface="Calibri"/>
              </a:rPr>
              <a:t>Similar to mis-predicted branch</a:t>
            </a:r>
            <a:endParaRPr dirty="0"/>
          </a:p>
          <a:p>
            <a:pPr lvl="1"/>
            <a:r>
              <a:rPr lang="en-US" dirty="0">
                <a:sym typeface="Calibri"/>
              </a:rPr>
              <a:t>Use much of the same hardware</a:t>
            </a:r>
            <a:endParaRPr dirty="0">
              <a:sym typeface="Calibri"/>
            </a:endParaRPr>
          </a:p>
        </p:txBody>
      </p:sp>
    </p:spTree>
    <p:extLst>
      <p:ext uri="{BB962C8B-B14F-4D97-AF65-F5344CB8AC3E}">
        <p14:creationId xmlns:p14="http://schemas.microsoft.com/office/powerpoint/2010/main" val="361874527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764"/>
        <p:cNvGrpSpPr/>
        <p:nvPr/>
      </p:nvGrpSpPr>
      <p:grpSpPr>
        <a:xfrm>
          <a:off x="0" y="0"/>
          <a:ext cx="0" cy="0"/>
          <a:chOff x="0" y="0"/>
          <a:chExt cx="0" cy="0"/>
        </a:xfrm>
      </p:grpSpPr>
      <p:sp>
        <p:nvSpPr>
          <p:cNvPr id="765" name="Google Shape;765;p50"/>
          <p:cNvSpPr txBox="1">
            <a:spLocks noGrp="1"/>
          </p:cNvSpPr>
          <p:nvPr>
            <p:ph type="title"/>
          </p:nvPr>
        </p:nvSpPr>
        <p:spPr>
          <a:xfrm>
            <a:off x="457200" y="274638"/>
            <a:ext cx="8229600" cy="1143000"/>
          </a:xfrm>
          <a:prstGeom prst="rect">
            <a:avLst/>
          </a:prstGeom>
          <a:noFill/>
          <a:ln w="9525">
            <a:noFill/>
            <a:miter lim="800000"/>
            <a:headEnd/>
            <a:tailEnd/>
          </a:ln>
        </p:spPr>
        <p:txBody>
          <a:bodyPr spcFirstLastPara="1" vert="horz" wrap="square" lIns="91425" tIns="91425" rIns="91425" bIns="91425" numCol="1" anchor="ctr" anchorCtr="0" compatLnSpc="1">
            <a:prstTxWarp prst="textNoShape">
              <a:avLst/>
            </a:prstTxWarp>
            <a:noAutofit/>
          </a:bodyPr>
          <a:lstStyle/>
          <a:p>
            <a:pPr marL="0" indent="0">
              <a:spcBef>
                <a:spcPts val="0"/>
              </a:spcBef>
              <a:spcAft>
                <a:spcPts val="0"/>
              </a:spcAft>
            </a:pPr>
            <a:r>
              <a:rPr lang="en-US" dirty="0">
                <a:sym typeface="Calibri"/>
              </a:rPr>
              <a:t>I/O Interrupt</a:t>
            </a:r>
            <a:endParaRPr dirty="0">
              <a:sym typeface="Calibri"/>
            </a:endParaRPr>
          </a:p>
        </p:txBody>
      </p:sp>
      <p:sp>
        <p:nvSpPr>
          <p:cNvPr id="766" name="Google Shape;766;p50"/>
          <p:cNvSpPr txBox="1">
            <a:spLocks noGrp="1"/>
          </p:cNvSpPr>
          <p:nvPr>
            <p:ph type="body" idx="1"/>
          </p:nvPr>
        </p:nvSpPr>
        <p:spPr>
          <a:xfrm>
            <a:off x="457200" y="1600199"/>
            <a:ext cx="8229600" cy="493776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p>
            <a:r>
              <a:rPr lang="en-US" dirty="0">
                <a:sym typeface="Calibri"/>
              </a:rPr>
              <a:t>An I/O interrupt is like an exception except:</a:t>
            </a:r>
            <a:endParaRPr dirty="0"/>
          </a:p>
          <a:p>
            <a:pPr lvl="1"/>
            <a:r>
              <a:rPr lang="en-US" dirty="0">
                <a:sym typeface="Calibri"/>
              </a:rPr>
              <a:t>An I/O interrupt is “asynchronous”</a:t>
            </a:r>
            <a:endParaRPr dirty="0"/>
          </a:p>
          <a:p>
            <a:pPr lvl="1"/>
            <a:r>
              <a:rPr lang="en-US" dirty="0">
                <a:sym typeface="Calibri"/>
              </a:rPr>
              <a:t>More information needs to be conveyed</a:t>
            </a:r>
            <a:endParaRPr dirty="0"/>
          </a:p>
          <a:p>
            <a:r>
              <a:rPr lang="en-US" dirty="0">
                <a:sym typeface="Calibri"/>
              </a:rPr>
              <a:t>“Asynchronous” with respect to instruction execution:</a:t>
            </a:r>
            <a:endParaRPr dirty="0"/>
          </a:p>
          <a:p>
            <a:pPr lvl="1"/>
            <a:r>
              <a:rPr lang="en-US" i="1" dirty="0">
                <a:solidFill>
                  <a:srgbClr val="0070C0"/>
                </a:solidFill>
                <a:sym typeface="Calibri"/>
              </a:rPr>
              <a:t>I/O interrupt is not associated with any instruction, but it can happen in the middle of any given instruction</a:t>
            </a:r>
            <a:endParaRPr i="1" dirty="0">
              <a:solidFill>
                <a:srgbClr val="0070C0"/>
              </a:solidFill>
            </a:endParaRPr>
          </a:p>
          <a:p>
            <a:pPr lvl="1"/>
            <a:r>
              <a:rPr lang="en-US" i="1" dirty="0">
                <a:solidFill>
                  <a:srgbClr val="0070C0"/>
                </a:solidFill>
                <a:sym typeface="Calibri"/>
              </a:rPr>
              <a:t>I/O interrupt does not prevent any instruction from running to completion</a:t>
            </a:r>
            <a:endParaRPr i="1" dirty="0">
              <a:solidFill>
                <a:srgbClr val="0070C0"/>
              </a:solidFill>
              <a:sym typeface="Calibri"/>
            </a:endParaRPr>
          </a:p>
        </p:txBody>
      </p:sp>
      <p:sp>
        <p:nvSpPr>
          <p:cNvPr id="4" name="Google Shape;601;g5ce8b99149_0_339">
            <a:extLst>
              <a:ext uri="{FF2B5EF4-FFF2-40B4-BE49-F238E27FC236}">
                <a16:creationId xmlns:a16="http://schemas.microsoft.com/office/drawing/2014/main" id="{33D0652E-A9AC-D341-8753-89A0E164059F}"/>
              </a:ext>
            </a:extLst>
          </p:cNvPr>
          <p:cNvSpPr txBox="1">
            <a:spLocks/>
          </p:cNvSpPr>
          <p:nvPr/>
        </p:nvSpPr>
        <p:spPr>
          <a:xfrm>
            <a:off x="31924" y="6540798"/>
            <a:ext cx="4355976" cy="365100"/>
          </a:xfrm>
          <a:prstGeom prst="rect">
            <a:avLst/>
          </a:prstGeom>
          <a:noFill/>
          <a:ln>
            <a:noFill/>
          </a:ln>
        </p:spPr>
        <p:txBody>
          <a:bodyPr spcFirstLastPara="1" wrap="square" lIns="91425" tIns="45700" rIns="91425" bIns="45700" anchor="ctr" anchorCtr="0">
            <a:noAutofit/>
          </a:bodyPr>
          <a:lstStyle>
            <a:defPPr>
              <a:defRPr lang="en-US"/>
            </a:defPPr>
            <a:lvl1pPr algn="l" rtl="0" eaLnBrk="0" fontAlgn="base" hangingPunct="0">
              <a:spcBef>
                <a:spcPct val="0"/>
              </a:spcBef>
              <a:spcAft>
                <a:spcPct val="0"/>
              </a:spcAft>
              <a:defRPr sz="2400" b="1" kern="1200">
                <a:solidFill>
                  <a:schemeClr val="tx1"/>
                </a:solidFill>
                <a:latin typeface="Arial Narrow" panose="020B0604020202020204"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anose="020B0604020202020204"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anose="020B0604020202020204"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anose="020B0604020202020204"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anose="020B0604020202020204" pitchFamily="34" charset="0"/>
                <a:ea typeface="+mn-ea"/>
                <a:cs typeface="+mn-cs"/>
              </a:defRPr>
            </a:lvl5pPr>
            <a:lvl6pPr marL="2286000" algn="l" defTabSz="914400" rtl="0" eaLnBrk="1" latinLnBrk="0" hangingPunct="1">
              <a:defRPr sz="2400" b="1" kern="1200">
                <a:solidFill>
                  <a:schemeClr val="tx1"/>
                </a:solidFill>
                <a:latin typeface="Arial Narrow" panose="020B0604020202020204" pitchFamily="34" charset="0"/>
                <a:ea typeface="+mn-ea"/>
                <a:cs typeface="+mn-cs"/>
              </a:defRPr>
            </a:lvl6pPr>
            <a:lvl7pPr marL="2743200" algn="l" defTabSz="914400" rtl="0" eaLnBrk="1" latinLnBrk="0" hangingPunct="1">
              <a:defRPr sz="2400" b="1" kern="1200">
                <a:solidFill>
                  <a:schemeClr val="tx1"/>
                </a:solidFill>
                <a:latin typeface="Arial Narrow" panose="020B0604020202020204" pitchFamily="34" charset="0"/>
                <a:ea typeface="+mn-ea"/>
                <a:cs typeface="+mn-cs"/>
              </a:defRPr>
            </a:lvl7pPr>
            <a:lvl8pPr marL="3200400" algn="l" defTabSz="914400" rtl="0" eaLnBrk="1" latinLnBrk="0" hangingPunct="1">
              <a:defRPr sz="2400" b="1" kern="1200">
                <a:solidFill>
                  <a:schemeClr val="tx1"/>
                </a:solidFill>
                <a:latin typeface="Arial Narrow" panose="020B0604020202020204" pitchFamily="34" charset="0"/>
                <a:ea typeface="+mn-ea"/>
                <a:cs typeface="+mn-cs"/>
              </a:defRPr>
            </a:lvl8pPr>
            <a:lvl9pPr marL="3657600" algn="l" defTabSz="914400" rtl="0" eaLnBrk="1" latinLnBrk="0" hangingPunct="1">
              <a:defRPr sz="2400" b="1" kern="1200">
                <a:solidFill>
                  <a:schemeClr val="tx1"/>
                </a:solidFill>
                <a:latin typeface="Arial Narrow" panose="020B0604020202020204" pitchFamily="34" charset="0"/>
                <a:ea typeface="+mn-ea"/>
                <a:cs typeface="+mn-cs"/>
              </a:defRPr>
            </a:lvl9pPr>
          </a:lstStyle>
          <a:p>
            <a:pPr algn="ctr">
              <a:spcBef>
                <a:spcPts val="0"/>
              </a:spcBef>
              <a:spcAft>
                <a:spcPts val="0"/>
              </a:spcAft>
              <a:buSzPts val="1400"/>
            </a:pPr>
            <a:r>
              <a:rPr lang="en-US" sz="1200" dirty="0">
                <a:solidFill>
                  <a:schemeClr val="bg1">
                    <a:lumMod val="75000"/>
                  </a:schemeClr>
                </a:solidFill>
                <a:latin typeface="Calibri"/>
                <a:ea typeface="Calibri"/>
                <a:cs typeface="Calibri"/>
                <a:sym typeface="Calibri"/>
              </a:rPr>
              <a:t>Ref</a:t>
            </a:r>
            <a:r>
              <a:rPr lang="en-US" sz="1200" dirty="0">
                <a:solidFill>
                  <a:schemeClr val="bg1">
                    <a:lumMod val="75000"/>
                  </a:schemeClr>
                </a:solidFill>
                <a:latin typeface="Calibri"/>
                <a:cs typeface="Calibri"/>
                <a:sym typeface="Calibri"/>
              </a:rPr>
              <a:t>: </a:t>
            </a:r>
            <a:r>
              <a:rPr lang="en-US" sz="1200" dirty="0" err="1">
                <a:solidFill>
                  <a:schemeClr val="bg1">
                    <a:lumMod val="75000"/>
                  </a:schemeClr>
                </a:solidFill>
                <a:latin typeface="Calibri"/>
                <a:cs typeface="Calibri"/>
              </a:rPr>
              <a:t>Krste</a:t>
            </a:r>
            <a:r>
              <a:rPr lang="en-US" sz="1200" dirty="0">
                <a:solidFill>
                  <a:schemeClr val="bg1">
                    <a:lumMod val="75000"/>
                  </a:schemeClr>
                </a:solidFill>
                <a:latin typeface="Calibri"/>
                <a:cs typeface="Calibri"/>
              </a:rPr>
              <a:t> </a:t>
            </a:r>
            <a:r>
              <a:rPr lang="en-US" sz="1200" dirty="0" err="1">
                <a:solidFill>
                  <a:schemeClr val="bg1">
                    <a:lumMod val="75000"/>
                  </a:schemeClr>
                </a:solidFill>
                <a:latin typeface="Calibri"/>
                <a:cs typeface="Calibri"/>
              </a:rPr>
              <a:t>Asanović</a:t>
            </a:r>
            <a:r>
              <a:rPr lang="en-US" sz="1200" dirty="0">
                <a:solidFill>
                  <a:schemeClr val="bg1">
                    <a:lumMod val="75000"/>
                  </a:schemeClr>
                </a:solidFill>
                <a:latin typeface="Calibri"/>
                <a:cs typeface="Calibri"/>
              </a:rPr>
              <a:t> &amp; Randy H. Katz</a:t>
            </a:r>
            <a:r>
              <a:rPr lang="en-US" sz="1200" dirty="0">
                <a:solidFill>
                  <a:schemeClr val="bg1">
                    <a:lumMod val="75000"/>
                  </a:schemeClr>
                </a:solidFill>
                <a:latin typeface="Calibri"/>
                <a:cs typeface="Calibri"/>
                <a:sym typeface="Calibri"/>
              </a:rPr>
              <a:t>, </a:t>
            </a:r>
            <a:r>
              <a:rPr lang="en-US" sz="1200" dirty="0" err="1">
                <a:solidFill>
                  <a:schemeClr val="bg1">
                    <a:lumMod val="75000"/>
                  </a:schemeClr>
                </a:solidFill>
                <a:latin typeface="Calibri"/>
                <a:cs typeface="Calibri"/>
                <a:sym typeface="Calibri"/>
              </a:rPr>
              <a:t>Univ</a:t>
            </a:r>
            <a:r>
              <a:rPr lang="en-US" sz="1200" dirty="0">
                <a:solidFill>
                  <a:schemeClr val="bg1">
                    <a:lumMod val="75000"/>
                  </a:schemeClr>
                </a:solidFill>
                <a:latin typeface="Calibri"/>
                <a:cs typeface="Calibri"/>
                <a:sym typeface="Calibri"/>
              </a:rPr>
              <a:t> of California, Berkeley </a:t>
            </a:r>
          </a:p>
        </p:txBody>
      </p:sp>
    </p:spTree>
    <p:extLst>
      <p:ext uri="{BB962C8B-B14F-4D97-AF65-F5344CB8AC3E}">
        <p14:creationId xmlns:p14="http://schemas.microsoft.com/office/powerpoint/2010/main" val="159230209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771"/>
        <p:cNvGrpSpPr/>
        <p:nvPr/>
      </p:nvGrpSpPr>
      <p:grpSpPr>
        <a:xfrm>
          <a:off x="0" y="0"/>
          <a:ext cx="0" cy="0"/>
          <a:chOff x="0" y="0"/>
          <a:chExt cx="0" cy="0"/>
        </a:xfrm>
      </p:grpSpPr>
      <p:sp>
        <p:nvSpPr>
          <p:cNvPr id="772" name="Google Shape;772;p51"/>
          <p:cNvSpPr txBox="1">
            <a:spLocks noGrp="1"/>
          </p:cNvSpPr>
          <p:nvPr>
            <p:ph type="title"/>
          </p:nvPr>
        </p:nvSpPr>
        <p:spPr>
          <a:prstGeom prst="rect">
            <a:avLst/>
          </a:prstGeom>
          <a:noFill/>
          <a:ln w="9525">
            <a:noFill/>
            <a:miter lim="800000"/>
            <a:headEnd/>
            <a:tailEnd/>
          </a:ln>
        </p:spPr>
        <p:txBody>
          <a:bodyPr spcFirstLastPara="1" vert="horz" wrap="square" lIns="91425" tIns="91425" rIns="91425" bIns="91425" numCol="1" anchor="ctr" anchorCtr="0" compatLnSpc="1">
            <a:prstTxWarp prst="textNoShape">
              <a:avLst/>
            </a:prstTxWarp>
            <a:noAutofit/>
          </a:bodyPr>
          <a:lstStyle/>
          <a:p>
            <a:pPr marL="0" indent="0">
              <a:spcBef>
                <a:spcPts val="0"/>
              </a:spcBef>
              <a:spcAft>
                <a:spcPts val="0"/>
              </a:spcAft>
            </a:pPr>
            <a:r>
              <a:rPr lang="en-US" dirty="0">
                <a:sym typeface="Calibri"/>
              </a:rPr>
              <a:t>Interrupt-Driven Data Transfer</a:t>
            </a:r>
            <a:endParaRPr dirty="0">
              <a:sym typeface="Calibri"/>
            </a:endParaRPr>
          </a:p>
        </p:txBody>
      </p:sp>
      <p:grpSp>
        <p:nvGrpSpPr>
          <p:cNvPr id="774" name="Google Shape;774;p51"/>
          <p:cNvGrpSpPr/>
          <p:nvPr/>
        </p:nvGrpSpPr>
        <p:grpSpPr>
          <a:xfrm>
            <a:off x="1610598" y="1803401"/>
            <a:ext cx="2491502" cy="952501"/>
            <a:chOff x="1015" y="1136"/>
            <a:chExt cx="1569" cy="600"/>
          </a:xfrm>
        </p:grpSpPr>
        <p:cxnSp>
          <p:nvCxnSpPr>
            <p:cNvPr id="775" name="Google Shape;775;p51"/>
            <p:cNvCxnSpPr/>
            <p:nvPr/>
          </p:nvCxnSpPr>
          <p:spPr>
            <a:xfrm>
              <a:off x="1976" y="1584"/>
              <a:ext cx="608" cy="0"/>
            </a:xfrm>
            <a:prstGeom prst="straightConnector1">
              <a:avLst/>
            </a:prstGeom>
            <a:noFill/>
            <a:ln w="38100" cap="flat" cmpd="sng">
              <a:solidFill>
                <a:schemeClr val="accent1"/>
              </a:solidFill>
              <a:prstDash val="solid"/>
              <a:round/>
              <a:headEnd type="none" w="sm" len="sm"/>
              <a:tailEnd type="triangle" w="med" len="med"/>
            </a:ln>
          </p:spPr>
        </p:cxnSp>
        <p:sp>
          <p:nvSpPr>
            <p:cNvPr id="776" name="Google Shape;776;p51"/>
            <p:cNvSpPr/>
            <p:nvPr/>
          </p:nvSpPr>
          <p:spPr>
            <a:xfrm>
              <a:off x="1015" y="1136"/>
              <a:ext cx="1200" cy="600"/>
            </a:xfrm>
            <a:prstGeom prst="rect">
              <a:avLst/>
            </a:prstGeom>
            <a:noFill/>
            <a:ln>
              <a:noFill/>
            </a:ln>
          </p:spPr>
          <p:txBody>
            <a:bodyPr spcFirstLastPara="1" wrap="square" lIns="63500" tIns="25400" rIns="63500" bIns="25400" anchor="t" anchorCtr="0">
              <a:noAutofit/>
            </a:bodyPr>
            <a:lstStyle/>
            <a:p>
              <a:pPr marL="0" marR="0" lvl="0" indent="0" algn="l" rtl="0">
                <a:lnSpc>
                  <a:spcPct val="85000"/>
                </a:lnSpc>
                <a:spcBef>
                  <a:spcPts val="0"/>
                </a:spcBef>
                <a:spcAft>
                  <a:spcPts val="0"/>
                </a:spcAft>
                <a:buClr>
                  <a:srgbClr val="000000"/>
                </a:buClr>
                <a:buSzPts val="2800"/>
                <a:buFont typeface="Arial"/>
                <a:buNone/>
              </a:pPr>
              <a:r>
                <a:rPr lang="en-US" b="0" i="0" u="none" strike="noStrike" cap="none" dirty="0">
                  <a:solidFill>
                    <a:srgbClr val="00B050"/>
                  </a:solidFill>
                  <a:latin typeface="Calibri" panose="020F0502020204030204" pitchFamily="34" charset="0"/>
                  <a:ea typeface="Arial"/>
                  <a:cs typeface="Calibri" panose="020F0502020204030204" pitchFamily="34" charset="0"/>
                  <a:sym typeface="Arial"/>
                </a:rPr>
                <a:t>(1) I/O</a:t>
              </a:r>
              <a:endParaRPr sz="1200" b="0" i="0" u="none" strike="noStrike" cap="none" dirty="0">
                <a:solidFill>
                  <a:srgbClr val="00B050"/>
                </a:solidFill>
                <a:latin typeface="Calibri" panose="020F0502020204030204" pitchFamily="34" charset="0"/>
                <a:ea typeface="Arial"/>
                <a:cs typeface="Calibri" panose="020F0502020204030204" pitchFamily="34" charset="0"/>
                <a:sym typeface="Arial"/>
              </a:endParaRPr>
            </a:p>
            <a:p>
              <a:pPr marL="0" marR="0" lvl="0" indent="0" algn="l" rtl="0">
                <a:lnSpc>
                  <a:spcPct val="85000"/>
                </a:lnSpc>
                <a:spcBef>
                  <a:spcPts val="0"/>
                </a:spcBef>
                <a:spcAft>
                  <a:spcPts val="0"/>
                </a:spcAft>
                <a:buClr>
                  <a:srgbClr val="000000"/>
                </a:buClr>
                <a:buSzPts val="2800"/>
                <a:buFont typeface="Arial"/>
                <a:buNone/>
              </a:pPr>
              <a:r>
                <a:rPr lang="en-US" b="0" i="0" u="none" strike="noStrike" cap="none" dirty="0">
                  <a:solidFill>
                    <a:srgbClr val="00B050"/>
                  </a:solidFill>
                  <a:latin typeface="Calibri" panose="020F0502020204030204" pitchFamily="34" charset="0"/>
                  <a:ea typeface="Arial"/>
                  <a:cs typeface="Calibri" panose="020F0502020204030204" pitchFamily="34" charset="0"/>
                  <a:sym typeface="Arial"/>
                </a:rPr>
                <a:t>interrupt</a:t>
              </a:r>
              <a:endParaRPr sz="1200" b="0" i="0" u="none" strike="noStrike" cap="none" dirty="0">
                <a:solidFill>
                  <a:srgbClr val="00B050"/>
                </a:solidFill>
                <a:latin typeface="Calibri" panose="020F0502020204030204" pitchFamily="34" charset="0"/>
                <a:ea typeface="Arial"/>
                <a:cs typeface="Calibri" panose="020F0502020204030204" pitchFamily="34" charset="0"/>
                <a:sym typeface="Arial"/>
              </a:endParaRPr>
            </a:p>
          </p:txBody>
        </p:sp>
      </p:grpSp>
      <p:grpSp>
        <p:nvGrpSpPr>
          <p:cNvPr id="777" name="Google Shape;777;p51"/>
          <p:cNvGrpSpPr/>
          <p:nvPr/>
        </p:nvGrpSpPr>
        <p:grpSpPr>
          <a:xfrm>
            <a:off x="1485900" y="2527301"/>
            <a:ext cx="2628900" cy="847726"/>
            <a:chOff x="936" y="1592"/>
            <a:chExt cx="1656" cy="534"/>
          </a:xfrm>
        </p:grpSpPr>
        <p:cxnSp>
          <p:nvCxnSpPr>
            <p:cNvPr id="778" name="Google Shape;778;p51"/>
            <p:cNvCxnSpPr/>
            <p:nvPr/>
          </p:nvCxnSpPr>
          <p:spPr>
            <a:xfrm flipH="1">
              <a:off x="1816" y="1592"/>
              <a:ext cx="776" cy="264"/>
            </a:xfrm>
            <a:prstGeom prst="straightConnector1">
              <a:avLst/>
            </a:prstGeom>
            <a:noFill/>
            <a:ln w="38100" cap="flat" cmpd="sng">
              <a:solidFill>
                <a:schemeClr val="accent1"/>
              </a:solidFill>
              <a:prstDash val="solid"/>
              <a:round/>
              <a:headEnd type="none" w="sm" len="sm"/>
              <a:tailEnd type="triangle" w="med" len="med"/>
            </a:ln>
          </p:spPr>
        </p:cxnSp>
        <p:sp>
          <p:nvSpPr>
            <p:cNvPr id="779" name="Google Shape;779;p51"/>
            <p:cNvSpPr/>
            <p:nvPr/>
          </p:nvSpPr>
          <p:spPr>
            <a:xfrm>
              <a:off x="936" y="1856"/>
              <a:ext cx="1123" cy="270"/>
            </a:xfrm>
            <a:prstGeom prst="rect">
              <a:avLst/>
            </a:prstGeom>
            <a:noFill/>
            <a:ln>
              <a:noFill/>
            </a:ln>
          </p:spPr>
          <p:txBody>
            <a:bodyPr spcFirstLastPara="1" wrap="square" lIns="63500" tIns="25400" rIns="63500" bIns="25400" anchor="t" anchorCtr="0">
              <a:noAutofit/>
            </a:bodyPr>
            <a:lstStyle/>
            <a:p>
              <a:pPr marL="0" marR="0" lvl="0" indent="0" algn="l" rtl="0">
                <a:lnSpc>
                  <a:spcPct val="85000"/>
                </a:lnSpc>
                <a:spcBef>
                  <a:spcPts val="0"/>
                </a:spcBef>
                <a:spcAft>
                  <a:spcPts val="0"/>
                </a:spcAft>
                <a:buClr>
                  <a:srgbClr val="000000"/>
                </a:buClr>
                <a:buSzPts val="2800"/>
                <a:buFont typeface="Arial"/>
                <a:buNone/>
              </a:pPr>
              <a:r>
                <a:rPr lang="en-US" b="0" i="0" u="none" strike="noStrike" cap="none" dirty="0">
                  <a:solidFill>
                    <a:schemeClr val="dk1"/>
                  </a:solidFill>
                  <a:latin typeface="Calibri" panose="020F0502020204030204" pitchFamily="34" charset="0"/>
                  <a:ea typeface="Arial"/>
                  <a:cs typeface="Calibri" panose="020F0502020204030204" pitchFamily="34" charset="0"/>
                  <a:sym typeface="Arial"/>
                </a:rPr>
                <a:t>(2) save PC</a:t>
              </a:r>
              <a:endParaRPr sz="1200" b="0" i="0" u="none" strike="noStrike" cap="none" dirty="0">
                <a:solidFill>
                  <a:srgbClr val="000000"/>
                </a:solidFill>
                <a:latin typeface="Calibri" panose="020F0502020204030204" pitchFamily="34" charset="0"/>
                <a:ea typeface="Arial"/>
                <a:cs typeface="Calibri" panose="020F0502020204030204" pitchFamily="34" charset="0"/>
                <a:sym typeface="Arial"/>
              </a:endParaRPr>
            </a:p>
          </p:txBody>
        </p:sp>
      </p:grpSp>
      <p:sp>
        <p:nvSpPr>
          <p:cNvPr id="780" name="Google Shape;780;p51"/>
          <p:cNvSpPr/>
          <p:nvPr/>
        </p:nvSpPr>
        <p:spPr>
          <a:xfrm>
            <a:off x="4038600" y="1143000"/>
            <a:ext cx="1589700" cy="428400"/>
          </a:xfrm>
          <a:prstGeom prst="rect">
            <a:avLst/>
          </a:prstGeom>
          <a:noFill/>
          <a:ln>
            <a:noFill/>
          </a:ln>
        </p:spPr>
        <p:txBody>
          <a:bodyPr spcFirstLastPara="1" wrap="square" lIns="63500" tIns="25400" rIns="63500" bIns="25400" anchor="t" anchorCtr="0">
            <a:noAutofit/>
          </a:bodyPr>
          <a:lstStyle/>
          <a:p>
            <a:pPr marL="0" marR="0" lvl="0" indent="0" algn="l" rtl="0">
              <a:lnSpc>
                <a:spcPct val="85000"/>
              </a:lnSpc>
              <a:spcBef>
                <a:spcPts val="0"/>
              </a:spcBef>
              <a:spcAft>
                <a:spcPts val="0"/>
              </a:spcAft>
              <a:buClr>
                <a:srgbClr val="000000"/>
              </a:buClr>
              <a:buSzPts val="2800"/>
              <a:buFont typeface="Arial"/>
              <a:buNone/>
            </a:pPr>
            <a:r>
              <a:rPr lang="en-US" b="1" i="0" u="none" strike="noStrike" cap="none">
                <a:solidFill>
                  <a:schemeClr val="dk1"/>
                </a:solidFill>
                <a:latin typeface="Calibri" panose="020F0502020204030204" pitchFamily="34" charset="0"/>
                <a:ea typeface="Arial"/>
                <a:cs typeface="Calibri" panose="020F0502020204030204" pitchFamily="34" charset="0"/>
                <a:sym typeface="Arial"/>
              </a:rPr>
              <a:t>Memory</a:t>
            </a:r>
            <a:endParaRPr sz="1200" b="0" i="0" u="none" strike="noStrike" cap="none">
              <a:solidFill>
                <a:srgbClr val="000000"/>
              </a:solidFill>
              <a:latin typeface="Calibri" panose="020F0502020204030204" pitchFamily="34" charset="0"/>
              <a:ea typeface="Arial"/>
              <a:cs typeface="Calibri" panose="020F0502020204030204" pitchFamily="34" charset="0"/>
              <a:sym typeface="Arial"/>
            </a:endParaRPr>
          </a:p>
        </p:txBody>
      </p:sp>
      <p:cxnSp>
        <p:nvCxnSpPr>
          <p:cNvPr id="781" name="Google Shape;781;p51"/>
          <p:cNvCxnSpPr/>
          <p:nvPr/>
        </p:nvCxnSpPr>
        <p:spPr>
          <a:xfrm>
            <a:off x="4102100" y="1714500"/>
            <a:ext cx="0" cy="4762500"/>
          </a:xfrm>
          <a:prstGeom prst="straightConnector1">
            <a:avLst/>
          </a:prstGeom>
          <a:noFill/>
          <a:ln w="38100" cap="flat" cmpd="sng">
            <a:solidFill>
              <a:schemeClr val="dk1"/>
            </a:solidFill>
            <a:prstDash val="solid"/>
            <a:round/>
            <a:headEnd type="none" w="sm" len="sm"/>
            <a:tailEnd type="none" w="sm" len="sm"/>
          </a:ln>
        </p:spPr>
      </p:cxnSp>
      <p:cxnSp>
        <p:nvCxnSpPr>
          <p:cNvPr id="782" name="Google Shape;782;p51"/>
          <p:cNvCxnSpPr/>
          <p:nvPr/>
        </p:nvCxnSpPr>
        <p:spPr>
          <a:xfrm>
            <a:off x="5334000" y="1727200"/>
            <a:ext cx="0" cy="4673700"/>
          </a:xfrm>
          <a:prstGeom prst="straightConnector1">
            <a:avLst/>
          </a:prstGeom>
          <a:noFill/>
          <a:ln w="38100" cap="flat" cmpd="sng">
            <a:solidFill>
              <a:schemeClr val="dk1"/>
            </a:solidFill>
            <a:prstDash val="solid"/>
            <a:round/>
            <a:headEnd type="none" w="sm" len="sm"/>
            <a:tailEnd type="none" w="sm" len="sm"/>
          </a:ln>
        </p:spPr>
      </p:cxnSp>
      <p:cxnSp>
        <p:nvCxnSpPr>
          <p:cNvPr id="783" name="Google Shape;783;p51"/>
          <p:cNvCxnSpPr/>
          <p:nvPr/>
        </p:nvCxnSpPr>
        <p:spPr>
          <a:xfrm>
            <a:off x="3549650" y="2000250"/>
            <a:ext cx="476400" cy="0"/>
          </a:xfrm>
          <a:prstGeom prst="straightConnector1">
            <a:avLst/>
          </a:prstGeom>
          <a:noFill/>
          <a:ln w="38100" cap="flat" cmpd="sng">
            <a:solidFill>
              <a:schemeClr val="dk1"/>
            </a:solidFill>
            <a:prstDash val="solid"/>
            <a:round/>
            <a:headEnd type="none" w="sm" len="sm"/>
            <a:tailEnd type="triangle" w="med" len="med"/>
          </a:ln>
        </p:spPr>
      </p:cxnSp>
      <p:cxnSp>
        <p:nvCxnSpPr>
          <p:cNvPr id="784" name="Google Shape;784;p51"/>
          <p:cNvCxnSpPr/>
          <p:nvPr/>
        </p:nvCxnSpPr>
        <p:spPr>
          <a:xfrm>
            <a:off x="3549650" y="2292350"/>
            <a:ext cx="476400" cy="0"/>
          </a:xfrm>
          <a:prstGeom prst="straightConnector1">
            <a:avLst/>
          </a:prstGeom>
          <a:noFill/>
          <a:ln w="38100" cap="flat" cmpd="sng">
            <a:solidFill>
              <a:schemeClr val="dk1"/>
            </a:solidFill>
            <a:prstDash val="solid"/>
            <a:round/>
            <a:headEnd type="none" w="sm" len="sm"/>
            <a:tailEnd type="triangle" w="med" len="med"/>
          </a:ln>
        </p:spPr>
      </p:cxnSp>
      <p:sp>
        <p:nvSpPr>
          <p:cNvPr id="785" name="Google Shape;785;p51"/>
          <p:cNvSpPr/>
          <p:nvPr/>
        </p:nvSpPr>
        <p:spPr>
          <a:xfrm>
            <a:off x="4371999" y="1827149"/>
            <a:ext cx="746100" cy="1576451"/>
          </a:xfrm>
          <a:prstGeom prst="rect">
            <a:avLst/>
          </a:prstGeom>
          <a:noFill/>
          <a:ln>
            <a:noFill/>
          </a:ln>
        </p:spPr>
        <p:txBody>
          <a:bodyPr spcFirstLastPara="1" wrap="square" lIns="63500" tIns="25400" rIns="63500" bIns="25400" anchor="t" anchorCtr="0">
            <a:noAutofit/>
          </a:bodyPr>
          <a:lstStyle/>
          <a:p>
            <a:pPr marL="0" marR="0" lvl="0" indent="0" algn="l" rtl="0">
              <a:lnSpc>
                <a:spcPct val="85000"/>
              </a:lnSpc>
              <a:spcBef>
                <a:spcPts val="0"/>
              </a:spcBef>
              <a:spcAft>
                <a:spcPts val="0"/>
              </a:spcAft>
              <a:buClr>
                <a:srgbClr val="000000"/>
              </a:buClr>
              <a:buSzPts val="2800"/>
              <a:buFont typeface="Arial"/>
              <a:buNone/>
            </a:pPr>
            <a:r>
              <a:rPr lang="en-US" b="0" i="0" u="none" strike="noStrike" cap="none" dirty="0">
                <a:solidFill>
                  <a:srgbClr val="0070C0"/>
                </a:solidFill>
                <a:latin typeface="Calibri" panose="020F0502020204030204" pitchFamily="34" charset="0"/>
                <a:ea typeface="Arial"/>
                <a:cs typeface="Calibri" panose="020F0502020204030204" pitchFamily="34" charset="0"/>
                <a:sym typeface="Arial"/>
              </a:rPr>
              <a:t>add</a:t>
            </a:r>
            <a:endParaRPr sz="1200" b="0" i="0" u="none" strike="noStrike" cap="none" dirty="0">
              <a:solidFill>
                <a:srgbClr val="0070C0"/>
              </a:solidFill>
              <a:latin typeface="Calibri" panose="020F0502020204030204" pitchFamily="34" charset="0"/>
              <a:ea typeface="Arial"/>
              <a:cs typeface="Calibri" panose="020F0502020204030204" pitchFamily="34" charset="0"/>
              <a:sym typeface="Arial"/>
            </a:endParaRPr>
          </a:p>
          <a:p>
            <a:pPr marL="0" marR="0" lvl="0" indent="0" algn="l" rtl="0">
              <a:lnSpc>
                <a:spcPct val="85000"/>
              </a:lnSpc>
              <a:spcBef>
                <a:spcPts val="0"/>
              </a:spcBef>
              <a:spcAft>
                <a:spcPts val="0"/>
              </a:spcAft>
              <a:buClr>
                <a:srgbClr val="000000"/>
              </a:buClr>
              <a:buSzPts val="2800"/>
              <a:buFont typeface="Arial"/>
              <a:buNone/>
            </a:pPr>
            <a:r>
              <a:rPr lang="en-US" b="0" i="0" u="none" strike="noStrike" cap="none" dirty="0">
                <a:solidFill>
                  <a:srgbClr val="0070C0"/>
                </a:solidFill>
                <a:latin typeface="Calibri" panose="020F0502020204030204" pitchFamily="34" charset="0"/>
                <a:ea typeface="Arial"/>
                <a:cs typeface="Calibri" panose="020F0502020204030204" pitchFamily="34" charset="0"/>
                <a:sym typeface="Arial"/>
              </a:rPr>
              <a:t>sub</a:t>
            </a:r>
            <a:endParaRPr sz="1200" b="0" i="0" u="none" strike="noStrike" cap="none" dirty="0">
              <a:solidFill>
                <a:srgbClr val="0070C0"/>
              </a:solidFill>
              <a:latin typeface="Calibri" panose="020F0502020204030204" pitchFamily="34" charset="0"/>
              <a:ea typeface="Arial"/>
              <a:cs typeface="Calibri" panose="020F0502020204030204" pitchFamily="34" charset="0"/>
              <a:sym typeface="Arial"/>
            </a:endParaRPr>
          </a:p>
          <a:p>
            <a:pPr marL="0" marR="0" lvl="0" indent="0" algn="l" rtl="0">
              <a:lnSpc>
                <a:spcPct val="85000"/>
              </a:lnSpc>
              <a:spcBef>
                <a:spcPts val="0"/>
              </a:spcBef>
              <a:spcAft>
                <a:spcPts val="0"/>
              </a:spcAft>
              <a:buClr>
                <a:srgbClr val="000000"/>
              </a:buClr>
              <a:buSzPts val="2800"/>
              <a:buFont typeface="Arial"/>
              <a:buNone/>
            </a:pPr>
            <a:r>
              <a:rPr lang="en-US" b="0" dirty="0">
                <a:solidFill>
                  <a:srgbClr val="0070C0"/>
                </a:solidFill>
                <a:latin typeface="Calibri" panose="020F0502020204030204" pitchFamily="34" charset="0"/>
                <a:ea typeface="Arial"/>
                <a:cs typeface="Calibri" panose="020F0502020204030204" pitchFamily="34" charset="0"/>
                <a:sym typeface="Arial"/>
              </a:rPr>
              <a:t>a</a:t>
            </a:r>
            <a:r>
              <a:rPr lang="en-US" b="0" i="0" u="none" strike="noStrike" cap="none" dirty="0">
                <a:solidFill>
                  <a:srgbClr val="0070C0"/>
                </a:solidFill>
                <a:latin typeface="Calibri" panose="020F0502020204030204" pitchFamily="34" charset="0"/>
                <a:ea typeface="Arial"/>
                <a:cs typeface="Calibri" panose="020F0502020204030204" pitchFamily="34" charset="0"/>
                <a:sym typeface="Arial"/>
              </a:rPr>
              <a:t>nd</a:t>
            </a:r>
          </a:p>
          <a:p>
            <a:pPr marL="0" marR="0" lvl="0" indent="0" algn="l" rtl="0">
              <a:lnSpc>
                <a:spcPct val="85000"/>
              </a:lnSpc>
              <a:spcBef>
                <a:spcPts val="0"/>
              </a:spcBef>
              <a:spcAft>
                <a:spcPts val="0"/>
              </a:spcAft>
              <a:buClr>
                <a:srgbClr val="000000"/>
              </a:buClr>
              <a:buSzPts val="2800"/>
              <a:buFont typeface="Arial"/>
              <a:buNone/>
            </a:pPr>
            <a:endParaRPr sz="1200" b="0" i="0" u="none" strike="noStrike" cap="none" dirty="0">
              <a:solidFill>
                <a:srgbClr val="0070C0"/>
              </a:solidFill>
              <a:latin typeface="Calibri" panose="020F0502020204030204" pitchFamily="34" charset="0"/>
              <a:ea typeface="Arial"/>
              <a:cs typeface="Calibri" panose="020F0502020204030204" pitchFamily="34" charset="0"/>
              <a:sym typeface="Arial"/>
            </a:endParaRPr>
          </a:p>
          <a:p>
            <a:pPr marL="0" marR="0" lvl="0" indent="0" algn="l" rtl="0">
              <a:lnSpc>
                <a:spcPct val="85000"/>
              </a:lnSpc>
              <a:spcBef>
                <a:spcPts val="0"/>
              </a:spcBef>
              <a:spcAft>
                <a:spcPts val="0"/>
              </a:spcAft>
              <a:buClr>
                <a:srgbClr val="000000"/>
              </a:buClr>
              <a:buSzPts val="2800"/>
              <a:buFont typeface="Arial"/>
              <a:buNone/>
            </a:pPr>
            <a:r>
              <a:rPr lang="en-US" b="0" i="0" u="none" strike="noStrike" cap="none" dirty="0">
                <a:solidFill>
                  <a:srgbClr val="0070C0"/>
                </a:solidFill>
                <a:latin typeface="Calibri" panose="020F0502020204030204" pitchFamily="34" charset="0"/>
                <a:ea typeface="Arial"/>
                <a:cs typeface="Calibri" panose="020F0502020204030204" pitchFamily="34" charset="0"/>
                <a:sym typeface="Arial"/>
              </a:rPr>
              <a:t>or</a:t>
            </a:r>
            <a:endParaRPr sz="1200" b="0" i="0" u="none" strike="noStrike" cap="none" dirty="0">
              <a:solidFill>
                <a:srgbClr val="0070C0"/>
              </a:solidFill>
              <a:latin typeface="Calibri" panose="020F0502020204030204" pitchFamily="34" charset="0"/>
              <a:ea typeface="Arial"/>
              <a:cs typeface="Calibri" panose="020F0502020204030204" pitchFamily="34" charset="0"/>
              <a:sym typeface="Arial"/>
            </a:endParaRPr>
          </a:p>
        </p:txBody>
      </p:sp>
      <p:sp>
        <p:nvSpPr>
          <p:cNvPr id="786" name="Google Shape;786;p51"/>
          <p:cNvSpPr/>
          <p:nvPr/>
        </p:nvSpPr>
        <p:spPr>
          <a:xfrm>
            <a:off x="5600700" y="2184400"/>
            <a:ext cx="1500300" cy="795300"/>
          </a:xfrm>
          <a:prstGeom prst="rect">
            <a:avLst/>
          </a:prstGeom>
          <a:noFill/>
          <a:ln>
            <a:noFill/>
          </a:ln>
        </p:spPr>
        <p:txBody>
          <a:bodyPr spcFirstLastPara="1" wrap="square" lIns="63500" tIns="25400" rIns="63500" bIns="25400" anchor="t" anchorCtr="0">
            <a:noAutofit/>
          </a:bodyPr>
          <a:lstStyle/>
          <a:p>
            <a:pPr marL="0" marR="0" lvl="0" indent="0" algn="l" rtl="0">
              <a:lnSpc>
                <a:spcPct val="85000"/>
              </a:lnSpc>
              <a:spcBef>
                <a:spcPts val="0"/>
              </a:spcBef>
              <a:spcAft>
                <a:spcPts val="0"/>
              </a:spcAft>
              <a:buClr>
                <a:srgbClr val="000000"/>
              </a:buClr>
              <a:buSzPts val="2800"/>
              <a:buFont typeface="Arial"/>
              <a:buNone/>
            </a:pPr>
            <a:r>
              <a:rPr lang="en-US" b="0" i="0" u="none" strike="noStrike" cap="none" dirty="0">
                <a:solidFill>
                  <a:srgbClr val="0070C0"/>
                </a:solidFill>
                <a:latin typeface="Calibri" panose="020F0502020204030204" pitchFamily="34" charset="0"/>
                <a:ea typeface="Arial"/>
                <a:cs typeface="Calibri" panose="020F0502020204030204" pitchFamily="34" charset="0"/>
                <a:sym typeface="Arial"/>
              </a:rPr>
              <a:t>user</a:t>
            </a:r>
            <a:endParaRPr sz="1200" b="0" i="0" u="none" strike="noStrike" cap="none" dirty="0">
              <a:solidFill>
                <a:srgbClr val="0070C0"/>
              </a:solidFill>
              <a:latin typeface="Calibri" panose="020F0502020204030204" pitchFamily="34" charset="0"/>
              <a:ea typeface="Arial"/>
              <a:cs typeface="Calibri" panose="020F0502020204030204" pitchFamily="34" charset="0"/>
              <a:sym typeface="Arial"/>
            </a:endParaRPr>
          </a:p>
          <a:p>
            <a:pPr marL="0" marR="0" lvl="0" indent="0" algn="l" rtl="0">
              <a:lnSpc>
                <a:spcPct val="85000"/>
              </a:lnSpc>
              <a:spcBef>
                <a:spcPts val="0"/>
              </a:spcBef>
              <a:spcAft>
                <a:spcPts val="0"/>
              </a:spcAft>
              <a:buClr>
                <a:srgbClr val="000000"/>
              </a:buClr>
              <a:buSzPts val="2800"/>
              <a:buFont typeface="Arial"/>
              <a:buNone/>
            </a:pPr>
            <a:r>
              <a:rPr lang="en-US" b="0" i="0" u="none" strike="noStrike" cap="none" dirty="0">
                <a:solidFill>
                  <a:srgbClr val="0070C0"/>
                </a:solidFill>
                <a:latin typeface="Calibri" panose="020F0502020204030204" pitchFamily="34" charset="0"/>
                <a:ea typeface="Arial"/>
                <a:cs typeface="Calibri" panose="020F0502020204030204" pitchFamily="34" charset="0"/>
                <a:sym typeface="Arial"/>
              </a:rPr>
              <a:t>program</a:t>
            </a:r>
            <a:endParaRPr sz="1200" b="0" i="0" u="none" strike="noStrike" cap="none" dirty="0">
              <a:solidFill>
                <a:srgbClr val="0070C0"/>
              </a:solidFill>
              <a:latin typeface="Calibri" panose="020F0502020204030204" pitchFamily="34" charset="0"/>
              <a:ea typeface="Arial"/>
              <a:cs typeface="Calibri" panose="020F0502020204030204" pitchFamily="34" charset="0"/>
              <a:sym typeface="Arial"/>
            </a:endParaRPr>
          </a:p>
        </p:txBody>
      </p:sp>
      <p:cxnSp>
        <p:nvCxnSpPr>
          <p:cNvPr id="787" name="Google Shape;787;p51"/>
          <p:cNvCxnSpPr/>
          <p:nvPr/>
        </p:nvCxnSpPr>
        <p:spPr>
          <a:xfrm>
            <a:off x="4114800" y="2133600"/>
            <a:ext cx="1206600" cy="0"/>
          </a:xfrm>
          <a:prstGeom prst="straightConnector1">
            <a:avLst/>
          </a:prstGeom>
          <a:noFill/>
          <a:ln w="38100" cap="flat" cmpd="sng">
            <a:solidFill>
              <a:schemeClr val="dk1"/>
            </a:solidFill>
            <a:prstDash val="solid"/>
            <a:round/>
            <a:headEnd type="none" w="sm" len="sm"/>
            <a:tailEnd type="none" w="sm" len="sm"/>
          </a:ln>
        </p:spPr>
      </p:cxnSp>
      <p:cxnSp>
        <p:nvCxnSpPr>
          <p:cNvPr id="788" name="Google Shape;788;p51"/>
          <p:cNvCxnSpPr/>
          <p:nvPr/>
        </p:nvCxnSpPr>
        <p:spPr>
          <a:xfrm>
            <a:off x="4127500" y="1778000"/>
            <a:ext cx="1193700" cy="0"/>
          </a:xfrm>
          <a:prstGeom prst="straightConnector1">
            <a:avLst/>
          </a:prstGeom>
          <a:noFill/>
          <a:ln w="38100" cap="flat" cmpd="sng">
            <a:solidFill>
              <a:schemeClr val="dk1"/>
            </a:solidFill>
            <a:prstDash val="solid"/>
            <a:round/>
            <a:headEnd type="none" w="sm" len="sm"/>
            <a:tailEnd type="none" w="sm" len="sm"/>
          </a:ln>
        </p:spPr>
      </p:cxnSp>
      <p:cxnSp>
        <p:nvCxnSpPr>
          <p:cNvPr id="789" name="Google Shape;789;p51"/>
          <p:cNvCxnSpPr/>
          <p:nvPr/>
        </p:nvCxnSpPr>
        <p:spPr>
          <a:xfrm>
            <a:off x="4114800" y="2514600"/>
            <a:ext cx="1206600" cy="0"/>
          </a:xfrm>
          <a:prstGeom prst="straightConnector1">
            <a:avLst/>
          </a:prstGeom>
          <a:noFill/>
          <a:ln w="38100" cap="flat" cmpd="sng">
            <a:solidFill>
              <a:schemeClr val="dk1"/>
            </a:solidFill>
            <a:prstDash val="solid"/>
            <a:round/>
            <a:headEnd type="none" w="sm" len="sm"/>
            <a:tailEnd type="none" w="sm" len="sm"/>
          </a:ln>
        </p:spPr>
      </p:cxnSp>
      <p:cxnSp>
        <p:nvCxnSpPr>
          <p:cNvPr id="790" name="Google Shape;790;p51"/>
          <p:cNvCxnSpPr/>
          <p:nvPr/>
        </p:nvCxnSpPr>
        <p:spPr>
          <a:xfrm>
            <a:off x="4114800" y="3276600"/>
            <a:ext cx="1206600" cy="0"/>
          </a:xfrm>
          <a:prstGeom prst="straightConnector1">
            <a:avLst/>
          </a:prstGeom>
          <a:noFill/>
          <a:ln w="38100" cap="flat" cmpd="sng">
            <a:solidFill>
              <a:schemeClr val="dk1"/>
            </a:solidFill>
            <a:prstDash val="solid"/>
            <a:round/>
            <a:headEnd type="none" w="sm" len="sm"/>
            <a:tailEnd type="none" w="sm" len="sm"/>
          </a:ln>
        </p:spPr>
      </p:cxnSp>
      <p:cxnSp>
        <p:nvCxnSpPr>
          <p:cNvPr id="791" name="Google Shape;791;p51"/>
          <p:cNvCxnSpPr/>
          <p:nvPr/>
        </p:nvCxnSpPr>
        <p:spPr>
          <a:xfrm>
            <a:off x="4089400" y="2933700"/>
            <a:ext cx="1231800" cy="0"/>
          </a:xfrm>
          <a:prstGeom prst="straightConnector1">
            <a:avLst/>
          </a:prstGeom>
          <a:noFill/>
          <a:ln w="38100" cap="flat" cmpd="sng">
            <a:solidFill>
              <a:schemeClr val="dk1"/>
            </a:solidFill>
            <a:prstDash val="solid"/>
            <a:round/>
            <a:headEnd type="none" w="sm" len="sm"/>
            <a:tailEnd type="none" w="sm" len="sm"/>
          </a:ln>
        </p:spPr>
      </p:cxnSp>
      <p:cxnSp>
        <p:nvCxnSpPr>
          <p:cNvPr id="792" name="Google Shape;792;p51"/>
          <p:cNvCxnSpPr/>
          <p:nvPr/>
        </p:nvCxnSpPr>
        <p:spPr>
          <a:xfrm>
            <a:off x="5365750" y="1784350"/>
            <a:ext cx="228600" cy="355500"/>
          </a:xfrm>
          <a:prstGeom prst="straightConnector1">
            <a:avLst/>
          </a:prstGeom>
          <a:noFill/>
          <a:ln w="38100" cap="flat" cmpd="sng">
            <a:solidFill>
              <a:schemeClr val="dk1"/>
            </a:solidFill>
            <a:prstDash val="solid"/>
            <a:round/>
            <a:headEnd type="none" w="sm" len="sm"/>
            <a:tailEnd type="none" w="sm" len="sm"/>
          </a:ln>
        </p:spPr>
      </p:cxnSp>
      <p:cxnSp>
        <p:nvCxnSpPr>
          <p:cNvPr id="793" name="Google Shape;793;p51"/>
          <p:cNvCxnSpPr/>
          <p:nvPr/>
        </p:nvCxnSpPr>
        <p:spPr>
          <a:xfrm rot="10800000" flipH="1">
            <a:off x="5372100" y="2946500"/>
            <a:ext cx="216000" cy="317400"/>
          </a:xfrm>
          <a:prstGeom prst="straightConnector1">
            <a:avLst/>
          </a:prstGeom>
          <a:noFill/>
          <a:ln w="38100" cap="flat" cmpd="sng">
            <a:solidFill>
              <a:schemeClr val="dk1"/>
            </a:solidFill>
            <a:prstDash val="solid"/>
            <a:round/>
            <a:headEnd type="none" w="sm" len="sm"/>
            <a:tailEnd type="none" w="sm" len="sm"/>
          </a:ln>
        </p:spPr>
      </p:cxnSp>
      <p:sp>
        <p:nvSpPr>
          <p:cNvPr id="794" name="Google Shape;794;p51"/>
          <p:cNvSpPr/>
          <p:nvPr/>
        </p:nvSpPr>
        <p:spPr>
          <a:xfrm>
            <a:off x="4343400" y="4613639"/>
            <a:ext cx="952500" cy="1428750"/>
          </a:xfrm>
          <a:prstGeom prst="rect">
            <a:avLst/>
          </a:prstGeom>
          <a:noFill/>
          <a:ln>
            <a:noFill/>
          </a:ln>
        </p:spPr>
        <p:txBody>
          <a:bodyPr spcFirstLastPara="1" wrap="square" lIns="63500" tIns="25400" rIns="63500" bIns="25400" anchor="t" anchorCtr="0">
            <a:noAutofit/>
          </a:bodyPr>
          <a:lstStyle/>
          <a:p>
            <a:pPr marL="0" marR="0" lvl="0" indent="0" algn="l" rtl="0">
              <a:lnSpc>
                <a:spcPct val="85000"/>
              </a:lnSpc>
              <a:spcBef>
                <a:spcPts val="0"/>
              </a:spcBef>
              <a:spcAft>
                <a:spcPts val="0"/>
              </a:spcAft>
              <a:buClr>
                <a:srgbClr val="000000"/>
              </a:buClr>
              <a:buSzPts val="2800"/>
              <a:buFont typeface="Arial"/>
              <a:buNone/>
            </a:pPr>
            <a:r>
              <a:rPr lang="en-US" b="0" i="0" u="none" strike="noStrike" cap="none" dirty="0">
                <a:solidFill>
                  <a:srgbClr val="FF0000"/>
                </a:solidFill>
                <a:latin typeface="Calibri" panose="020F0502020204030204" pitchFamily="34" charset="0"/>
                <a:ea typeface="Arial"/>
                <a:cs typeface="Calibri" panose="020F0502020204030204" pitchFamily="34" charset="0"/>
                <a:sym typeface="Arial"/>
              </a:rPr>
              <a:t>read</a:t>
            </a:r>
          </a:p>
          <a:p>
            <a:pPr marL="0" marR="0" lvl="0" indent="0" algn="l" rtl="0">
              <a:lnSpc>
                <a:spcPct val="85000"/>
              </a:lnSpc>
              <a:spcBef>
                <a:spcPts val="0"/>
              </a:spcBef>
              <a:spcAft>
                <a:spcPts val="0"/>
              </a:spcAft>
              <a:buClr>
                <a:srgbClr val="000000"/>
              </a:buClr>
              <a:buSzPts val="2800"/>
              <a:buFont typeface="Arial"/>
              <a:buNone/>
            </a:pPr>
            <a:endParaRPr sz="1200" b="0" i="0" u="none" strike="noStrike" cap="none" dirty="0">
              <a:solidFill>
                <a:srgbClr val="FF0000"/>
              </a:solidFill>
              <a:latin typeface="Calibri" panose="020F0502020204030204" pitchFamily="34" charset="0"/>
              <a:ea typeface="Arial"/>
              <a:cs typeface="Calibri" panose="020F0502020204030204" pitchFamily="34" charset="0"/>
              <a:sym typeface="Arial"/>
            </a:endParaRPr>
          </a:p>
          <a:p>
            <a:pPr marL="0" marR="0" lvl="0" indent="0" algn="l" rtl="0">
              <a:lnSpc>
                <a:spcPct val="85000"/>
              </a:lnSpc>
              <a:spcBef>
                <a:spcPts val="0"/>
              </a:spcBef>
              <a:spcAft>
                <a:spcPts val="0"/>
              </a:spcAft>
              <a:buClr>
                <a:srgbClr val="000000"/>
              </a:buClr>
              <a:buSzPts val="2800"/>
              <a:buFont typeface="Arial"/>
              <a:buNone/>
            </a:pPr>
            <a:r>
              <a:rPr lang="en-US" b="0" i="0" u="none" strike="noStrike" cap="none" dirty="0">
                <a:solidFill>
                  <a:srgbClr val="FF0000"/>
                </a:solidFill>
                <a:latin typeface="Calibri" panose="020F0502020204030204" pitchFamily="34" charset="0"/>
                <a:ea typeface="Arial"/>
                <a:cs typeface="Calibri" panose="020F0502020204030204" pitchFamily="34" charset="0"/>
                <a:sym typeface="Arial"/>
              </a:rPr>
              <a:t>store</a:t>
            </a:r>
            <a:endParaRPr sz="1200" b="0" i="0" u="none" strike="noStrike" cap="none" dirty="0">
              <a:solidFill>
                <a:srgbClr val="FF0000"/>
              </a:solidFill>
              <a:latin typeface="Calibri" panose="020F0502020204030204" pitchFamily="34" charset="0"/>
              <a:ea typeface="Arial"/>
              <a:cs typeface="Calibri" panose="020F0502020204030204" pitchFamily="34" charset="0"/>
              <a:sym typeface="Arial"/>
            </a:endParaRPr>
          </a:p>
          <a:p>
            <a:pPr marL="0" marR="0" lvl="0" indent="0" algn="l" rtl="0">
              <a:lnSpc>
                <a:spcPct val="85000"/>
              </a:lnSpc>
              <a:spcBef>
                <a:spcPts val="0"/>
              </a:spcBef>
              <a:spcAft>
                <a:spcPts val="0"/>
              </a:spcAft>
              <a:buClr>
                <a:srgbClr val="000000"/>
              </a:buClr>
              <a:buSzPts val="2800"/>
              <a:buFont typeface="Arial"/>
              <a:buNone/>
            </a:pPr>
            <a:r>
              <a:rPr lang="en-US" b="0" i="0" u="none" strike="noStrike" cap="none" dirty="0">
                <a:solidFill>
                  <a:srgbClr val="FF0000"/>
                </a:solidFill>
                <a:latin typeface="Calibri" panose="020F0502020204030204" pitchFamily="34" charset="0"/>
                <a:ea typeface="Arial"/>
                <a:cs typeface="Calibri" panose="020F0502020204030204" pitchFamily="34" charset="0"/>
                <a:sym typeface="Arial"/>
              </a:rPr>
              <a:t>...</a:t>
            </a:r>
            <a:endParaRPr sz="1200" b="0" i="0" u="none" strike="noStrike" cap="none" dirty="0">
              <a:solidFill>
                <a:srgbClr val="FF0000"/>
              </a:solidFill>
              <a:latin typeface="Calibri" panose="020F0502020204030204" pitchFamily="34" charset="0"/>
              <a:ea typeface="Arial"/>
              <a:cs typeface="Calibri" panose="020F0502020204030204" pitchFamily="34" charset="0"/>
              <a:sym typeface="Arial"/>
            </a:endParaRPr>
          </a:p>
          <a:p>
            <a:pPr marL="0" marR="0" lvl="0" indent="0" algn="l" rtl="0">
              <a:lnSpc>
                <a:spcPct val="85000"/>
              </a:lnSpc>
              <a:spcBef>
                <a:spcPts val="0"/>
              </a:spcBef>
              <a:spcAft>
                <a:spcPts val="0"/>
              </a:spcAft>
              <a:buClr>
                <a:srgbClr val="000000"/>
              </a:buClr>
              <a:buSzPts val="2800"/>
              <a:buFont typeface="Arial"/>
              <a:buNone/>
            </a:pPr>
            <a:r>
              <a:rPr lang="en-US" b="0" i="0" u="none" strike="noStrike" cap="none" dirty="0" err="1">
                <a:solidFill>
                  <a:srgbClr val="FF0000"/>
                </a:solidFill>
                <a:latin typeface="Calibri" panose="020F0502020204030204" pitchFamily="34" charset="0"/>
                <a:ea typeface="Arial"/>
                <a:cs typeface="Calibri" panose="020F0502020204030204" pitchFamily="34" charset="0"/>
                <a:sym typeface="Arial"/>
              </a:rPr>
              <a:t>jr</a:t>
            </a:r>
            <a:endParaRPr b="0" i="0" u="none" strike="noStrike" cap="none" dirty="0">
              <a:solidFill>
                <a:srgbClr val="FF0000"/>
              </a:solidFill>
              <a:latin typeface="Calibri" panose="020F0502020204030204" pitchFamily="34" charset="0"/>
              <a:ea typeface="Arial"/>
              <a:cs typeface="Calibri" panose="020F0502020204030204" pitchFamily="34" charset="0"/>
              <a:sym typeface="Arial"/>
            </a:endParaRPr>
          </a:p>
        </p:txBody>
      </p:sp>
      <p:cxnSp>
        <p:nvCxnSpPr>
          <p:cNvPr id="795" name="Google Shape;795;p51"/>
          <p:cNvCxnSpPr/>
          <p:nvPr/>
        </p:nvCxnSpPr>
        <p:spPr>
          <a:xfrm>
            <a:off x="4114800" y="4622800"/>
            <a:ext cx="1206500" cy="0"/>
          </a:xfrm>
          <a:prstGeom prst="straightConnector1">
            <a:avLst/>
          </a:prstGeom>
          <a:noFill/>
          <a:ln w="38100" cap="flat" cmpd="sng">
            <a:solidFill>
              <a:schemeClr val="dk1"/>
            </a:solidFill>
            <a:prstDash val="solid"/>
            <a:round/>
            <a:headEnd type="none" w="sm" len="sm"/>
            <a:tailEnd type="none" w="sm" len="sm"/>
          </a:ln>
        </p:spPr>
      </p:cxnSp>
      <p:cxnSp>
        <p:nvCxnSpPr>
          <p:cNvPr id="796" name="Google Shape;796;p51"/>
          <p:cNvCxnSpPr/>
          <p:nvPr/>
        </p:nvCxnSpPr>
        <p:spPr>
          <a:xfrm>
            <a:off x="4114800" y="5689600"/>
            <a:ext cx="1193800" cy="0"/>
          </a:xfrm>
          <a:prstGeom prst="straightConnector1">
            <a:avLst/>
          </a:prstGeom>
          <a:noFill/>
          <a:ln w="38100" cap="flat" cmpd="sng">
            <a:solidFill>
              <a:schemeClr val="dk1"/>
            </a:solidFill>
            <a:prstDash val="solid"/>
            <a:round/>
            <a:headEnd type="none" w="sm" len="sm"/>
            <a:tailEnd type="none" w="sm" len="sm"/>
          </a:ln>
        </p:spPr>
      </p:cxnSp>
      <p:cxnSp>
        <p:nvCxnSpPr>
          <p:cNvPr id="797" name="Google Shape;797;p51"/>
          <p:cNvCxnSpPr/>
          <p:nvPr/>
        </p:nvCxnSpPr>
        <p:spPr>
          <a:xfrm>
            <a:off x="4102100" y="6146800"/>
            <a:ext cx="1193800" cy="0"/>
          </a:xfrm>
          <a:prstGeom prst="straightConnector1">
            <a:avLst/>
          </a:prstGeom>
          <a:noFill/>
          <a:ln w="38100" cap="flat" cmpd="sng">
            <a:solidFill>
              <a:schemeClr val="dk1"/>
            </a:solidFill>
            <a:prstDash val="solid"/>
            <a:round/>
            <a:headEnd type="none" w="sm" len="sm"/>
            <a:tailEnd type="none" w="sm" len="sm"/>
          </a:ln>
        </p:spPr>
      </p:cxnSp>
      <p:cxnSp>
        <p:nvCxnSpPr>
          <p:cNvPr id="798" name="Google Shape;798;p51"/>
          <p:cNvCxnSpPr/>
          <p:nvPr/>
        </p:nvCxnSpPr>
        <p:spPr>
          <a:xfrm>
            <a:off x="4127500" y="5003800"/>
            <a:ext cx="1193800" cy="0"/>
          </a:xfrm>
          <a:prstGeom prst="straightConnector1">
            <a:avLst/>
          </a:prstGeom>
          <a:noFill/>
          <a:ln w="38100" cap="flat" cmpd="sng">
            <a:solidFill>
              <a:schemeClr val="dk1"/>
            </a:solidFill>
            <a:prstDash val="solid"/>
            <a:round/>
            <a:headEnd type="none" w="sm" len="sm"/>
            <a:tailEnd type="none" w="sm" len="sm"/>
          </a:ln>
        </p:spPr>
      </p:cxnSp>
      <p:cxnSp>
        <p:nvCxnSpPr>
          <p:cNvPr id="799" name="Google Shape;799;p51"/>
          <p:cNvCxnSpPr/>
          <p:nvPr/>
        </p:nvCxnSpPr>
        <p:spPr>
          <a:xfrm>
            <a:off x="4114800" y="5384800"/>
            <a:ext cx="1219200" cy="0"/>
          </a:xfrm>
          <a:prstGeom prst="straightConnector1">
            <a:avLst/>
          </a:prstGeom>
          <a:noFill/>
          <a:ln w="38100" cap="flat" cmpd="sng">
            <a:solidFill>
              <a:schemeClr val="dk1"/>
            </a:solidFill>
            <a:prstDash val="solid"/>
            <a:round/>
            <a:headEnd type="none" w="sm" len="sm"/>
            <a:tailEnd type="none" w="sm" len="sm"/>
          </a:ln>
        </p:spPr>
      </p:cxnSp>
      <p:sp>
        <p:nvSpPr>
          <p:cNvPr id="800" name="Google Shape;800;p51"/>
          <p:cNvSpPr/>
          <p:nvPr/>
        </p:nvSpPr>
        <p:spPr>
          <a:xfrm>
            <a:off x="5867400" y="4724400"/>
            <a:ext cx="1500300" cy="1160400"/>
          </a:xfrm>
          <a:prstGeom prst="rect">
            <a:avLst/>
          </a:prstGeom>
          <a:noFill/>
          <a:ln>
            <a:noFill/>
          </a:ln>
        </p:spPr>
        <p:txBody>
          <a:bodyPr spcFirstLastPara="1" wrap="square" lIns="63500" tIns="25400" rIns="63500" bIns="25400" anchor="t" anchorCtr="0">
            <a:noAutofit/>
          </a:bodyPr>
          <a:lstStyle/>
          <a:p>
            <a:pPr marL="0" marR="0" lvl="0" indent="0" algn="l" rtl="0">
              <a:lnSpc>
                <a:spcPct val="85000"/>
              </a:lnSpc>
              <a:spcBef>
                <a:spcPts val="0"/>
              </a:spcBef>
              <a:spcAft>
                <a:spcPts val="0"/>
              </a:spcAft>
              <a:buClr>
                <a:srgbClr val="000000"/>
              </a:buClr>
              <a:buSzPts val="2800"/>
              <a:buFont typeface="Arial"/>
              <a:buNone/>
            </a:pPr>
            <a:r>
              <a:rPr lang="en-US" b="0" i="0" u="none" strike="noStrike" cap="none" dirty="0">
                <a:solidFill>
                  <a:srgbClr val="FF0000"/>
                </a:solidFill>
                <a:latin typeface="Calibri" panose="020F0502020204030204" pitchFamily="34" charset="0"/>
                <a:ea typeface="Arial"/>
                <a:cs typeface="Calibri" panose="020F0502020204030204" pitchFamily="34" charset="0"/>
                <a:sym typeface="Arial"/>
              </a:rPr>
              <a:t>interrupt</a:t>
            </a:r>
            <a:endParaRPr sz="1200" b="0" i="0" u="none" strike="noStrike" cap="none" dirty="0">
              <a:solidFill>
                <a:srgbClr val="FF0000"/>
              </a:solidFill>
              <a:latin typeface="Calibri" panose="020F0502020204030204" pitchFamily="34" charset="0"/>
              <a:ea typeface="Arial"/>
              <a:cs typeface="Calibri" panose="020F0502020204030204" pitchFamily="34" charset="0"/>
              <a:sym typeface="Arial"/>
            </a:endParaRPr>
          </a:p>
          <a:p>
            <a:pPr marL="0" marR="0" lvl="0" indent="0" algn="l" rtl="0">
              <a:lnSpc>
                <a:spcPct val="85000"/>
              </a:lnSpc>
              <a:spcBef>
                <a:spcPts val="0"/>
              </a:spcBef>
              <a:spcAft>
                <a:spcPts val="0"/>
              </a:spcAft>
              <a:buClr>
                <a:srgbClr val="000000"/>
              </a:buClr>
              <a:buSzPts val="2800"/>
              <a:buFont typeface="Arial"/>
              <a:buNone/>
            </a:pPr>
            <a:r>
              <a:rPr lang="en-US" b="0" i="0" u="none" strike="noStrike" cap="none" dirty="0">
                <a:solidFill>
                  <a:srgbClr val="FF0000"/>
                </a:solidFill>
                <a:latin typeface="Calibri" panose="020F0502020204030204" pitchFamily="34" charset="0"/>
                <a:ea typeface="Arial"/>
                <a:cs typeface="Calibri" panose="020F0502020204030204" pitchFamily="34" charset="0"/>
                <a:sym typeface="Arial"/>
              </a:rPr>
              <a:t>service</a:t>
            </a:r>
            <a:endParaRPr sz="1200" b="0" i="0" u="none" strike="noStrike" cap="none" dirty="0">
              <a:solidFill>
                <a:srgbClr val="FF0000"/>
              </a:solidFill>
              <a:latin typeface="Calibri" panose="020F0502020204030204" pitchFamily="34" charset="0"/>
              <a:ea typeface="Arial"/>
              <a:cs typeface="Calibri" panose="020F0502020204030204" pitchFamily="34" charset="0"/>
              <a:sym typeface="Arial"/>
            </a:endParaRPr>
          </a:p>
          <a:p>
            <a:pPr marL="0" marR="0" lvl="0" indent="0" algn="l" rtl="0">
              <a:lnSpc>
                <a:spcPct val="85000"/>
              </a:lnSpc>
              <a:spcBef>
                <a:spcPts val="0"/>
              </a:spcBef>
              <a:spcAft>
                <a:spcPts val="0"/>
              </a:spcAft>
              <a:buClr>
                <a:srgbClr val="000000"/>
              </a:buClr>
              <a:buSzPts val="2800"/>
              <a:buFont typeface="Arial"/>
              <a:buNone/>
            </a:pPr>
            <a:r>
              <a:rPr lang="en-US" b="0" i="0" u="none" strike="noStrike" cap="none" dirty="0">
                <a:solidFill>
                  <a:srgbClr val="FF0000"/>
                </a:solidFill>
                <a:latin typeface="Calibri" panose="020F0502020204030204" pitchFamily="34" charset="0"/>
                <a:ea typeface="Arial"/>
                <a:cs typeface="Calibri" panose="020F0502020204030204" pitchFamily="34" charset="0"/>
                <a:sym typeface="Arial"/>
              </a:rPr>
              <a:t>routine</a:t>
            </a:r>
            <a:endParaRPr sz="1200" b="0" i="0" u="none" strike="noStrike" cap="none" dirty="0">
              <a:solidFill>
                <a:srgbClr val="FF0000"/>
              </a:solidFill>
              <a:latin typeface="Calibri" panose="020F0502020204030204" pitchFamily="34" charset="0"/>
              <a:ea typeface="Arial"/>
              <a:cs typeface="Calibri" panose="020F0502020204030204" pitchFamily="34" charset="0"/>
              <a:sym typeface="Arial"/>
            </a:endParaRPr>
          </a:p>
        </p:txBody>
      </p:sp>
      <p:cxnSp>
        <p:nvCxnSpPr>
          <p:cNvPr id="801" name="Google Shape;801;p51"/>
          <p:cNvCxnSpPr/>
          <p:nvPr/>
        </p:nvCxnSpPr>
        <p:spPr>
          <a:xfrm>
            <a:off x="5372100" y="4622800"/>
            <a:ext cx="393700" cy="139700"/>
          </a:xfrm>
          <a:prstGeom prst="straightConnector1">
            <a:avLst/>
          </a:prstGeom>
          <a:noFill/>
          <a:ln w="38100" cap="flat" cmpd="sng">
            <a:solidFill>
              <a:schemeClr val="dk1"/>
            </a:solidFill>
            <a:prstDash val="solid"/>
            <a:round/>
            <a:headEnd type="none" w="sm" len="sm"/>
            <a:tailEnd type="none" w="sm" len="sm"/>
          </a:ln>
        </p:spPr>
      </p:cxnSp>
      <p:cxnSp>
        <p:nvCxnSpPr>
          <p:cNvPr id="802" name="Google Shape;802;p51"/>
          <p:cNvCxnSpPr/>
          <p:nvPr/>
        </p:nvCxnSpPr>
        <p:spPr>
          <a:xfrm rot="10800000" flipH="1">
            <a:off x="5372100" y="5842000"/>
            <a:ext cx="381000" cy="317500"/>
          </a:xfrm>
          <a:prstGeom prst="straightConnector1">
            <a:avLst/>
          </a:prstGeom>
          <a:noFill/>
          <a:ln w="38100" cap="flat" cmpd="sng">
            <a:solidFill>
              <a:schemeClr val="dk1"/>
            </a:solidFill>
            <a:prstDash val="solid"/>
            <a:round/>
            <a:headEnd type="none" w="sm" len="sm"/>
            <a:tailEnd type="none" w="sm" len="sm"/>
          </a:ln>
        </p:spPr>
      </p:cxnSp>
      <p:grpSp>
        <p:nvGrpSpPr>
          <p:cNvPr id="803" name="Google Shape;803;p51"/>
          <p:cNvGrpSpPr/>
          <p:nvPr/>
        </p:nvGrpSpPr>
        <p:grpSpPr>
          <a:xfrm>
            <a:off x="1333500" y="3314701"/>
            <a:ext cx="2781300" cy="1554163"/>
            <a:chOff x="840" y="2088"/>
            <a:chExt cx="1752" cy="979"/>
          </a:xfrm>
        </p:grpSpPr>
        <p:cxnSp>
          <p:nvCxnSpPr>
            <p:cNvPr id="804" name="Google Shape;804;p51"/>
            <p:cNvCxnSpPr/>
            <p:nvPr/>
          </p:nvCxnSpPr>
          <p:spPr>
            <a:xfrm>
              <a:off x="1615" y="2088"/>
              <a:ext cx="2" cy="256"/>
            </a:xfrm>
            <a:prstGeom prst="straightConnector1">
              <a:avLst/>
            </a:prstGeom>
            <a:noFill/>
            <a:ln w="38100" cap="flat" cmpd="sng">
              <a:solidFill>
                <a:schemeClr val="dk1"/>
              </a:solidFill>
              <a:prstDash val="solid"/>
              <a:round/>
              <a:headEnd type="none" w="sm" len="sm"/>
              <a:tailEnd type="triangle" w="med" len="med"/>
            </a:ln>
          </p:spPr>
        </p:cxnSp>
        <p:sp>
          <p:nvSpPr>
            <p:cNvPr id="805" name="Google Shape;805;p51"/>
            <p:cNvSpPr/>
            <p:nvPr/>
          </p:nvSpPr>
          <p:spPr>
            <a:xfrm>
              <a:off x="840" y="2336"/>
              <a:ext cx="1656" cy="731"/>
            </a:xfrm>
            <a:prstGeom prst="rect">
              <a:avLst/>
            </a:prstGeom>
            <a:noFill/>
            <a:ln>
              <a:noFill/>
            </a:ln>
          </p:spPr>
          <p:txBody>
            <a:bodyPr spcFirstLastPara="1" wrap="square" lIns="63500" tIns="25400" rIns="63500" bIns="25400" anchor="t" anchorCtr="0">
              <a:noAutofit/>
            </a:bodyPr>
            <a:lstStyle/>
            <a:p>
              <a:pPr marL="0" marR="0" lvl="0" indent="0" algn="l" rtl="0">
                <a:lnSpc>
                  <a:spcPct val="85000"/>
                </a:lnSpc>
                <a:spcBef>
                  <a:spcPts val="0"/>
                </a:spcBef>
                <a:spcAft>
                  <a:spcPts val="0"/>
                </a:spcAft>
                <a:buClr>
                  <a:srgbClr val="000000"/>
                </a:buClr>
                <a:buSzPts val="2800"/>
                <a:buFont typeface="Arial"/>
                <a:buNone/>
              </a:pPr>
              <a:r>
                <a:rPr lang="en-US" b="0" i="0" u="none" strike="noStrike" cap="none" dirty="0">
                  <a:solidFill>
                    <a:schemeClr val="dk1"/>
                  </a:solidFill>
                  <a:latin typeface="Calibri" panose="020F0502020204030204" pitchFamily="34" charset="0"/>
                  <a:ea typeface="Arial"/>
                  <a:cs typeface="Calibri" panose="020F0502020204030204" pitchFamily="34" charset="0"/>
                  <a:sym typeface="Arial"/>
                </a:rPr>
                <a:t>(3) jump to interrupt</a:t>
              </a:r>
              <a:endParaRPr sz="1200" b="0" i="0" u="none" strike="noStrike" cap="none" dirty="0">
                <a:solidFill>
                  <a:srgbClr val="000000"/>
                </a:solidFill>
                <a:latin typeface="Calibri" panose="020F0502020204030204" pitchFamily="34" charset="0"/>
                <a:ea typeface="Arial"/>
                <a:cs typeface="Calibri" panose="020F0502020204030204" pitchFamily="34" charset="0"/>
                <a:sym typeface="Arial"/>
              </a:endParaRPr>
            </a:p>
            <a:p>
              <a:pPr marL="0" marR="0" lvl="0" indent="0" algn="l" rtl="0">
                <a:lnSpc>
                  <a:spcPct val="85000"/>
                </a:lnSpc>
                <a:spcBef>
                  <a:spcPts val="0"/>
                </a:spcBef>
                <a:spcAft>
                  <a:spcPts val="0"/>
                </a:spcAft>
                <a:buClr>
                  <a:srgbClr val="000000"/>
                </a:buClr>
                <a:buSzPts val="2800"/>
                <a:buFont typeface="Arial"/>
                <a:buNone/>
              </a:pPr>
              <a:r>
                <a:rPr lang="en-US" b="0" i="0" u="none" strike="noStrike" cap="none" dirty="0">
                  <a:solidFill>
                    <a:schemeClr val="dk1"/>
                  </a:solidFill>
                  <a:latin typeface="Calibri" panose="020F0502020204030204" pitchFamily="34" charset="0"/>
                  <a:ea typeface="Arial"/>
                  <a:cs typeface="Calibri" panose="020F0502020204030204" pitchFamily="34" charset="0"/>
                  <a:sym typeface="Arial"/>
                </a:rPr>
                <a:t>service routine</a:t>
              </a:r>
              <a:endParaRPr sz="1200" b="0" i="0" u="none" strike="noStrike" cap="none" dirty="0">
                <a:solidFill>
                  <a:srgbClr val="000000"/>
                </a:solidFill>
                <a:latin typeface="Calibri" panose="020F0502020204030204" pitchFamily="34" charset="0"/>
                <a:ea typeface="Arial"/>
                <a:cs typeface="Calibri" panose="020F0502020204030204" pitchFamily="34" charset="0"/>
                <a:sym typeface="Arial"/>
              </a:endParaRPr>
            </a:p>
          </p:txBody>
        </p:sp>
        <p:cxnSp>
          <p:nvCxnSpPr>
            <p:cNvPr id="806" name="Google Shape;806;p51"/>
            <p:cNvCxnSpPr/>
            <p:nvPr/>
          </p:nvCxnSpPr>
          <p:spPr>
            <a:xfrm>
              <a:off x="2016" y="2736"/>
              <a:ext cx="576" cy="160"/>
            </a:xfrm>
            <a:prstGeom prst="straightConnector1">
              <a:avLst/>
            </a:prstGeom>
            <a:noFill/>
            <a:ln w="38100" cap="flat" cmpd="sng">
              <a:solidFill>
                <a:schemeClr val="accent1"/>
              </a:solidFill>
              <a:prstDash val="solid"/>
              <a:round/>
              <a:headEnd type="none" w="sm" len="sm"/>
              <a:tailEnd type="triangle" w="med" len="med"/>
            </a:ln>
          </p:spPr>
        </p:cxnSp>
      </p:grpSp>
      <p:sp>
        <p:nvSpPr>
          <p:cNvPr id="807" name="Google Shape;807;p51"/>
          <p:cNvSpPr/>
          <p:nvPr/>
        </p:nvSpPr>
        <p:spPr>
          <a:xfrm>
            <a:off x="1371600" y="5257800"/>
            <a:ext cx="1981200" cy="794576"/>
          </a:xfrm>
          <a:prstGeom prst="rect">
            <a:avLst/>
          </a:prstGeom>
          <a:noFill/>
          <a:ln>
            <a:noFill/>
          </a:ln>
        </p:spPr>
        <p:txBody>
          <a:bodyPr spcFirstLastPara="1" wrap="square" lIns="63500" tIns="25400" rIns="63500" bIns="25400" anchor="t" anchorCtr="0">
            <a:noAutofit/>
          </a:bodyPr>
          <a:lstStyle/>
          <a:p>
            <a:pPr marL="0" marR="0" lvl="0" indent="0" algn="l" rtl="0">
              <a:lnSpc>
                <a:spcPct val="85000"/>
              </a:lnSpc>
              <a:spcBef>
                <a:spcPts val="0"/>
              </a:spcBef>
              <a:spcAft>
                <a:spcPts val="0"/>
              </a:spcAft>
              <a:buClr>
                <a:srgbClr val="000000"/>
              </a:buClr>
              <a:buSzPts val="2800"/>
              <a:buFont typeface="Arial"/>
              <a:buNone/>
            </a:pPr>
            <a:r>
              <a:rPr lang="en-US" b="0" i="0" u="none" strike="noStrike" cap="none">
                <a:solidFill>
                  <a:schemeClr val="dk1"/>
                </a:solidFill>
                <a:latin typeface="Calibri" panose="020F0502020204030204" pitchFamily="34" charset="0"/>
                <a:ea typeface="Arial"/>
                <a:cs typeface="Calibri" panose="020F0502020204030204" pitchFamily="34" charset="0"/>
                <a:sym typeface="Arial"/>
              </a:rPr>
              <a:t>(4) perform transfer</a:t>
            </a:r>
            <a:endParaRPr sz="1200" b="0" i="0" u="none" strike="noStrike" cap="none">
              <a:solidFill>
                <a:srgbClr val="000000"/>
              </a:solidFill>
              <a:latin typeface="Calibri" panose="020F0502020204030204" pitchFamily="34" charset="0"/>
              <a:ea typeface="Arial"/>
              <a:cs typeface="Calibri" panose="020F0502020204030204" pitchFamily="34" charset="0"/>
              <a:sym typeface="Arial"/>
            </a:endParaRPr>
          </a:p>
        </p:txBody>
      </p:sp>
      <p:grpSp>
        <p:nvGrpSpPr>
          <p:cNvPr id="808" name="Google Shape;808;p51"/>
          <p:cNvGrpSpPr/>
          <p:nvPr/>
        </p:nvGrpSpPr>
        <p:grpSpPr>
          <a:xfrm>
            <a:off x="2971800" y="2590800"/>
            <a:ext cx="1104900" cy="3556000"/>
            <a:chOff x="1872" y="1632"/>
            <a:chExt cx="696" cy="2240"/>
          </a:xfrm>
        </p:grpSpPr>
        <p:grpSp>
          <p:nvGrpSpPr>
            <p:cNvPr id="809" name="Google Shape;809;p51"/>
            <p:cNvGrpSpPr/>
            <p:nvPr/>
          </p:nvGrpSpPr>
          <p:grpSpPr>
            <a:xfrm>
              <a:off x="2248" y="1632"/>
              <a:ext cx="320" cy="2240"/>
              <a:chOff x="2248" y="1728"/>
              <a:chExt cx="320" cy="2240"/>
            </a:xfrm>
          </p:grpSpPr>
          <p:cxnSp>
            <p:nvCxnSpPr>
              <p:cNvPr id="810" name="Google Shape;810;p51"/>
              <p:cNvCxnSpPr/>
              <p:nvPr/>
            </p:nvCxnSpPr>
            <p:spPr>
              <a:xfrm rot="10800000">
                <a:off x="2256" y="3768"/>
                <a:ext cx="312" cy="200"/>
              </a:xfrm>
              <a:prstGeom prst="straightConnector1">
                <a:avLst/>
              </a:prstGeom>
              <a:noFill/>
              <a:ln w="38100" cap="flat" cmpd="sng">
                <a:solidFill>
                  <a:schemeClr val="accent1"/>
                </a:solidFill>
                <a:prstDash val="solid"/>
                <a:round/>
                <a:headEnd type="none" w="sm" len="sm"/>
                <a:tailEnd type="none" w="sm" len="sm"/>
              </a:ln>
            </p:spPr>
          </p:cxnSp>
          <p:cxnSp>
            <p:nvCxnSpPr>
              <p:cNvPr id="811" name="Google Shape;811;p51"/>
              <p:cNvCxnSpPr/>
              <p:nvPr/>
            </p:nvCxnSpPr>
            <p:spPr>
              <a:xfrm rot="10800000">
                <a:off x="2248" y="1944"/>
                <a:ext cx="0" cy="1824"/>
              </a:xfrm>
              <a:prstGeom prst="straightConnector1">
                <a:avLst/>
              </a:prstGeom>
              <a:noFill/>
              <a:ln w="38100" cap="flat" cmpd="sng">
                <a:solidFill>
                  <a:schemeClr val="accent1"/>
                </a:solidFill>
                <a:prstDash val="solid"/>
                <a:round/>
                <a:headEnd type="none" w="sm" len="sm"/>
                <a:tailEnd type="none" w="sm" len="sm"/>
              </a:ln>
            </p:spPr>
          </p:cxnSp>
          <p:cxnSp>
            <p:nvCxnSpPr>
              <p:cNvPr id="812" name="Google Shape;812;p51"/>
              <p:cNvCxnSpPr/>
              <p:nvPr/>
            </p:nvCxnSpPr>
            <p:spPr>
              <a:xfrm rot="10800000" flipH="1">
                <a:off x="2264" y="1728"/>
                <a:ext cx="288" cy="208"/>
              </a:xfrm>
              <a:prstGeom prst="straightConnector1">
                <a:avLst/>
              </a:prstGeom>
              <a:noFill/>
              <a:ln w="38100" cap="flat" cmpd="sng">
                <a:solidFill>
                  <a:schemeClr val="accent1"/>
                </a:solidFill>
                <a:prstDash val="solid"/>
                <a:round/>
                <a:headEnd type="none" w="sm" len="sm"/>
                <a:tailEnd type="triangle" w="med" len="med"/>
              </a:ln>
            </p:spPr>
          </p:cxnSp>
        </p:grpSp>
        <p:sp>
          <p:nvSpPr>
            <p:cNvPr id="813" name="Google Shape;813;p51"/>
            <p:cNvSpPr/>
            <p:nvPr/>
          </p:nvSpPr>
          <p:spPr>
            <a:xfrm>
              <a:off x="1872" y="2976"/>
              <a:ext cx="600" cy="300"/>
            </a:xfrm>
            <a:prstGeom prst="rect">
              <a:avLst/>
            </a:prstGeom>
            <a:noFill/>
            <a:ln>
              <a:noFill/>
            </a:ln>
          </p:spPr>
          <p:txBody>
            <a:bodyPr spcFirstLastPara="1" wrap="square" lIns="63500" tIns="25400" rIns="63500" bIns="25400" anchor="t" anchorCtr="0">
              <a:noAutofit/>
            </a:bodyPr>
            <a:lstStyle/>
            <a:p>
              <a:pPr marL="0" marR="0" lvl="0" indent="0" algn="l" rtl="0">
                <a:lnSpc>
                  <a:spcPct val="85000"/>
                </a:lnSpc>
                <a:spcBef>
                  <a:spcPts val="0"/>
                </a:spcBef>
                <a:spcAft>
                  <a:spcPts val="0"/>
                </a:spcAft>
                <a:buClr>
                  <a:srgbClr val="000000"/>
                </a:buClr>
                <a:buSzPts val="2800"/>
                <a:buFont typeface="Arial"/>
                <a:buNone/>
              </a:pPr>
              <a:r>
                <a:rPr lang="en-US" b="0" i="0" u="none" strike="noStrike" cap="none">
                  <a:solidFill>
                    <a:schemeClr val="dk1"/>
                  </a:solidFill>
                  <a:latin typeface="Calibri" panose="020F0502020204030204" pitchFamily="34" charset="0"/>
                  <a:ea typeface="Arial"/>
                  <a:cs typeface="Calibri" panose="020F0502020204030204" pitchFamily="34" charset="0"/>
                  <a:sym typeface="Arial"/>
                </a:rPr>
                <a:t>(5)</a:t>
              </a:r>
              <a:endParaRPr sz="1200" b="0" i="0" u="none" strike="noStrike" cap="none">
                <a:solidFill>
                  <a:srgbClr val="000000"/>
                </a:solidFill>
                <a:latin typeface="Calibri" panose="020F0502020204030204" pitchFamily="34" charset="0"/>
                <a:ea typeface="Arial"/>
                <a:cs typeface="Calibri" panose="020F0502020204030204" pitchFamily="34" charset="0"/>
                <a:sym typeface="Arial"/>
              </a:endParaRPr>
            </a:p>
          </p:txBody>
        </p:sp>
      </p:grpSp>
      <p:cxnSp>
        <p:nvCxnSpPr>
          <p:cNvPr id="814" name="Google Shape;814;p51"/>
          <p:cNvCxnSpPr/>
          <p:nvPr/>
        </p:nvCxnSpPr>
        <p:spPr>
          <a:xfrm>
            <a:off x="3549650" y="2749550"/>
            <a:ext cx="476400" cy="0"/>
          </a:xfrm>
          <a:prstGeom prst="straightConnector1">
            <a:avLst/>
          </a:prstGeom>
          <a:noFill/>
          <a:ln w="38100" cap="flat" cmpd="sng">
            <a:solidFill>
              <a:schemeClr val="dk1"/>
            </a:solidFill>
            <a:prstDash val="solid"/>
            <a:round/>
            <a:headEnd type="none" w="sm" len="sm"/>
            <a:tailEnd type="triangle" w="med" len="med"/>
          </a:ln>
        </p:spPr>
      </p:cxnSp>
      <p:sp>
        <p:nvSpPr>
          <p:cNvPr id="45" name="Google Shape;601;g5ce8b99149_0_339">
            <a:extLst>
              <a:ext uri="{FF2B5EF4-FFF2-40B4-BE49-F238E27FC236}">
                <a16:creationId xmlns:a16="http://schemas.microsoft.com/office/drawing/2014/main" id="{5550396D-A936-EC43-8EA7-41C82F959C62}"/>
              </a:ext>
            </a:extLst>
          </p:cNvPr>
          <p:cNvSpPr txBox="1">
            <a:spLocks/>
          </p:cNvSpPr>
          <p:nvPr/>
        </p:nvSpPr>
        <p:spPr>
          <a:xfrm>
            <a:off x="31924" y="6446399"/>
            <a:ext cx="5476180" cy="459499"/>
          </a:xfrm>
          <a:prstGeom prst="rect">
            <a:avLst/>
          </a:prstGeom>
          <a:noFill/>
          <a:ln>
            <a:noFill/>
          </a:ln>
        </p:spPr>
        <p:txBody>
          <a:bodyPr spcFirstLastPara="1" wrap="square" lIns="91425" tIns="45700" rIns="91425" bIns="45700" anchor="ctr" anchorCtr="0">
            <a:noAutofit/>
          </a:bodyPr>
          <a:lstStyle>
            <a:defPPr>
              <a:defRPr lang="en-US"/>
            </a:defPPr>
            <a:lvl1pPr algn="l" rtl="0" eaLnBrk="0" fontAlgn="base" hangingPunct="0">
              <a:spcBef>
                <a:spcPct val="0"/>
              </a:spcBef>
              <a:spcAft>
                <a:spcPct val="0"/>
              </a:spcAft>
              <a:defRPr sz="2400" b="1" kern="1200">
                <a:solidFill>
                  <a:schemeClr val="tx1"/>
                </a:solidFill>
                <a:latin typeface="Arial Narrow" panose="020B0604020202020204"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anose="020B0604020202020204"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anose="020B0604020202020204"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anose="020B0604020202020204"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anose="020B0604020202020204" pitchFamily="34" charset="0"/>
                <a:ea typeface="+mn-ea"/>
                <a:cs typeface="+mn-cs"/>
              </a:defRPr>
            </a:lvl5pPr>
            <a:lvl6pPr marL="2286000" algn="l" defTabSz="914400" rtl="0" eaLnBrk="1" latinLnBrk="0" hangingPunct="1">
              <a:defRPr sz="2400" b="1" kern="1200">
                <a:solidFill>
                  <a:schemeClr val="tx1"/>
                </a:solidFill>
                <a:latin typeface="Arial Narrow" panose="020B0604020202020204" pitchFamily="34" charset="0"/>
                <a:ea typeface="+mn-ea"/>
                <a:cs typeface="+mn-cs"/>
              </a:defRPr>
            </a:lvl6pPr>
            <a:lvl7pPr marL="2743200" algn="l" defTabSz="914400" rtl="0" eaLnBrk="1" latinLnBrk="0" hangingPunct="1">
              <a:defRPr sz="2400" b="1" kern="1200">
                <a:solidFill>
                  <a:schemeClr val="tx1"/>
                </a:solidFill>
                <a:latin typeface="Arial Narrow" panose="020B0604020202020204" pitchFamily="34" charset="0"/>
                <a:ea typeface="+mn-ea"/>
                <a:cs typeface="+mn-cs"/>
              </a:defRPr>
            </a:lvl7pPr>
            <a:lvl8pPr marL="3200400" algn="l" defTabSz="914400" rtl="0" eaLnBrk="1" latinLnBrk="0" hangingPunct="1">
              <a:defRPr sz="2400" b="1" kern="1200">
                <a:solidFill>
                  <a:schemeClr val="tx1"/>
                </a:solidFill>
                <a:latin typeface="Arial Narrow" panose="020B0604020202020204" pitchFamily="34" charset="0"/>
                <a:ea typeface="+mn-ea"/>
                <a:cs typeface="+mn-cs"/>
              </a:defRPr>
            </a:lvl8pPr>
            <a:lvl9pPr marL="3657600" algn="l" defTabSz="914400" rtl="0" eaLnBrk="1" latinLnBrk="0" hangingPunct="1">
              <a:defRPr sz="2400" b="1" kern="1200">
                <a:solidFill>
                  <a:schemeClr val="tx1"/>
                </a:solidFill>
                <a:latin typeface="Arial Narrow" panose="020B0604020202020204" pitchFamily="34" charset="0"/>
                <a:ea typeface="+mn-ea"/>
                <a:cs typeface="+mn-cs"/>
              </a:defRPr>
            </a:lvl9pPr>
          </a:lstStyle>
          <a:p>
            <a:pPr algn="ctr">
              <a:spcBef>
                <a:spcPts val="0"/>
              </a:spcBef>
              <a:spcAft>
                <a:spcPts val="0"/>
              </a:spcAft>
              <a:buSzPts val="1400"/>
            </a:pPr>
            <a:r>
              <a:rPr lang="en-US" sz="1200" dirty="0">
                <a:solidFill>
                  <a:schemeClr val="bg1">
                    <a:lumMod val="75000"/>
                  </a:schemeClr>
                </a:solidFill>
                <a:latin typeface="Calibri"/>
                <a:ea typeface="Calibri"/>
                <a:cs typeface="Calibri"/>
                <a:sym typeface="Calibri"/>
              </a:rPr>
              <a:t>Ref</a:t>
            </a:r>
            <a:r>
              <a:rPr lang="en-US" sz="1200" dirty="0">
                <a:solidFill>
                  <a:schemeClr val="bg1">
                    <a:lumMod val="75000"/>
                  </a:schemeClr>
                </a:solidFill>
                <a:latin typeface="Calibri"/>
                <a:cs typeface="Calibri"/>
                <a:sym typeface="Calibri"/>
              </a:rPr>
              <a:t>: </a:t>
            </a:r>
            <a:r>
              <a:rPr lang="en-US" sz="1200" dirty="0">
                <a:solidFill>
                  <a:schemeClr val="bg1">
                    <a:lumMod val="75000"/>
                  </a:schemeClr>
                </a:solidFill>
                <a:latin typeface="Calibri"/>
                <a:cs typeface="Calibri"/>
              </a:rPr>
              <a:t>CS 61C</a:t>
            </a:r>
            <a:r>
              <a:rPr lang="en-US" sz="1200" dirty="0">
                <a:solidFill>
                  <a:schemeClr val="bg1">
                    <a:lumMod val="75000"/>
                  </a:schemeClr>
                </a:solidFill>
                <a:latin typeface="Calibri"/>
                <a:cs typeface="Calibri"/>
                <a:sym typeface="Calibri"/>
              </a:rPr>
              <a:t>, Lecture on Input/Output, Branden </a:t>
            </a:r>
            <a:r>
              <a:rPr lang="en-US" sz="1200" dirty="0" err="1">
                <a:solidFill>
                  <a:schemeClr val="bg1">
                    <a:lumMod val="75000"/>
                  </a:schemeClr>
                </a:solidFill>
                <a:latin typeface="Calibri"/>
                <a:cs typeface="Calibri"/>
                <a:sym typeface="Calibri"/>
              </a:rPr>
              <a:t>Ghena</a:t>
            </a:r>
            <a:r>
              <a:rPr lang="en-US" sz="1200" dirty="0">
                <a:solidFill>
                  <a:schemeClr val="bg1">
                    <a:lumMod val="75000"/>
                  </a:schemeClr>
                </a:solidFill>
                <a:latin typeface="Calibri"/>
                <a:cs typeface="Calibri"/>
                <a:sym typeface="Calibri"/>
              </a:rPr>
              <a:t>, </a:t>
            </a:r>
            <a:r>
              <a:rPr lang="en-US" sz="1200" dirty="0" err="1">
                <a:solidFill>
                  <a:schemeClr val="bg1">
                    <a:lumMod val="75000"/>
                  </a:schemeClr>
                </a:solidFill>
                <a:latin typeface="Calibri"/>
                <a:cs typeface="Calibri"/>
                <a:sym typeface="Calibri"/>
              </a:rPr>
              <a:t>Univ</a:t>
            </a:r>
            <a:r>
              <a:rPr lang="en-US" sz="1200" dirty="0">
                <a:solidFill>
                  <a:schemeClr val="bg1">
                    <a:lumMod val="75000"/>
                  </a:schemeClr>
                </a:solidFill>
                <a:latin typeface="Calibri"/>
                <a:cs typeface="Calibri"/>
                <a:sym typeface="Calibri"/>
              </a:rPr>
              <a:t> of California, Berkeley </a:t>
            </a:r>
          </a:p>
        </p:txBody>
      </p:sp>
    </p:spTree>
    <p:extLst>
      <p:ext uri="{BB962C8B-B14F-4D97-AF65-F5344CB8AC3E}">
        <p14:creationId xmlns:p14="http://schemas.microsoft.com/office/powerpoint/2010/main" val="3083019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83"/>
                                        </p:tgtEl>
                                        <p:attrNameLst>
                                          <p:attrName>style.visibility</p:attrName>
                                        </p:attrNameLst>
                                      </p:cBhvr>
                                      <p:to>
                                        <p:strVal val="visible"/>
                                      </p:to>
                                    </p:set>
                                    <p:animEffect transition="in" filter="fade">
                                      <p:cBhvr>
                                        <p:cTn id="7" dur="1"/>
                                        <p:tgtEl>
                                          <p:spTgt spid="78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84"/>
                                        </p:tgtEl>
                                        <p:attrNameLst>
                                          <p:attrName>style.visibility</p:attrName>
                                        </p:attrNameLst>
                                      </p:cBhvr>
                                      <p:to>
                                        <p:strVal val="visible"/>
                                      </p:to>
                                    </p:set>
                                    <p:animEffect transition="in" filter="fade">
                                      <p:cBhvr>
                                        <p:cTn id="12" dur="1"/>
                                        <p:tgtEl>
                                          <p:spTgt spid="78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74"/>
                                        </p:tgtEl>
                                        <p:attrNameLst>
                                          <p:attrName>style.visibility</p:attrName>
                                        </p:attrNameLst>
                                      </p:cBhvr>
                                      <p:to>
                                        <p:strVal val="visible"/>
                                      </p:to>
                                    </p:set>
                                    <p:animEffect transition="in" filter="fade">
                                      <p:cBhvr>
                                        <p:cTn id="17" dur="500"/>
                                        <p:tgtEl>
                                          <p:spTgt spid="77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77"/>
                                        </p:tgtEl>
                                        <p:attrNameLst>
                                          <p:attrName>style.visibility</p:attrName>
                                        </p:attrNameLst>
                                      </p:cBhvr>
                                      <p:to>
                                        <p:strVal val="visible"/>
                                      </p:to>
                                    </p:set>
                                    <p:animEffect transition="in" filter="fade">
                                      <p:cBhvr>
                                        <p:cTn id="22" dur="500"/>
                                        <p:tgtEl>
                                          <p:spTgt spid="77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03"/>
                                        </p:tgtEl>
                                        <p:attrNameLst>
                                          <p:attrName>style.visibility</p:attrName>
                                        </p:attrNameLst>
                                      </p:cBhvr>
                                      <p:to>
                                        <p:strVal val="visible"/>
                                      </p:to>
                                    </p:set>
                                    <p:animEffect transition="in" filter="fade">
                                      <p:cBhvr>
                                        <p:cTn id="27" dur="500"/>
                                        <p:tgtEl>
                                          <p:spTgt spid="80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807"/>
                                        </p:tgtEl>
                                        <p:attrNameLst>
                                          <p:attrName>style.visibility</p:attrName>
                                        </p:attrNameLst>
                                      </p:cBhvr>
                                      <p:to>
                                        <p:strVal val="visible"/>
                                      </p:to>
                                    </p:set>
                                    <p:animEffect transition="in" filter="fade">
                                      <p:cBhvr>
                                        <p:cTn id="32" dur="500"/>
                                        <p:tgtEl>
                                          <p:spTgt spid="80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808"/>
                                        </p:tgtEl>
                                        <p:attrNameLst>
                                          <p:attrName>style.visibility</p:attrName>
                                        </p:attrNameLst>
                                      </p:cBhvr>
                                      <p:to>
                                        <p:strVal val="visible"/>
                                      </p:to>
                                    </p:set>
                                    <p:animEffect transition="in" filter="fade">
                                      <p:cBhvr>
                                        <p:cTn id="37" dur="500"/>
                                        <p:tgtEl>
                                          <p:spTgt spid="808"/>
                                        </p:tgtEl>
                                      </p:cBhvr>
                                    </p:animEffect>
                                  </p:childTnLst>
                                </p:cTn>
                              </p:par>
                              <p:par>
                                <p:cTn id="38" presetID="1" presetClass="exit" presetSubtype="0" fill="hold" nodeType="withEffect">
                                  <p:stCondLst>
                                    <p:cond delay="0"/>
                                  </p:stCondLst>
                                  <p:childTnLst>
                                    <p:set>
                                      <p:cBhvr>
                                        <p:cTn id="39" dur="1" fill="hold">
                                          <p:stCondLst>
                                            <p:cond delay="0"/>
                                          </p:stCondLst>
                                        </p:cTn>
                                        <p:tgtEl>
                                          <p:spTgt spid="774"/>
                                        </p:tgtEl>
                                        <p:attrNameLst>
                                          <p:attrName>style.visibility</p:attrName>
                                        </p:attrNameLst>
                                      </p:cBhvr>
                                      <p:to>
                                        <p:strVal val="hidden"/>
                                      </p:to>
                                    </p:set>
                                  </p:childTnLst>
                                </p:cTn>
                              </p:par>
                              <p:par>
                                <p:cTn id="40" presetID="1" presetClass="exit" presetSubtype="0" fill="hold" nodeType="withEffect">
                                  <p:stCondLst>
                                    <p:cond delay="0"/>
                                  </p:stCondLst>
                                  <p:childTnLst>
                                    <p:set>
                                      <p:cBhvr>
                                        <p:cTn id="41" dur="1" fill="hold">
                                          <p:stCondLst>
                                            <p:cond delay="0"/>
                                          </p:stCondLst>
                                        </p:cTn>
                                        <p:tgtEl>
                                          <p:spTgt spid="777"/>
                                        </p:tgtEl>
                                        <p:attrNameLst>
                                          <p:attrName>style.visibility</p:attrName>
                                        </p:attrNameLst>
                                      </p:cBhvr>
                                      <p:to>
                                        <p:strVal val="hidden"/>
                                      </p:to>
                                    </p:set>
                                  </p:childTnLst>
                                </p:cTn>
                              </p:par>
                              <p:par>
                                <p:cTn id="42" presetID="1" presetClass="exit" presetSubtype="0" fill="hold" nodeType="withEffect">
                                  <p:stCondLst>
                                    <p:cond delay="0"/>
                                  </p:stCondLst>
                                  <p:childTnLst>
                                    <p:set>
                                      <p:cBhvr>
                                        <p:cTn id="43" dur="1" fill="hold">
                                          <p:stCondLst>
                                            <p:cond delay="0"/>
                                          </p:stCondLst>
                                        </p:cTn>
                                        <p:tgtEl>
                                          <p:spTgt spid="803"/>
                                        </p:tgtEl>
                                        <p:attrNameLst>
                                          <p:attrName>style.visibility</p:attrName>
                                        </p:attrNameLst>
                                      </p:cBhvr>
                                      <p:to>
                                        <p:strVal val="hidden"/>
                                      </p:to>
                                    </p:set>
                                  </p:childTnLst>
                                </p:cTn>
                              </p:par>
                              <p:par>
                                <p:cTn id="44" presetID="1" presetClass="exit" presetSubtype="0" fill="hold" nodeType="withEffect">
                                  <p:stCondLst>
                                    <p:cond delay="0"/>
                                  </p:stCondLst>
                                  <p:childTnLst>
                                    <p:set>
                                      <p:cBhvr>
                                        <p:cTn id="45" dur="1" fill="hold">
                                          <p:stCondLst>
                                            <p:cond delay="0"/>
                                          </p:stCondLst>
                                        </p:cTn>
                                        <p:tgtEl>
                                          <p:spTgt spid="807"/>
                                        </p:tgtEl>
                                        <p:attrNameLst>
                                          <p:attrName>style.visibility</p:attrName>
                                        </p:attrNameLst>
                                      </p:cBhvr>
                                      <p:to>
                                        <p:strVal val="hidden"/>
                                      </p:to>
                                    </p:se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814"/>
                                        </p:tgtEl>
                                        <p:attrNameLst>
                                          <p:attrName>style.visibility</p:attrName>
                                        </p:attrNameLst>
                                      </p:cBhvr>
                                      <p:to>
                                        <p:strVal val="visible"/>
                                      </p:to>
                                    </p:set>
                                    <p:animEffect transition="in" filter="fade">
                                      <p:cBhvr>
                                        <p:cTn id="50" dur="1"/>
                                        <p:tgtEl>
                                          <p:spTgt spid="8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818"/>
        <p:cNvGrpSpPr/>
        <p:nvPr/>
      </p:nvGrpSpPr>
      <p:grpSpPr>
        <a:xfrm>
          <a:off x="0" y="0"/>
          <a:ext cx="0" cy="0"/>
          <a:chOff x="0" y="0"/>
          <a:chExt cx="0" cy="0"/>
        </a:xfrm>
      </p:grpSpPr>
      <p:sp>
        <p:nvSpPr>
          <p:cNvPr id="819" name="Google Shape;819;p52"/>
          <p:cNvSpPr txBox="1">
            <a:spLocks noGrp="1"/>
          </p:cNvSpPr>
          <p:nvPr>
            <p:ph type="title"/>
          </p:nvPr>
        </p:nvSpPr>
        <p:spPr>
          <a:xfrm>
            <a:off x="457200" y="274638"/>
            <a:ext cx="8229600" cy="1143000"/>
          </a:xfrm>
          <a:prstGeom prst="rect">
            <a:avLst/>
          </a:prstGeom>
          <a:noFill/>
          <a:ln w="9525">
            <a:noFill/>
            <a:miter lim="800000"/>
            <a:headEnd/>
            <a:tailEnd/>
          </a:ln>
        </p:spPr>
        <p:txBody>
          <a:bodyPr spcFirstLastPara="1" vert="horz" wrap="square" lIns="91425" tIns="91425" rIns="91425" bIns="91425" numCol="1" anchor="ctr" anchorCtr="0" compatLnSpc="1">
            <a:prstTxWarp prst="textNoShape">
              <a:avLst/>
            </a:prstTxWarp>
            <a:noAutofit/>
          </a:bodyPr>
          <a:lstStyle/>
          <a:p>
            <a:pPr marL="0" indent="0">
              <a:spcBef>
                <a:spcPts val="0"/>
              </a:spcBef>
              <a:spcAft>
                <a:spcPts val="0"/>
              </a:spcAft>
            </a:pPr>
            <a:r>
              <a:rPr lang="en-US" dirty="0">
                <a:sym typeface="Calibri"/>
              </a:rPr>
              <a:t>Interrupt-Driven I/O Example (1/2)</a:t>
            </a:r>
            <a:endParaRPr dirty="0">
              <a:sym typeface="Calibri"/>
            </a:endParaRPr>
          </a:p>
        </p:txBody>
      </p:sp>
      <p:sp>
        <p:nvSpPr>
          <p:cNvPr id="820" name="Google Shape;820;p52"/>
          <p:cNvSpPr txBox="1">
            <a:spLocks noGrp="1"/>
          </p:cNvSpPr>
          <p:nvPr>
            <p:ph type="body" idx="1"/>
          </p:nvPr>
        </p:nvSpPr>
        <p:spPr>
          <a:xfrm>
            <a:off x="457200" y="1600199"/>
            <a:ext cx="8229600" cy="493776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p>
            <a:r>
              <a:rPr lang="en-US" dirty="0">
                <a:sym typeface="Calibri"/>
              </a:rPr>
              <a:t>Assume the following system properties:</a:t>
            </a:r>
            <a:endParaRPr dirty="0"/>
          </a:p>
          <a:p>
            <a:pPr lvl="1"/>
            <a:r>
              <a:rPr lang="en-US" dirty="0">
                <a:sym typeface="Calibri"/>
              </a:rPr>
              <a:t>500 clock cycle overhead for each transfer, including interrupt</a:t>
            </a:r>
            <a:endParaRPr dirty="0"/>
          </a:p>
          <a:p>
            <a:pPr lvl="1"/>
            <a:r>
              <a:rPr lang="en-US" dirty="0">
                <a:sym typeface="Calibri"/>
              </a:rPr>
              <a:t>Disk throughput of 16 MB/s</a:t>
            </a:r>
            <a:endParaRPr dirty="0"/>
          </a:p>
          <a:p>
            <a:pPr lvl="1"/>
            <a:r>
              <a:rPr lang="en-US" dirty="0">
                <a:sym typeface="Calibri"/>
              </a:rPr>
              <a:t>Disk interrupts after transferring 16 B</a:t>
            </a:r>
            <a:endParaRPr dirty="0"/>
          </a:p>
          <a:p>
            <a:pPr lvl="1"/>
            <a:r>
              <a:rPr lang="en-US" dirty="0">
                <a:sym typeface="Calibri"/>
              </a:rPr>
              <a:t>Processor running at 1 GHz</a:t>
            </a:r>
            <a:endParaRPr dirty="0"/>
          </a:p>
          <a:p>
            <a:r>
              <a:rPr lang="en-US" dirty="0">
                <a:sym typeface="Calibri"/>
              </a:rPr>
              <a:t>If disk is active 5% of program, what % of processor is consumed by the disk?</a:t>
            </a:r>
            <a:endParaRPr dirty="0"/>
          </a:p>
          <a:p>
            <a:pPr lvl="1"/>
            <a:r>
              <a:rPr lang="en-US" dirty="0">
                <a:sym typeface="Calibri"/>
              </a:rPr>
              <a:t>5% × 16 [MB/s] / 16 [B/inter] = 50,000 [inter/s]</a:t>
            </a:r>
            <a:endParaRPr dirty="0"/>
          </a:p>
          <a:p>
            <a:pPr lvl="1"/>
            <a:r>
              <a:rPr lang="en-US" dirty="0">
                <a:sym typeface="Calibri"/>
              </a:rPr>
              <a:t>50,000 [inter/s] × 500 [clocks/inter] = 2.5×10</a:t>
            </a:r>
            <a:r>
              <a:rPr lang="en-US" baseline="30000" dirty="0">
                <a:sym typeface="Calibri"/>
              </a:rPr>
              <a:t>7 </a:t>
            </a:r>
            <a:r>
              <a:rPr lang="en-US" dirty="0">
                <a:sym typeface="Calibri"/>
              </a:rPr>
              <a:t>[clocks/s]</a:t>
            </a:r>
            <a:endParaRPr dirty="0"/>
          </a:p>
          <a:p>
            <a:pPr lvl="1"/>
            <a:r>
              <a:rPr lang="en-US" dirty="0">
                <a:sym typeface="Calibri"/>
              </a:rPr>
              <a:t>2.5×10</a:t>
            </a:r>
            <a:r>
              <a:rPr lang="en-US" baseline="30000" dirty="0">
                <a:sym typeface="Calibri"/>
              </a:rPr>
              <a:t>7 </a:t>
            </a:r>
            <a:r>
              <a:rPr lang="en-US" dirty="0">
                <a:sym typeface="Calibri"/>
              </a:rPr>
              <a:t>[clocks/s] / 10</a:t>
            </a:r>
            <a:r>
              <a:rPr lang="en-US" baseline="30000" dirty="0">
                <a:sym typeface="Calibri"/>
              </a:rPr>
              <a:t>9</a:t>
            </a:r>
            <a:r>
              <a:rPr lang="en-US" dirty="0">
                <a:sym typeface="Calibri"/>
              </a:rPr>
              <a:t> [clock/s] = 2.5% busy</a:t>
            </a:r>
            <a:endParaRPr dirty="0"/>
          </a:p>
          <a:p>
            <a:pPr lvl="1"/>
            <a:endParaRPr dirty="0">
              <a:sym typeface="Calibri"/>
            </a:endParaRPr>
          </a:p>
        </p:txBody>
      </p:sp>
      <p:sp>
        <p:nvSpPr>
          <p:cNvPr id="5" name="Google Shape;601;g5ce8b99149_0_339">
            <a:extLst>
              <a:ext uri="{FF2B5EF4-FFF2-40B4-BE49-F238E27FC236}">
                <a16:creationId xmlns:a16="http://schemas.microsoft.com/office/drawing/2014/main" id="{39502F80-51D7-5B4B-92E8-5E254FFD29DB}"/>
              </a:ext>
            </a:extLst>
          </p:cNvPr>
          <p:cNvSpPr txBox="1">
            <a:spLocks/>
          </p:cNvSpPr>
          <p:nvPr/>
        </p:nvSpPr>
        <p:spPr>
          <a:xfrm>
            <a:off x="31924" y="6446399"/>
            <a:ext cx="5476180" cy="459499"/>
          </a:xfrm>
          <a:prstGeom prst="rect">
            <a:avLst/>
          </a:prstGeom>
          <a:noFill/>
          <a:ln>
            <a:noFill/>
          </a:ln>
        </p:spPr>
        <p:txBody>
          <a:bodyPr spcFirstLastPara="1" wrap="square" lIns="91425" tIns="45700" rIns="91425" bIns="45700" anchor="ctr" anchorCtr="0">
            <a:noAutofit/>
          </a:bodyPr>
          <a:lstStyle>
            <a:defPPr>
              <a:defRPr lang="en-US"/>
            </a:defPPr>
            <a:lvl1pPr algn="l" rtl="0" eaLnBrk="0" fontAlgn="base" hangingPunct="0">
              <a:spcBef>
                <a:spcPct val="0"/>
              </a:spcBef>
              <a:spcAft>
                <a:spcPct val="0"/>
              </a:spcAft>
              <a:defRPr sz="2400" b="1" kern="1200">
                <a:solidFill>
                  <a:schemeClr val="tx1"/>
                </a:solidFill>
                <a:latin typeface="Arial Narrow" panose="020B0604020202020204"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anose="020B0604020202020204"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anose="020B0604020202020204"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anose="020B0604020202020204"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anose="020B0604020202020204" pitchFamily="34" charset="0"/>
                <a:ea typeface="+mn-ea"/>
                <a:cs typeface="+mn-cs"/>
              </a:defRPr>
            </a:lvl5pPr>
            <a:lvl6pPr marL="2286000" algn="l" defTabSz="914400" rtl="0" eaLnBrk="1" latinLnBrk="0" hangingPunct="1">
              <a:defRPr sz="2400" b="1" kern="1200">
                <a:solidFill>
                  <a:schemeClr val="tx1"/>
                </a:solidFill>
                <a:latin typeface="Arial Narrow" panose="020B0604020202020204" pitchFamily="34" charset="0"/>
                <a:ea typeface="+mn-ea"/>
                <a:cs typeface="+mn-cs"/>
              </a:defRPr>
            </a:lvl6pPr>
            <a:lvl7pPr marL="2743200" algn="l" defTabSz="914400" rtl="0" eaLnBrk="1" latinLnBrk="0" hangingPunct="1">
              <a:defRPr sz="2400" b="1" kern="1200">
                <a:solidFill>
                  <a:schemeClr val="tx1"/>
                </a:solidFill>
                <a:latin typeface="Arial Narrow" panose="020B0604020202020204" pitchFamily="34" charset="0"/>
                <a:ea typeface="+mn-ea"/>
                <a:cs typeface="+mn-cs"/>
              </a:defRPr>
            </a:lvl7pPr>
            <a:lvl8pPr marL="3200400" algn="l" defTabSz="914400" rtl="0" eaLnBrk="1" latinLnBrk="0" hangingPunct="1">
              <a:defRPr sz="2400" b="1" kern="1200">
                <a:solidFill>
                  <a:schemeClr val="tx1"/>
                </a:solidFill>
                <a:latin typeface="Arial Narrow" panose="020B0604020202020204" pitchFamily="34" charset="0"/>
                <a:ea typeface="+mn-ea"/>
                <a:cs typeface="+mn-cs"/>
              </a:defRPr>
            </a:lvl8pPr>
            <a:lvl9pPr marL="3657600" algn="l" defTabSz="914400" rtl="0" eaLnBrk="1" latinLnBrk="0" hangingPunct="1">
              <a:defRPr sz="2400" b="1" kern="1200">
                <a:solidFill>
                  <a:schemeClr val="tx1"/>
                </a:solidFill>
                <a:latin typeface="Arial Narrow" panose="020B0604020202020204" pitchFamily="34" charset="0"/>
                <a:ea typeface="+mn-ea"/>
                <a:cs typeface="+mn-cs"/>
              </a:defRPr>
            </a:lvl9pPr>
          </a:lstStyle>
          <a:p>
            <a:pPr algn="ctr">
              <a:spcBef>
                <a:spcPts val="0"/>
              </a:spcBef>
              <a:spcAft>
                <a:spcPts val="0"/>
              </a:spcAft>
              <a:buSzPts val="1400"/>
            </a:pPr>
            <a:r>
              <a:rPr lang="en-US" sz="1200" dirty="0">
                <a:solidFill>
                  <a:schemeClr val="bg1">
                    <a:lumMod val="75000"/>
                  </a:schemeClr>
                </a:solidFill>
                <a:latin typeface="Calibri"/>
                <a:ea typeface="Calibri"/>
                <a:cs typeface="Calibri"/>
                <a:sym typeface="Calibri"/>
              </a:rPr>
              <a:t>Ref</a:t>
            </a:r>
            <a:r>
              <a:rPr lang="en-US" sz="1200" dirty="0">
                <a:solidFill>
                  <a:schemeClr val="bg1">
                    <a:lumMod val="75000"/>
                  </a:schemeClr>
                </a:solidFill>
                <a:latin typeface="Calibri"/>
                <a:cs typeface="Calibri"/>
                <a:sym typeface="Calibri"/>
              </a:rPr>
              <a:t>: </a:t>
            </a:r>
            <a:r>
              <a:rPr lang="en-US" sz="1200" dirty="0">
                <a:solidFill>
                  <a:schemeClr val="bg1">
                    <a:lumMod val="75000"/>
                  </a:schemeClr>
                </a:solidFill>
                <a:latin typeface="Calibri"/>
                <a:cs typeface="Calibri"/>
              </a:rPr>
              <a:t>CS 61C</a:t>
            </a:r>
            <a:r>
              <a:rPr lang="en-US" sz="1200" dirty="0">
                <a:solidFill>
                  <a:schemeClr val="bg1">
                    <a:lumMod val="75000"/>
                  </a:schemeClr>
                </a:solidFill>
                <a:latin typeface="Calibri"/>
                <a:cs typeface="Calibri"/>
                <a:sym typeface="Calibri"/>
              </a:rPr>
              <a:t>, Lecture on Input/Output, Branden </a:t>
            </a:r>
            <a:r>
              <a:rPr lang="en-US" sz="1200" dirty="0" err="1">
                <a:solidFill>
                  <a:schemeClr val="bg1">
                    <a:lumMod val="75000"/>
                  </a:schemeClr>
                </a:solidFill>
                <a:latin typeface="Calibri"/>
                <a:cs typeface="Calibri"/>
                <a:sym typeface="Calibri"/>
              </a:rPr>
              <a:t>Ghena</a:t>
            </a:r>
            <a:r>
              <a:rPr lang="en-US" sz="1200" dirty="0">
                <a:solidFill>
                  <a:schemeClr val="bg1">
                    <a:lumMod val="75000"/>
                  </a:schemeClr>
                </a:solidFill>
                <a:latin typeface="Calibri"/>
                <a:cs typeface="Calibri"/>
                <a:sym typeface="Calibri"/>
              </a:rPr>
              <a:t>, </a:t>
            </a:r>
            <a:r>
              <a:rPr lang="en-US" sz="1200" dirty="0" err="1">
                <a:solidFill>
                  <a:schemeClr val="bg1">
                    <a:lumMod val="75000"/>
                  </a:schemeClr>
                </a:solidFill>
                <a:latin typeface="Calibri"/>
                <a:cs typeface="Calibri"/>
                <a:sym typeface="Calibri"/>
              </a:rPr>
              <a:t>Univ</a:t>
            </a:r>
            <a:r>
              <a:rPr lang="en-US" sz="1200" dirty="0">
                <a:solidFill>
                  <a:schemeClr val="bg1">
                    <a:lumMod val="75000"/>
                  </a:schemeClr>
                </a:solidFill>
                <a:latin typeface="Calibri"/>
                <a:cs typeface="Calibri"/>
                <a:sym typeface="Calibri"/>
              </a:rPr>
              <a:t> of California, Berkeley </a:t>
            </a:r>
          </a:p>
        </p:txBody>
      </p:sp>
    </p:spTree>
    <p:extLst>
      <p:ext uri="{BB962C8B-B14F-4D97-AF65-F5344CB8AC3E}">
        <p14:creationId xmlns:p14="http://schemas.microsoft.com/office/powerpoint/2010/main" val="38037065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825"/>
        <p:cNvGrpSpPr/>
        <p:nvPr/>
      </p:nvGrpSpPr>
      <p:grpSpPr>
        <a:xfrm>
          <a:off x="0" y="0"/>
          <a:ext cx="0" cy="0"/>
          <a:chOff x="0" y="0"/>
          <a:chExt cx="0" cy="0"/>
        </a:xfrm>
      </p:grpSpPr>
      <p:sp>
        <p:nvSpPr>
          <p:cNvPr id="826" name="Google Shape;826;p53"/>
          <p:cNvSpPr txBox="1">
            <a:spLocks noGrp="1"/>
          </p:cNvSpPr>
          <p:nvPr>
            <p:ph type="title"/>
          </p:nvPr>
        </p:nvSpPr>
        <p:spPr>
          <a:xfrm>
            <a:off x="457200" y="274638"/>
            <a:ext cx="8229600" cy="1143000"/>
          </a:xfrm>
          <a:prstGeom prst="rect">
            <a:avLst/>
          </a:prstGeom>
          <a:noFill/>
          <a:ln w="9525">
            <a:noFill/>
            <a:miter lim="800000"/>
            <a:headEnd/>
            <a:tailEnd/>
          </a:ln>
        </p:spPr>
        <p:txBody>
          <a:bodyPr spcFirstLastPara="1" vert="horz" wrap="square" lIns="91425" tIns="91425" rIns="91425" bIns="91425" numCol="1" anchor="ctr" anchorCtr="0" compatLnSpc="1">
            <a:prstTxWarp prst="textNoShape">
              <a:avLst/>
            </a:prstTxWarp>
            <a:noAutofit/>
          </a:bodyPr>
          <a:lstStyle/>
          <a:p>
            <a:pPr marL="0" indent="0">
              <a:spcBef>
                <a:spcPts val="0"/>
              </a:spcBef>
              <a:spcAft>
                <a:spcPts val="0"/>
              </a:spcAft>
            </a:pPr>
            <a:r>
              <a:rPr lang="en-US" dirty="0">
                <a:sym typeface="Calibri"/>
              </a:rPr>
              <a:t>Interrupt-Driven I/O Example (2/2)</a:t>
            </a:r>
            <a:endParaRPr dirty="0">
              <a:sym typeface="Calibri"/>
            </a:endParaRPr>
          </a:p>
        </p:txBody>
      </p:sp>
      <p:sp>
        <p:nvSpPr>
          <p:cNvPr id="827" name="Google Shape;827;p53"/>
          <p:cNvSpPr txBox="1">
            <a:spLocks noGrp="1"/>
          </p:cNvSpPr>
          <p:nvPr>
            <p:ph type="body" idx="1"/>
          </p:nvPr>
        </p:nvSpPr>
        <p:spPr>
          <a:xfrm>
            <a:off x="457200" y="1600199"/>
            <a:ext cx="8229600" cy="493776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p>
            <a:r>
              <a:rPr lang="en-US">
                <a:sym typeface="Calibri"/>
              </a:rPr>
              <a:t>2.5% busy (interrupts) much better than 40% (polling) but still not good enough</a:t>
            </a:r>
            <a:r>
              <a:rPr lang="en-US"/>
              <a:t>…</a:t>
            </a:r>
            <a:br>
              <a:rPr lang="en-US"/>
            </a:br>
            <a:endParaRPr>
              <a:sym typeface="Calibri"/>
            </a:endParaRPr>
          </a:p>
          <a:p>
            <a:r>
              <a:rPr lang="en-US"/>
              <a:t>Especially if I have multiple devices</a:t>
            </a:r>
            <a:endParaRPr/>
          </a:p>
        </p:txBody>
      </p:sp>
      <p:sp>
        <p:nvSpPr>
          <p:cNvPr id="5" name="Google Shape;601;g5ce8b99149_0_339">
            <a:extLst>
              <a:ext uri="{FF2B5EF4-FFF2-40B4-BE49-F238E27FC236}">
                <a16:creationId xmlns:a16="http://schemas.microsoft.com/office/drawing/2014/main" id="{EE6FD0B7-71CF-9F4B-BB3A-E6002F82CE8A}"/>
              </a:ext>
            </a:extLst>
          </p:cNvPr>
          <p:cNvSpPr txBox="1">
            <a:spLocks/>
          </p:cNvSpPr>
          <p:nvPr/>
        </p:nvSpPr>
        <p:spPr>
          <a:xfrm>
            <a:off x="31924" y="6446399"/>
            <a:ext cx="5476180" cy="459499"/>
          </a:xfrm>
          <a:prstGeom prst="rect">
            <a:avLst/>
          </a:prstGeom>
          <a:noFill/>
          <a:ln>
            <a:noFill/>
          </a:ln>
        </p:spPr>
        <p:txBody>
          <a:bodyPr spcFirstLastPara="1" wrap="square" lIns="91425" tIns="45700" rIns="91425" bIns="45700" anchor="ctr" anchorCtr="0">
            <a:noAutofit/>
          </a:bodyPr>
          <a:lstStyle>
            <a:defPPr>
              <a:defRPr lang="en-US"/>
            </a:defPPr>
            <a:lvl1pPr algn="l" rtl="0" eaLnBrk="0" fontAlgn="base" hangingPunct="0">
              <a:spcBef>
                <a:spcPct val="0"/>
              </a:spcBef>
              <a:spcAft>
                <a:spcPct val="0"/>
              </a:spcAft>
              <a:defRPr sz="2400" b="1" kern="1200">
                <a:solidFill>
                  <a:schemeClr val="tx1"/>
                </a:solidFill>
                <a:latin typeface="Arial Narrow" panose="020B0604020202020204"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anose="020B0604020202020204"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anose="020B0604020202020204"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anose="020B0604020202020204"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anose="020B0604020202020204" pitchFamily="34" charset="0"/>
                <a:ea typeface="+mn-ea"/>
                <a:cs typeface="+mn-cs"/>
              </a:defRPr>
            </a:lvl5pPr>
            <a:lvl6pPr marL="2286000" algn="l" defTabSz="914400" rtl="0" eaLnBrk="1" latinLnBrk="0" hangingPunct="1">
              <a:defRPr sz="2400" b="1" kern="1200">
                <a:solidFill>
                  <a:schemeClr val="tx1"/>
                </a:solidFill>
                <a:latin typeface="Arial Narrow" panose="020B0604020202020204" pitchFamily="34" charset="0"/>
                <a:ea typeface="+mn-ea"/>
                <a:cs typeface="+mn-cs"/>
              </a:defRPr>
            </a:lvl6pPr>
            <a:lvl7pPr marL="2743200" algn="l" defTabSz="914400" rtl="0" eaLnBrk="1" latinLnBrk="0" hangingPunct="1">
              <a:defRPr sz="2400" b="1" kern="1200">
                <a:solidFill>
                  <a:schemeClr val="tx1"/>
                </a:solidFill>
                <a:latin typeface="Arial Narrow" panose="020B0604020202020204" pitchFamily="34" charset="0"/>
                <a:ea typeface="+mn-ea"/>
                <a:cs typeface="+mn-cs"/>
              </a:defRPr>
            </a:lvl7pPr>
            <a:lvl8pPr marL="3200400" algn="l" defTabSz="914400" rtl="0" eaLnBrk="1" latinLnBrk="0" hangingPunct="1">
              <a:defRPr sz="2400" b="1" kern="1200">
                <a:solidFill>
                  <a:schemeClr val="tx1"/>
                </a:solidFill>
                <a:latin typeface="Arial Narrow" panose="020B0604020202020204" pitchFamily="34" charset="0"/>
                <a:ea typeface="+mn-ea"/>
                <a:cs typeface="+mn-cs"/>
              </a:defRPr>
            </a:lvl8pPr>
            <a:lvl9pPr marL="3657600" algn="l" defTabSz="914400" rtl="0" eaLnBrk="1" latinLnBrk="0" hangingPunct="1">
              <a:defRPr sz="2400" b="1" kern="1200">
                <a:solidFill>
                  <a:schemeClr val="tx1"/>
                </a:solidFill>
                <a:latin typeface="Arial Narrow" panose="020B0604020202020204" pitchFamily="34" charset="0"/>
                <a:ea typeface="+mn-ea"/>
                <a:cs typeface="+mn-cs"/>
              </a:defRPr>
            </a:lvl9pPr>
          </a:lstStyle>
          <a:p>
            <a:pPr algn="ctr">
              <a:spcBef>
                <a:spcPts val="0"/>
              </a:spcBef>
              <a:spcAft>
                <a:spcPts val="0"/>
              </a:spcAft>
              <a:buSzPts val="1400"/>
            </a:pPr>
            <a:r>
              <a:rPr lang="en-US" sz="1200" dirty="0">
                <a:solidFill>
                  <a:schemeClr val="bg1">
                    <a:lumMod val="75000"/>
                  </a:schemeClr>
                </a:solidFill>
                <a:latin typeface="Calibri"/>
                <a:ea typeface="Calibri"/>
                <a:cs typeface="Calibri"/>
                <a:sym typeface="Calibri"/>
              </a:rPr>
              <a:t>Ref</a:t>
            </a:r>
            <a:r>
              <a:rPr lang="en-US" sz="1200" dirty="0">
                <a:solidFill>
                  <a:schemeClr val="bg1">
                    <a:lumMod val="75000"/>
                  </a:schemeClr>
                </a:solidFill>
                <a:latin typeface="Calibri"/>
                <a:cs typeface="Calibri"/>
                <a:sym typeface="Calibri"/>
              </a:rPr>
              <a:t>: </a:t>
            </a:r>
            <a:r>
              <a:rPr lang="en-US" sz="1200" dirty="0">
                <a:solidFill>
                  <a:schemeClr val="bg1">
                    <a:lumMod val="75000"/>
                  </a:schemeClr>
                </a:solidFill>
                <a:latin typeface="Calibri"/>
                <a:cs typeface="Calibri"/>
              </a:rPr>
              <a:t>CS 61C</a:t>
            </a:r>
            <a:r>
              <a:rPr lang="en-US" sz="1200" dirty="0">
                <a:solidFill>
                  <a:schemeClr val="bg1">
                    <a:lumMod val="75000"/>
                  </a:schemeClr>
                </a:solidFill>
                <a:latin typeface="Calibri"/>
                <a:cs typeface="Calibri"/>
                <a:sym typeface="Calibri"/>
              </a:rPr>
              <a:t>, Lecture on Input/Output, Branden </a:t>
            </a:r>
            <a:r>
              <a:rPr lang="en-US" sz="1200" dirty="0" err="1">
                <a:solidFill>
                  <a:schemeClr val="bg1">
                    <a:lumMod val="75000"/>
                  </a:schemeClr>
                </a:solidFill>
                <a:latin typeface="Calibri"/>
                <a:cs typeface="Calibri"/>
                <a:sym typeface="Calibri"/>
              </a:rPr>
              <a:t>Ghena</a:t>
            </a:r>
            <a:r>
              <a:rPr lang="en-US" sz="1200" dirty="0">
                <a:solidFill>
                  <a:schemeClr val="bg1">
                    <a:lumMod val="75000"/>
                  </a:schemeClr>
                </a:solidFill>
                <a:latin typeface="Calibri"/>
                <a:cs typeface="Calibri"/>
                <a:sym typeface="Calibri"/>
              </a:rPr>
              <a:t>, </a:t>
            </a:r>
            <a:r>
              <a:rPr lang="en-US" sz="1200" dirty="0" err="1">
                <a:solidFill>
                  <a:schemeClr val="bg1">
                    <a:lumMod val="75000"/>
                  </a:schemeClr>
                </a:solidFill>
                <a:latin typeface="Calibri"/>
                <a:cs typeface="Calibri"/>
                <a:sym typeface="Calibri"/>
              </a:rPr>
              <a:t>Univ</a:t>
            </a:r>
            <a:r>
              <a:rPr lang="en-US" sz="1200" dirty="0">
                <a:solidFill>
                  <a:schemeClr val="bg1">
                    <a:lumMod val="75000"/>
                  </a:schemeClr>
                </a:solidFill>
                <a:latin typeface="Calibri"/>
                <a:cs typeface="Calibri"/>
                <a:sym typeface="Calibri"/>
              </a:rPr>
              <a:t> of California, Berkeley </a:t>
            </a:r>
          </a:p>
        </p:txBody>
      </p:sp>
    </p:spTree>
    <p:extLst>
      <p:ext uri="{BB962C8B-B14F-4D97-AF65-F5344CB8AC3E}">
        <p14:creationId xmlns:p14="http://schemas.microsoft.com/office/powerpoint/2010/main" val="346110023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977E2C-BA3F-8F4A-9DA7-BA1DD75B79ED}"/>
              </a:ext>
            </a:extLst>
          </p:cNvPr>
          <p:cNvSpPr>
            <a:spLocks noGrp="1"/>
          </p:cNvSpPr>
          <p:nvPr>
            <p:ph type="title"/>
          </p:nvPr>
        </p:nvSpPr>
        <p:spPr/>
        <p:txBody>
          <a:bodyPr/>
          <a:lstStyle/>
          <a:p>
            <a:r>
              <a:rPr lang="en-US" dirty="0"/>
              <a:t>Lecture Summary</a:t>
            </a:r>
          </a:p>
        </p:txBody>
      </p:sp>
      <p:sp>
        <p:nvSpPr>
          <p:cNvPr id="3" name="Content Placeholder 2">
            <a:extLst>
              <a:ext uri="{FF2B5EF4-FFF2-40B4-BE49-F238E27FC236}">
                <a16:creationId xmlns:a16="http://schemas.microsoft.com/office/drawing/2014/main" id="{B7C61725-F31C-D340-BD39-94CAB1AAA1A6}"/>
              </a:ext>
            </a:extLst>
          </p:cNvPr>
          <p:cNvSpPr>
            <a:spLocks noGrp="1"/>
          </p:cNvSpPr>
          <p:nvPr>
            <p:ph idx="1"/>
          </p:nvPr>
        </p:nvSpPr>
        <p:spPr/>
        <p:txBody>
          <a:bodyPr/>
          <a:lstStyle/>
          <a:p>
            <a:r>
              <a:rPr lang="en-US" dirty="0"/>
              <a:t>I/O devices are very important part of any consumer system/Computing platform</a:t>
            </a:r>
          </a:p>
          <a:p>
            <a:r>
              <a:rPr lang="en-US" dirty="0"/>
              <a:t>I/O devices operate </a:t>
            </a:r>
          </a:p>
          <a:p>
            <a:pPr lvl="1"/>
            <a:r>
              <a:rPr lang="en-US" dirty="0"/>
              <a:t>at varying degree of bandwidth </a:t>
            </a:r>
          </a:p>
          <a:p>
            <a:pPr lvl="1"/>
            <a:r>
              <a:rPr lang="en-US" dirty="0"/>
              <a:t>At different timing requirements (non real-time or real-time)</a:t>
            </a:r>
          </a:p>
          <a:p>
            <a:r>
              <a:rPr lang="en-US" dirty="0"/>
              <a:t>ISA may provide instructions for I/O with external devices</a:t>
            </a:r>
          </a:p>
          <a:p>
            <a:pPr lvl="1"/>
            <a:r>
              <a:rPr lang="en-US" dirty="0"/>
              <a:t>Not much in use</a:t>
            </a:r>
          </a:p>
          <a:p>
            <a:r>
              <a:rPr lang="en-US" dirty="0"/>
              <a:t>Memory Mapped I/O (commonly used). Approaches include</a:t>
            </a:r>
          </a:p>
          <a:p>
            <a:pPr lvl="1"/>
            <a:r>
              <a:rPr lang="en-US" dirty="0"/>
              <a:t>Polling</a:t>
            </a:r>
          </a:p>
          <a:p>
            <a:pPr lvl="1"/>
            <a:r>
              <a:rPr lang="en-US" dirty="0"/>
              <a:t>Interrupt </a:t>
            </a:r>
          </a:p>
          <a:p>
            <a:pPr lvl="1"/>
            <a:r>
              <a:rPr lang="en-US" dirty="0"/>
              <a:t>DMA (In the next class)</a:t>
            </a:r>
          </a:p>
        </p:txBody>
      </p:sp>
    </p:spTree>
    <p:extLst>
      <p:ext uri="{BB962C8B-B14F-4D97-AF65-F5344CB8AC3E}">
        <p14:creationId xmlns:p14="http://schemas.microsoft.com/office/powerpoint/2010/main" val="9946758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Grp="1" noChangeArrowheads="1"/>
          </p:cNvSpPr>
          <p:nvPr>
            <p:ph type="title" idx="4294967295"/>
            <p:custDataLst>
              <p:tags r:id="rId1"/>
            </p:custDataLst>
          </p:nvPr>
        </p:nvSpPr>
        <p:spPr>
          <a:xfrm>
            <a:off x="0" y="152400"/>
            <a:ext cx="8686800" cy="533400"/>
          </a:xfrm>
        </p:spPr>
        <p:txBody>
          <a:bodyPr>
            <a:noAutofit/>
          </a:bodyPr>
          <a:lstStyle/>
          <a:p>
            <a:r>
              <a:rPr lang="en-US" dirty="0"/>
              <a:t>Big Picture: </a:t>
            </a:r>
            <a:r>
              <a:rPr lang="en-US" dirty="0" err="1"/>
              <a:t>Input/Output</a:t>
            </a:r>
            <a:r>
              <a:rPr lang="en-US" dirty="0"/>
              <a:t> (I/O)</a:t>
            </a:r>
          </a:p>
        </p:txBody>
      </p:sp>
      <p:sp>
        <p:nvSpPr>
          <p:cNvPr id="7" name="Content Placeholder 1"/>
          <p:cNvSpPr>
            <a:spLocks noGrp="1"/>
          </p:cNvSpPr>
          <p:nvPr>
            <p:ph idx="4294967295"/>
          </p:nvPr>
        </p:nvSpPr>
        <p:spPr>
          <a:xfrm>
            <a:off x="228600" y="685800"/>
            <a:ext cx="8915400" cy="5638800"/>
          </a:xfrm>
        </p:spPr>
        <p:txBody>
          <a:bodyPr>
            <a:normAutofit/>
          </a:bodyPr>
          <a:lstStyle/>
          <a:p>
            <a:pPr marL="0" indent="0">
              <a:buNone/>
            </a:pPr>
            <a:r>
              <a:rPr lang="en-US" sz="2800" dirty="0"/>
              <a:t>How does a processor interact with its environment?</a:t>
            </a:r>
          </a:p>
        </p:txBody>
      </p:sp>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1845" y="1412776"/>
            <a:ext cx="8845550" cy="5956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Google Shape;601;g5ce8b99149_0_339">
            <a:extLst>
              <a:ext uri="{FF2B5EF4-FFF2-40B4-BE49-F238E27FC236}">
                <a16:creationId xmlns:a16="http://schemas.microsoft.com/office/drawing/2014/main" id="{65E24A62-A81B-B94B-BD54-FC28AB87EA01}"/>
              </a:ext>
            </a:extLst>
          </p:cNvPr>
          <p:cNvSpPr txBox="1">
            <a:spLocks/>
          </p:cNvSpPr>
          <p:nvPr/>
        </p:nvSpPr>
        <p:spPr>
          <a:xfrm>
            <a:off x="5004048" y="-30150"/>
            <a:ext cx="4355976" cy="365100"/>
          </a:xfrm>
          <a:prstGeom prst="rect">
            <a:avLst/>
          </a:prstGeom>
          <a:noFill/>
          <a:ln>
            <a:noFill/>
          </a:ln>
        </p:spPr>
        <p:txBody>
          <a:bodyPr spcFirstLastPara="1" wrap="square" lIns="91425" tIns="45700" rIns="91425" bIns="45700" anchor="ctr" anchorCtr="0">
            <a:noAutofit/>
          </a:bodyPr>
          <a:lstStyle>
            <a:defPPr>
              <a:defRPr lang="en-US"/>
            </a:defPPr>
            <a:lvl1pPr algn="l" rtl="0" eaLnBrk="0" fontAlgn="base" hangingPunct="0">
              <a:spcBef>
                <a:spcPct val="0"/>
              </a:spcBef>
              <a:spcAft>
                <a:spcPct val="0"/>
              </a:spcAft>
              <a:defRPr sz="2400" b="1" kern="1200">
                <a:solidFill>
                  <a:schemeClr val="tx1"/>
                </a:solidFill>
                <a:latin typeface="Arial Narrow" panose="020B0604020202020204"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anose="020B0604020202020204"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anose="020B0604020202020204"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anose="020B0604020202020204"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anose="020B0604020202020204" pitchFamily="34" charset="0"/>
                <a:ea typeface="+mn-ea"/>
                <a:cs typeface="+mn-cs"/>
              </a:defRPr>
            </a:lvl5pPr>
            <a:lvl6pPr marL="2286000" algn="l" defTabSz="914400" rtl="0" eaLnBrk="1" latinLnBrk="0" hangingPunct="1">
              <a:defRPr sz="2400" b="1" kern="1200">
                <a:solidFill>
                  <a:schemeClr val="tx1"/>
                </a:solidFill>
                <a:latin typeface="Arial Narrow" panose="020B0604020202020204" pitchFamily="34" charset="0"/>
                <a:ea typeface="+mn-ea"/>
                <a:cs typeface="+mn-cs"/>
              </a:defRPr>
            </a:lvl6pPr>
            <a:lvl7pPr marL="2743200" algn="l" defTabSz="914400" rtl="0" eaLnBrk="1" latinLnBrk="0" hangingPunct="1">
              <a:defRPr sz="2400" b="1" kern="1200">
                <a:solidFill>
                  <a:schemeClr val="tx1"/>
                </a:solidFill>
                <a:latin typeface="Arial Narrow" panose="020B0604020202020204" pitchFamily="34" charset="0"/>
                <a:ea typeface="+mn-ea"/>
                <a:cs typeface="+mn-cs"/>
              </a:defRPr>
            </a:lvl7pPr>
            <a:lvl8pPr marL="3200400" algn="l" defTabSz="914400" rtl="0" eaLnBrk="1" latinLnBrk="0" hangingPunct="1">
              <a:defRPr sz="2400" b="1" kern="1200">
                <a:solidFill>
                  <a:schemeClr val="tx1"/>
                </a:solidFill>
                <a:latin typeface="Arial Narrow" panose="020B0604020202020204" pitchFamily="34" charset="0"/>
                <a:ea typeface="+mn-ea"/>
                <a:cs typeface="+mn-cs"/>
              </a:defRPr>
            </a:lvl8pPr>
            <a:lvl9pPr marL="3657600" algn="l" defTabSz="914400" rtl="0" eaLnBrk="1" latinLnBrk="0" hangingPunct="1">
              <a:defRPr sz="2400" b="1" kern="1200">
                <a:solidFill>
                  <a:schemeClr val="tx1"/>
                </a:solidFill>
                <a:latin typeface="Arial Narrow" panose="020B0604020202020204" pitchFamily="34" charset="0"/>
                <a:ea typeface="+mn-ea"/>
                <a:cs typeface="+mn-cs"/>
              </a:defRPr>
            </a:lvl9pPr>
          </a:lstStyle>
          <a:p>
            <a:pPr>
              <a:spcBef>
                <a:spcPts val="0"/>
              </a:spcBef>
              <a:spcAft>
                <a:spcPts val="0"/>
              </a:spcAft>
              <a:buSzPts val="1400"/>
            </a:pPr>
            <a:r>
              <a:rPr lang="en-US" sz="1200" b="0" dirty="0">
                <a:solidFill>
                  <a:schemeClr val="bg1">
                    <a:lumMod val="65000"/>
                  </a:schemeClr>
                </a:solidFill>
                <a:latin typeface="Calibri"/>
                <a:ea typeface="Calibri"/>
                <a:cs typeface="Calibri"/>
                <a:sym typeface="Calibri"/>
              </a:rPr>
              <a:t>Ref</a:t>
            </a:r>
            <a:r>
              <a:rPr lang="en-US" sz="1200" b="0" dirty="0">
                <a:solidFill>
                  <a:schemeClr val="bg1">
                    <a:lumMod val="65000"/>
                  </a:schemeClr>
                </a:solidFill>
                <a:latin typeface="Calibri"/>
                <a:cs typeface="Calibri"/>
                <a:sym typeface="Calibri"/>
              </a:rPr>
              <a:t>: I/O lecture, </a:t>
            </a:r>
            <a:r>
              <a:rPr lang="en-US" sz="1200" b="0" dirty="0">
                <a:solidFill>
                  <a:schemeClr val="bg1">
                    <a:lumMod val="65000"/>
                  </a:schemeClr>
                </a:solidFill>
                <a:latin typeface="Calibri"/>
                <a:cs typeface="Calibri"/>
              </a:rPr>
              <a:t>Prof Hakim </a:t>
            </a:r>
            <a:r>
              <a:rPr lang="en-US" sz="1200" b="0" dirty="0">
                <a:solidFill>
                  <a:schemeClr val="bg1">
                    <a:lumMod val="65000"/>
                  </a:schemeClr>
                </a:solidFill>
              </a:rPr>
              <a:t>Weatherspoon, Cornell </a:t>
            </a:r>
            <a:r>
              <a:rPr lang="en-US" sz="1200" b="0" dirty="0" err="1">
                <a:solidFill>
                  <a:schemeClr val="bg1">
                    <a:lumMod val="65000"/>
                  </a:schemeClr>
                </a:solidFill>
              </a:rPr>
              <a:t>Univ</a:t>
            </a:r>
            <a:endParaRPr lang="en-US" sz="1200" b="0" dirty="0">
              <a:solidFill>
                <a:schemeClr val="bg1">
                  <a:lumMod val="65000"/>
                </a:schemeClr>
              </a:solidFill>
              <a:latin typeface="Calibri"/>
              <a:cs typeface="Calibri"/>
              <a:sym typeface="Calibri"/>
            </a:endParaRPr>
          </a:p>
        </p:txBody>
      </p:sp>
    </p:spTree>
    <p:extLst>
      <p:ext uri="{BB962C8B-B14F-4D97-AF65-F5344CB8AC3E}">
        <p14:creationId xmlns:p14="http://schemas.microsoft.com/office/powerpoint/2010/main" val="6420544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Grp="1" noChangeArrowheads="1"/>
          </p:cNvSpPr>
          <p:nvPr>
            <p:ph type="title"/>
            <p:custDataLst>
              <p:tags r:id="rId1"/>
            </p:custDataLst>
          </p:nvPr>
        </p:nvSpPr>
        <p:spPr>
          <a:xfrm>
            <a:off x="228600" y="80352"/>
            <a:ext cx="7591425" cy="762000"/>
          </a:xfrm>
        </p:spPr>
        <p:txBody>
          <a:bodyPr>
            <a:noAutofit/>
          </a:bodyPr>
          <a:lstStyle/>
          <a:p>
            <a:r>
              <a:rPr lang="en-US" sz="3200" dirty="0"/>
              <a:t>Big Picture: </a:t>
            </a:r>
            <a:r>
              <a:rPr lang="en-US" sz="3200" dirty="0" err="1"/>
              <a:t>Input/Output</a:t>
            </a:r>
            <a:r>
              <a:rPr lang="en-US" sz="3200" dirty="0"/>
              <a:t> (I/O)</a:t>
            </a:r>
          </a:p>
        </p:txBody>
      </p:sp>
      <p:sp>
        <p:nvSpPr>
          <p:cNvPr id="6" name="Content Placeholder 1"/>
          <p:cNvSpPr>
            <a:spLocks noGrp="1"/>
          </p:cNvSpPr>
          <p:nvPr>
            <p:ph idx="4294967295"/>
          </p:nvPr>
        </p:nvSpPr>
        <p:spPr>
          <a:xfrm>
            <a:off x="228600" y="685800"/>
            <a:ext cx="8915400" cy="5638800"/>
          </a:xfrm>
        </p:spPr>
        <p:txBody>
          <a:bodyPr/>
          <a:lstStyle/>
          <a:p>
            <a:pPr marL="0" indent="0">
              <a:buNone/>
            </a:pPr>
            <a:r>
              <a:rPr lang="en-US" dirty="0"/>
              <a:t>How does a processor interact with its environment?</a:t>
            </a:r>
          </a:p>
          <a:p>
            <a:endParaRPr lang="en-US" dirty="0"/>
          </a:p>
          <a:p>
            <a:pPr marL="0" indent="0">
              <a:buNone/>
            </a:pPr>
            <a:r>
              <a:rPr lang="en-US" dirty="0"/>
              <a:t>Computer System = </a:t>
            </a:r>
          </a:p>
          <a:p>
            <a:pPr marL="0" lvl="0" indent="0">
              <a:buNone/>
            </a:pPr>
            <a:r>
              <a:rPr lang="en-US" dirty="0">
                <a:solidFill>
                  <a:schemeClr val="tx2"/>
                </a:solidFill>
              </a:rPr>
              <a:t>Memory + </a:t>
            </a:r>
            <a:r>
              <a:rPr lang="en-US" dirty="0" err="1">
                <a:solidFill>
                  <a:schemeClr val="tx2"/>
                </a:solidFill>
              </a:rPr>
              <a:t>Datapath</a:t>
            </a:r>
            <a:r>
              <a:rPr lang="en-US" dirty="0">
                <a:solidFill>
                  <a:schemeClr val="tx2"/>
                </a:solidFill>
              </a:rPr>
              <a:t>  +  Control</a:t>
            </a:r>
          </a:p>
          <a:p>
            <a:endParaRPr lang="en-US" dirty="0"/>
          </a:p>
        </p:txBody>
      </p:sp>
      <p:grpSp>
        <p:nvGrpSpPr>
          <p:cNvPr id="2" name="Group 1">
            <a:extLst>
              <a:ext uri="{FF2B5EF4-FFF2-40B4-BE49-F238E27FC236}">
                <a16:creationId xmlns:a16="http://schemas.microsoft.com/office/drawing/2014/main" id="{9F6A814B-336C-C649-B0F7-D5E68A1DA3B0}"/>
              </a:ext>
            </a:extLst>
          </p:cNvPr>
          <p:cNvGrpSpPr/>
          <p:nvPr/>
        </p:nvGrpSpPr>
        <p:grpSpPr>
          <a:xfrm>
            <a:off x="452573" y="3059794"/>
            <a:ext cx="8006198" cy="3264806"/>
            <a:chOff x="762000" y="3593194"/>
            <a:chExt cx="8006198" cy="3264806"/>
          </a:xfrm>
        </p:grpSpPr>
        <p:pic>
          <p:nvPicPr>
            <p:cNvPr id="7" name="Picture 2"/>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62000" y="4483698"/>
              <a:ext cx="2263254" cy="15240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8" name="Group 7"/>
            <p:cNvGrpSpPr/>
            <p:nvPr/>
          </p:nvGrpSpPr>
          <p:grpSpPr>
            <a:xfrm>
              <a:off x="3398546" y="5254478"/>
              <a:ext cx="1603304" cy="1168253"/>
              <a:chOff x="2133600" y="5867400"/>
              <a:chExt cx="836612" cy="609600"/>
            </a:xfrm>
          </p:grpSpPr>
          <p:cxnSp>
            <p:nvCxnSpPr>
              <p:cNvPr id="9" name="Straight Connector 8"/>
              <p:cNvCxnSpPr/>
              <p:nvPr/>
            </p:nvCxnSpPr>
            <p:spPr>
              <a:xfrm>
                <a:off x="2552700" y="6324600"/>
                <a:ext cx="0" cy="15240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2346960" y="6477000"/>
                <a:ext cx="396240" cy="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2133600" y="5867400"/>
                <a:ext cx="836612" cy="457200"/>
              </a:xfrm>
              <a:prstGeom prst="rect">
                <a:avLst/>
              </a:prstGeom>
              <a:solidFill>
                <a:schemeClr val="accent5">
                  <a:lumMod val="40000"/>
                  <a:lumOff val="60000"/>
                </a:schemeClr>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a:solidFill>
                    <a:srgbClr val="00B0F0"/>
                  </a:solidFill>
                  <a:latin typeface="Source Sans Pro"/>
                </a:endParaRPr>
              </a:p>
            </p:txBody>
          </p:sp>
        </p:grpSp>
        <p:sp>
          <p:nvSpPr>
            <p:cNvPr id="12" name="Rectangle 11"/>
            <p:cNvSpPr/>
            <p:nvPr>
              <p:custDataLst>
                <p:tags r:id="rId2"/>
              </p:custDataLst>
            </p:nvPr>
          </p:nvSpPr>
          <p:spPr>
            <a:xfrm>
              <a:off x="3492486" y="6477000"/>
              <a:ext cx="1447800" cy="381000"/>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0" dirty="0">
                  <a:solidFill>
                    <a:srgbClr val="00B0F0"/>
                  </a:solidFill>
                  <a:latin typeface="Source Sans Pro"/>
                </a:rPr>
                <a:t>Display</a:t>
              </a:r>
            </a:p>
          </p:txBody>
        </p:sp>
        <p:sp>
          <p:nvSpPr>
            <p:cNvPr id="13" name="Rectangle 12"/>
            <p:cNvSpPr/>
            <p:nvPr>
              <p:custDataLst>
                <p:tags r:id="rId3"/>
              </p:custDataLst>
            </p:nvPr>
          </p:nvSpPr>
          <p:spPr>
            <a:xfrm>
              <a:off x="3888740" y="4574634"/>
              <a:ext cx="1549683" cy="381000"/>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0" dirty="0">
                  <a:solidFill>
                    <a:srgbClr val="00B0F0"/>
                  </a:solidFill>
                  <a:latin typeface="Source Sans Pro"/>
                </a:rPr>
                <a:t>Keyboard</a:t>
              </a:r>
            </a:p>
          </p:txBody>
        </p:sp>
        <p:sp>
          <p:nvSpPr>
            <p:cNvPr id="14" name="Rectangle 13"/>
            <p:cNvSpPr/>
            <p:nvPr>
              <p:custDataLst>
                <p:tags r:id="rId4"/>
              </p:custDataLst>
            </p:nvPr>
          </p:nvSpPr>
          <p:spPr>
            <a:xfrm>
              <a:off x="7087171" y="4483167"/>
              <a:ext cx="1371600" cy="381000"/>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0" dirty="0">
                  <a:solidFill>
                    <a:srgbClr val="00B0F0"/>
                  </a:solidFill>
                  <a:latin typeface="Source Sans Pro"/>
                </a:rPr>
                <a:t>Network</a:t>
              </a:r>
            </a:p>
          </p:txBody>
        </p:sp>
        <p:grpSp>
          <p:nvGrpSpPr>
            <p:cNvPr id="15" name="Group 14"/>
            <p:cNvGrpSpPr/>
            <p:nvPr/>
          </p:nvGrpSpPr>
          <p:grpSpPr>
            <a:xfrm>
              <a:off x="3764443" y="3795751"/>
              <a:ext cx="1566015" cy="687416"/>
              <a:chOff x="5867400" y="5897880"/>
              <a:chExt cx="1319304" cy="579120"/>
            </a:xfrm>
          </p:grpSpPr>
          <p:sp>
            <p:nvSpPr>
              <p:cNvPr id="16" name="Rectangle 15"/>
              <p:cNvSpPr/>
              <p:nvPr/>
            </p:nvSpPr>
            <p:spPr>
              <a:xfrm>
                <a:off x="5867400" y="5897880"/>
                <a:ext cx="1319304" cy="579120"/>
              </a:xfrm>
              <a:prstGeom prst="rect">
                <a:avLst/>
              </a:prstGeom>
              <a:solidFill>
                <a:schemeClr val="accent5">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a:solidFill>
                    <a:srgbClr val="00B0F0"/>
                  </a:solidFill>
                  <a:latin typeface="Source Sans Pro"/>
                </a:endParaRPr>
              </a:p>
            </p:txBody>
          </p:sp>
          <p:sp>
            <p:nvSpPr>
              <p:cNvPr id="17" name="Rectangle 16"/>
              <p:cNvSpPr/>
              <p:nvPr/>
            </p:nvSpPr>
            <p:spPr>
              <a:xfrm>
                <a:off x="5943600" y="5974080"/>
                <a:ext cx="106680" cy="91440"/>
              </a:xfrm>
              <a:prstGeom prst="rect">
                <a:avLst/>
              </a:prstGeom>
              <a:solidFill>
                <a:schemeClr val="accent5">
                  <a:lumMod val="40000"/>
                  <a:lumOff val="6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a:solidFill>
                    <a:srgbClr val="00B0F0"/>
                  </a:solidFill>
                  <a:latin typeface="Source Sans Pro"/>
                </a:endParaRPr>
              </a:p>
            </p:txBody>
          </p:sp>
          <p:sp>
            <p:nvSpPr>
              <p:cNvPr id="18" name="Rectangle 17"/>
              <p:cNvSpPr/>
              <p:nvPr/>
            </p:nvSpPr>
            <p:spPr>
              <a:xfrm>
                <a:off x="5943600" y="6126480"/>
                <a:ext cx="106680" cy="91440"/>
              </a:xfrm>
              <a:prstGeom prst="rect">
                <a:avLst/>
              </a:prstGeom>
              <a:solidFill>
                <a:schemeClr val="accent5">
                  <a:lumMod val="40000"/>
                  <a:lumOff val="6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a:solidFill>
                    <a:srgbClr val="00B0F0"/>
                  </a:solidFill>
                  <a:latin typeface="Source Sans Pro"/>
                </a:endParaRPr>
              </a:p>
            </p:txBody>
          </p:sp>
          <p:sp>
            <p:nvSpPr>
              <p:cNvPr id="19" name="Rectangle 18"/>
              <p:cNvSpPr/>
              <p:nvPr/>
            </p:nvSpPr>
            <p:spPr>
              <a:xfrm>
                <a:off x="5943600" y="6278880"/>
                <a:ext cx="106680" cy="91440"/>
              </a:xfrm>
              <a:prstGeom prst="rect">
                <a:avLst/>
              </a:prstGeom>
              <a:solidFill>
                <a:schemeClr val="accent5">
                  <a:lumMod val="40000"/>
                  <a:lumOff val="6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a:solidFill>
                    <a:srgbClr val="00B0F0"/>
                  </a:solidFill>
                  <a:latin typeface="Source Sans Pro"/>
                </a:endParaRPr>
              </a:p>
            </p:txBody>
          </p:sp>
          <p:sp>
            <p:nvSpPr>
              <p:cNvPr id="20" name="Rectangle 19"/>
              <p:cNvSpPr/>
              <p:nvPr/>
            </p:nvSpPr>
            <p:spPr>
              <a:xfrm>
                <a:off x="6096000" y="5974080"/>
                <a:ext cx="106680" cy="91440"/>
              </a:xfrm>
              <a:prstGeom prst="rect">
                <a:avLst/>
              </a:prstGeom>
              <a:solidFill>
                <a:schemeClr val="accent5">
                  <a:lumMod val="40000"/>
                  <a:lumOff val="6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a:solidFill>
                    <a:srgbClr val="00B0F0"/>
                  </a:solidFill>
                  <a:latin typeface="Source Sans Pro"/>
                </a:endParaRPr>
              </a:p>
            </p:txBody>
          </p:sp>
          <p:sp>
            <p:nvSpPr>
              <p:cNvPr id="21" name="Rectangle 20"/>
              <p:cNvSpPr/>
              <p:nvPr/>
            </p:nvSpPr>
            <p:spPr>
              <a:xfrm>
                <a:off x="6096000" y="6126480"/>
                <a:ext cx="106680" cy="91440"/>
              </a:xfrm>
              <a:prstGeom prst="rect">
                <a:avLst/>
              </a:prstGeom>
              <a:solidFill>
                <a:schemeClr val="accent5">
                  <a:lumMod val="40000"/>
                  <a:lumOff val="6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a:solidFill>
                    <a:srgbClr val="00B0F0"/>
                  </a:solidFill>
                  <a:latin typeface="Source Sans Pro"/>
                </a:endParaRPr>
              </a:p>
            </p:txBody>
          </p:sp>
          <p:sp>
            <p:nvSpPr>
              <p:cNvPr id="22" name="Rectangle 21"/>
              <p:cNvSpPr/>
              <p:nvPr/>
            </p:nvSpPr>
            <p:spPr>
              <a:xfrm>
                <a:off x="6096000" y="6278880"/>
                <a:ext cx="106680" cy="91440"/>
              </a:xfrm>
              <a:prstGeom prst="rect">
                <a:avLst/>
              </a:prstGeom>
              <a:solidFill>
                <a:schemeClr val="accent5">
                  <a:lumMod val="40000"/>
                  <a:lumOff val="6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a:solidFill>
                    <a:srgbClr val="00B0F0"/>
                  </a:solidFill>
                  <a:latin typeface="Source Sans Pro"/>
                </a:endParaRPr>
              </a:p>
            </p:txBody>
          </p:sp>
          <p:sp>
            <p:nvSpPr>
              <p:cNvPr id="23" name="Rectangle 22"/>
              <p:cNvSpPr/>
              <p:nvPr/>
            </p:nvSpPr>
            <p:spPr>
              <a:xfrm>
                <a:off x="6248400" y="5974080"/>
                <a:ext cx="106680" cy="91440"/>
              </a:xfrm>
              <a:prstGeom prst="rect">
                <a:avLst/>
              </a:prstGeom>
              <a:solidFill>
                <a:schemeClr val="accent5">
                  <a:lumMod val="40000"/>
                  <a:lumOff val="6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a:solidFill>
                    <a:srgbClr val="00B0F0"/>
                  </a:solidFill>
                  <a:latin typeface="Source Sans Pro"/>
                </a:endParaRPr>
              </a:p>
            </p:txBody>
          </p:sp>
          <p:sp>
            <p:nvSpPr>
              <p:cNvPr id="24" name="Rectangle 23"/>
              <p:cNvSpPr/>
              <p:nvPr/>
            </p:nvSpPr>
            <p:spPr>
              <a:xfrm>
                <a:off x="6248400" y="6126480"/>
                <a:ext cx="106680" cy="91440"/>
              </a:xfrm>
              <a:prstGeom prst="rect">
                <a:avLst/>
              </a:prstGeom>
              <a:solidFill>
                <a:schemeClr val="accent5">
                  <a:lumMod val="40000"/>
                  <a:lumOff val="6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a:solidFill>
                    <a:srgbClr val="00B0F0"/>
                  </a:solidFill>
                  <a:latin typeface="Source Sans Pro"/>
                </a:endParaRPr>
              </a:p>
            </p:txBody>
          </p:sp>
          <p:sp>
            <p:nvSpPr>
              <p:cNvPr id="25" name="Rectangle 24"/>
              <p:cNvSpPr/>
              <p:nvPr/>
            </p:nvSpPr>
            <p:spPr>
              <a:xfrm>
                <a:off x="6248400" y="6278880"/>
                <a:ext cx="106680" cy="91440"/>
              </a:xfrm>
              <a:prstGeom prst="rect">
                <a:avLst/>
              </a:prstGeom>
              <a:solidFill>
                <a:schemeClr val="accent5">
                  <a:lumMod val="40000"/>
                  <a:lumOff val="6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a:solidFill>
                    <a:srgbClr val="00B0F0"/>
                  </a:solidFill>
                  <a:latin typeface="Source Sans Pro"/>
                </a:endParaRPr>
              </a:p>
            </p:txBody>
          </p:sp>
          <p:sp>
            <p:nvSpPr>
              <p:cNvPr id="26" name="Rectangle 25"/>
              <p:cNvSpPr/>
              <p:nvPr/>
            </p:nvSpPr>
            <p:spPr>
              <a:xfrm>
                <a:off x="6400800" y="5974080"/>
                <a:ext cx="106680" cy="91440"/>
              </a:xfrm>
              <a:prstGeom prst="rect">
                <a:avLst/>
              </a:prstGeom>
              <a:solidFill>
                <a:schemeClr val="accent5">
                  <a:lumMod val="40000"/>
                  <a:lumOff val="6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a:solidFill>
                    <a:srgbClr val="00B0F0"/>
                  </a:solidFill>
                  <a:latin typeface="Source Sans Pro"/>
                </a:endParaRPr>
              </a:p>
            </p:txBody>
          </p:sp>
          <p:sp>
            <p:nvSpPr>
              <p:cNvPr id="27" name="Rectangle 26"/>
              <p:cNvSpPr/>
              <p:nvPr/>
            </p:nvSpPr>
            <p:spPr>
              <a:xfrm>
                <a:off x="6400800" y="6126480"/>
                <a:ext cx="106680" cy="91440"/>
              </a:xfrm>
              <a:prstGeom prst="rect">
                <a:avLst/>
              </a:prstGeom>
              <a:solidFill>
                <a:schemeClr val="accent5">
                  <a:lumMod val="40000"/>
                  <a:lumOff val="6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a:solidFill>
                    <a:srgbClr val="00B0F0"/>
                  </a:solidFill>
                  <a:latin typeface="Source Sans Pro"/>
                </a:endParaRPr>
              </a:p>
            </p:txBody>
          </p:sp>
          <p:sp>
            <p:nvSpPr>
              <p:cNvPr id="28" name="Rectangle 27"/>
              <p:cNvSpPr/>
              <p:nvPr/>
            </p:nvSpPr>
            <p:spPr>
              <a:xfrm>
                <a:off x="6400800" y="6278880"/>
                <a:ext cx="106680" cy="91440"/>
              </a:xfrm>
              <a:prstGeom prst="rect">
                <a:avLst/>
              </a:prstGeom>
              <a:solidFill>
                <a:schemeClr val="accent5">
                  <a:lumMod val="40000"/>
                  <a:lumOff val="6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a:solidFill>
                    <a:srgbClr val="00B0F0"/>
                  </a:solidFill>
                  <a:latin typeface="Source Sans Pro"/>
                </a:endParaRPr>
              </a:p>
            </p:txBody>
          </p:sp>
          <p:sp>
            <p:nvSpPr>
              <p:cNvPr id="29" name="Rectangle 28"/>
              <p:cNvSpPr/>
              <p:nvPr/>
            </p:nvSpPr>
            <p:spPr>
              <a:xfrm>
                <a:off x="6553200" y="5974080"/>
                <a:ext cx="106680" cy="91440"/>
              </a:xfrm>
              <a:prstGeom prst="rect">
                <a:avLst/>
              </a:prstGeom>
              <a:solidFill>
                <a:schemeClr val="accent5">
                  <a:lumMod val="40000"/>
                  <a:lumOff val="6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a:solidFill>
                    <a:srgbClr val="00B0F0"/>
                  </a:solidFill>
                  <a:latin typeface="Source Sans Pro"/>
                </a:endParaRPr>
              </a:p>
            </p:txBody>
          </p:sp>
          <p:sp>
            <p:nvSpPr>
              <p:cNvPr id="30" name="Rectangle 29"/>
              <p:cNvSpPr/>
              <p:nvPr/>
            </p:nvSpPr>
            <p:spPr>
              <a:xfrm>
                <a:off x="6553200" y="6126480"/>
                <a:ext cx="106680" cy="91440"/>
              </a:xfrm>
              <a:prstGeom prst="rect">
                <a:avLst/>
              </a:prstGeom>
              <a:solidFill>
                <a:schemeClr val="accent5">
                  <a:lumMod val="40000"/>
                  <a:lumOff val="6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a:solidFill>
                    <a:srgbClr val="00B0F0"/>
                  </a:solidFill>
                  <a:latin typeface="Source Sans Pro"/>
                </a:endParaRPr>
              </a:p>
            </p:txBody>
          </p:sp>
          <p:sp>
            <p:nvSpPr>
              <p:cNvPr id="31" name="Rectangle 30"/>
              <p:cNvSpPr/>
              <p:nvPr/>
            </p:nvSpPr>
            <p:spPr>
              <a:xfrm>
                <a:off x="6553200" y="6278880"/>
                <a:ext cx="106680" cy="91440"/>
              </a:xfrm>
              <a:prstGeom prst="rect">
                <a:avLst/>
              </a:prstGeom>
              <a:solidFill>
                <a:schemeClr val="accent5">
                  <a:lumMod val="40000"/>
                  <a:lumOff val="6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a:solidFill>
                    <a:srgbClr val="00B0F0"/>
                  </a:solidFill>
                  <a:latin typeface="Source Sans Pro"/>
                </a:endParaRPr>
              </a:p>
            </p:txBody>
          </p:sp>
          <p:sp>
            <p:nvSpPr>
              <p:cNvPr id="32" name="Rectangle 31"/>
              <p:cNvSpPr/>
              <p:nvPr/>
            </p:nvSpPr>
            <p:spPr>
              <a:xfrm>
                <a:off x="6705600" y="5974080"/>
                <a:ext cx="106680" cy="91440"/>
              </a:xfrm>
              <a:prstGeom prst="rect">
                <a:avLst/>
              </a:prstGeom>
              <a:solidFill>
                <a:schemeClr val="accent5">
                  <a:lumMod val="40000"/>
                  <a:lumOff val="6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a:solidFill>
                    <a:srgbClr val="00B0F0"/>
                  </a:solidFill>
                  <a:latin typeface="Source Sans Pro"/>
                </a:endParaRPr>
              </a:p>
            </p:txBody>
          </p:sp>
          <p:sp>
            <p:nvSpPr>
              <p:cNvPr id="33" name="Rectangle 32"/>
              <p:cNvSpPr/>
              <p:nvPr/>
            </p:nvSpPr>
            <p:spPr>
              <a:xfrm>
                <a:off x="6705600" y="6126480"/>
                <a:ext cx="106680" cy="91440"/>
              </a:xfrm>
              <a:prstGeom prst="rect">
                <a:avLst/>
              </a:prstGeom>
              <a:solidFill>
                <a:schemeClr val="accent5">
                  <a:lumMod val="40000"/>
                  <a:lumOff val="6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a:solidFill>
                    <a:srgbClr val="00B0F0"/>
                  </a:solidFill>
                  <a:latin typeface="Source Sans Pro"/>
                </a:endParaRPr>
              </a:p>
            </p:txBody>
          </p:sp>
          <p:sp>
            <p:nvSpPr>
              <p:cNvPr id="34" name="Rectangle 33"/>
              <p:cNvSpPr/>
              <p:nvPr/>
            </p:nvSpPr>
            <p:spPr>
              <a:xfrm>
                <a:off x="6705600" y="6278880"/>
                <a:ext cx="106680" cy="91440"/>
              </a:xfrm>
              <a:prstGeom prst="rect">
                <a:avLst/>
              </a:prstGeom>
              <a:solidFill>
                <a:schemeClr val="accent5">
                  <a:lumMod val="40000"/>
                  <a:lumOff val="6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a:solidFill>
                    <a:srgbClr val="00B0F0"/>
                  </a:solidFill>
                  <a:latin typeface="Source Sans Pro"/>
                </a:endParaRPr>
              </a:p>
            </p:txBody>
          </p:sp>
          <p:sp>
            <p:nvSpPr>
              <p:cNvPr id="35" name="Rectangle 34"/>
              <p:cNvSpPr/>
              <p:nvPr/>
            </p:nvSpPr>
            <p:spPr>
              <a:xfrm>
                <a:off x="6858000" y="5974080"/>
                <a:ext cx="106680" cy="91440"/>
              </a:xfrm>
              <a:prstGeom prst="rect">
                <a:avLst/>
              </a:prstGeom>
              <a:solidFill>
                <a:schemeClr val="accent5">
                  <a:lumMod val="40000"/>
                  <a:lumOff val="6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a:solidFill>
                    <a:srgbClr val="00B0F0"/>
                  </a:solidFill>
                  <a:latin typeface="Source Sans Pro"/>
                </a:endParaRPr>
              </a:p>
            </p:txBody>
          </p:sp>
          <p:sp>
            <p:nvSpPr>
              <p:cNvPr id="36" name="Rectangle 35"/>
              <p:cNvSpPr/>
              <p:nvPr/>
            </p:nvSpPr>
            <p:spPr>
              <a:xfrm>
                <a:off x="6858000" y="6126480"/>
                <a:ext cx="106680" cy="91440"/>
              </a:xfrm>
              <a:prstGeom prst="rect">
                <a:avLst/>
              </a:prstGeom>
              <a:solidFill>
                <a:schemeClr val="accent5">
                  <a:lumMod val="40000"/>
                  <a:lumOff val="6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a:solidFill>
                    <a:srgbClr val="00B0F0"/>
                  </a:solidFill>
                  <a:latin typeface="Source Sans Pro"/>
                </a:endParaRPr>
              </a:p>
            </p:txBody>
          </p:sp>
          <p:sp>
            <p:nvSpPr>
              <p:cNvPr id="37" name="Rectangle 36"/>
              <p:cNvSpPr/>
              <p:nvPr/>
            </p:nvSpPr>
            <p:spPr>
              <a:xfrm>
                <a:off x="6858000" y="6278880"/>
                <a:ext cx="106680" cy="91440"/>
              </a:xfrm>
              <a:prstGeom prst="rect">
                <a:avLst/>
              </a:prstGeom>
              <a:solidFill>
                <a:schemeClr val="accent5">
                  <a:lumMod val="40000"/>
                  <a:lumOff val="6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a:solidFill>
                    <a:srgbClr val="00B0F0"/>
                  </a:solidFill>
                  <a:latin typeface="Source Sans Pro"/>
                </a:endParaRPr>
              </a:p>
            </p:txBody>
          </p:sp>
          <p:sp>
            <p:nvSpPr>
              <p:cNvPr id="38" name="Rectangle 37"/>
              <p:cNvSpPr/>
              <p:nvPr/>
            </p:nvSpPr>
            <p:spPr>
              <a:xfrm>
                <a:off x="7010400" y="5974080"/>
                <a:ext cx="106680" cy="91440"/>
              </a:xfrm>
              <a:prstGeom prst="rect">
                <a:avLst/>
              </a:prstGeom>
              <a:solidFill>
                <a:schemeClr val="accent5">
                  <a:lumMod val="40000"/>
                  <a:lumOff val="6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a:solidFill>
                    <a:srgbClr val="00B0F0"/>
                  </a:solidFill>
                  <a:latin typeface="Source Sans Pro"/>
                </a:endParaRPr>
              </a:p>
            </p:txBody>
          </p:sp>
          <p:sp>
            <p:nvSpPr>
              <p:cNvPr id="39" name="Rectangle 38"/>
              <p:cNvSpPr/>
              <p:nvPr/>
            </p:nvSpPr>
            <p:spPr>
              <a:xfrm>
                <a:off x="7010400" y="6126480"/>
                <a:ext cx="106680" cy="91440"/>
              </a:xfrm>
              <a:prstGeom prst="rect">
                <a:avLst/>
              </a:prstGeom>
              <a:solidFill>
                <a:schemeClr val="accent5">
                  <a:lumMod val="40000"/>
                  <a:lumOff val="6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a:solidFill>
                    <a:srgbClr val="00B0F0"/>
                  </a:solidFill>
                  <a:latin typeface="Source Sans Pro"/>
                </a:endParaRPr>
              </a:p>
            </p:txBody>
          </p:sp>
          <p:sp>
            <p:nvSpPr>
              <p:cNvPr id="40" name="Rectangle 39"/>
              <p:cNvSpPr/>
              <p:nvPr/>
            </p:nvSpPr>
            <p:spPr>
              <a:xfrm>
                <a:off x="7010400" y="6278880"/>
                <a:ext cx="106680" cy="91440"/>
              </a:xfrm>
              <a:prstGeom prst="rect">
                <a:avLst/>
              </a:prstGeom>
              <a:solidFill>
                <a:schemeClr val="accent5">
                  <a:lumMod val="40000"/>
                  <a:lumOff val="6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a:solidFill>
                    <a:srgbClr val="00B0F0"/>
                  </a:solidFill>
                  <a:latin typeface="Source Sans Pro"/>
                </a:endParaRPr>
              </a:p>
            </p:txBody>
          </p:sp>
        </p:grpSp>
        <p:grpSp>
          <p:nvGrpSpPr>
            <p:cNvPr id="41" name="Group 40"/>
            <p:cNvGrpSpPr/>
            <p:nvPr/>
          </p:nvGrpSpPr>
          <p:grpSpPr>
            <a:xfrm>
              <a:off x="6748967" y="3593194"/>
              <a:ext cx="2019231" cy="861867"/>
              <a:chOff x="7589520" y="5943600"/>
              <a:chExt cx="1249680" cy="533400"/>
            </a:xfrm>
          </p:grpSpPr>
          <p:sp>
            <p:nvSpPr>
              <p:cNvPr id="42" name="Freeform 41"/>
              <p:cNvSpPr/>
              <p:nvPr/>
            </p:nvSpPr>
            <p:spPr>
              <a:xfrm>
                <a:off x="7696200" y="5989320"/>
                <a:ext cx="1051560" cy="441960"/>
              </a:xfrm>
              <a:custGeom>
                <a:avLst/>
                <a:gdLst>
                  <a:gd name="connsiteX0" fmla="*/ 0 w 1051560"/>
                  <a:gd name="connsiteY0" fmla="*/ 0 h 441960"/>
                  <a:gd name="connsiteX1" fmla="*/ 838200 w 1051560"/>
                  <a:gd name="connsiteY1" fmla="*/ 121920 h 441960"/>
                  <a:gd name="connsiteX2" fmla="*/ 426720 w 1051560"/>
                  <a:gd name="connsiteY2" fmla="*/ 243840 h 441960"/>
                  <a:gd name="connsiteX3" fmla="*/ 1051560 w 1051560"/>
                  <a:gd name="connsiteY3" fmla="*/ 441960 h 441960"/>
                </a:gdLst>
                <a:ahLst/>
                <a:cxnLst>
                  <a:cxn ang="0">
                    <a:pos x="connsiteX0" y="connsiteY0"/>
                  </a:cxn>
                  <a:cxn ang="0">
                    <a:pos x="connsiteX1" y="connsiteY1"/>
                  </a:cxn>
                  <a:cxn ang="0">
                    <a:pos x="connsiteX2" y="connsiteY2"/>
                  </a:cxn>
                  <a:cxn ang="0">
                    <a:pos x="connsiteX3" y="connsiteY3"/>
                  </a:cxn>
                </a:cxnLst>
                <a:rect l="l" t="t" r="r" b="b"/>
                <a:pathLst>
                  <a:path w="1051560" h="441960">
                    <a:moveTo>
                      <a:pt x="0" y="0"/>
                    </a:moveTo>
                    <a:cubicBezTo>
                      <a:pt x="383540" y="40640"/>
                      <a:pt x="767080" y="81280"/>
                      <a:pt x="838200" y="121920"/>
                    </a:cubicBezTo>
                    <a:cubicBezTo>
                      <a:pt x="909320" y="162560"/>
                      <a:pt x="391160" y="190500"/>
                      <a:pt x="426720" y="243840"/>
                    </a:cubicBezTo>
                    <a:cubicBezTo>
                      <a:pt x="462280" y="297180"/>
                      <a:pt x="756920" y="369570"/>
                      <a:pt x="1051560" y="441960"/>
                    </a:cubicBezTo>
                  </a:path>
                </a:pathLst>
              </a:cu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a:solidFill>
                    <a:srgbClr val="00B0F0"/>
                  </a:solidFill>
                  <a:latin typeface="Source Sans Pro"/>
                </a:endParaRPr>
              </a:p>
            </p:txBody>
          </p:sp>
          <p:sp>
            <p:nvSpPr>
              <p:cNvPr id="43" name="Rectangle 42"/>
              <p:cNvSpPr/>
              <p:nvPr/>
            </p:nvSpPr>
            <p:spPr>
              <a:xfrm>
                <a:off x="7589520" y="5943600"/>
                <a:ext cx="106680" cy="91440"/>
              </a:xfrm>
              <a:prstGeom prst="rect">
                <a:avLst/>
              </a:prstGeom>
              <a:solidFill>
                <a:schemeClr val="accent5">
                  <a:lumMod val="40000"/>
                  <a:lumOff val="6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a:solidFill>
                    <a:srgbClr val="00B0F0"/>
                  </a:solidFill>
                  <a:latin typeface="Source Sans Pro"/>
                </a:endParaRPr>
              </a:p>
            </p:txBody>
          </p:sp>
          <p:sp>
            <p:nvSpPr>
              <p:cNvPr id="44" name="Rectangle 43"/>
              <p:cNvSpPr/>
              <p:nvPr/>
            </p:nvSpPr>
            <p:spPr>
              <a:xfrm>
                <a:off x="8732520" y="6385560"/>
                <a:ext cx="106680" cy="91440"/>
              </a:xfrm>
              <a:prstGeom prst="rect">
                <a:avLst/>
              </a:prstGeom>
              <a:solidFill>
                <a:schemeClr val="accent5">
                  <a:lumMod val="40000"/>
                  <a:lumOff val="6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a:solidFill>
                    <a:srgbClr val="00B0F0"/>
                  </a:solidFill>
                  <a:latin typeface="Source Sans Pro"/>
                </a:endParaRPr>
              </a:p>
            </p:txBody>
          </p:sp>
        </p:grpSp>
        <p:sp>
          <p:nvSpPr>
            <p:cNvPr id="45" name="Rectangle 44"/>
            <p:cNvSpPr/>
            <p:nvPr>
              <p:custDataLst>
                <p:tags r:id="rId5"/>
              </p:custDataLst>
            </p:nvPr>
          </p:nvSpPr>
          <p:spPr>
            <a:xfrm>
              <a:off x="6167573" y="6276699"/>
              <a:ext cx="1447800" cy="381000"/>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0" dirty="0">
                  <a:solidFill>
                    <a:srgbClr val="00B0F0"/>
                  </a:solidFill>
                  <a:latin typeface="Source Sans Pro"/>
                </a:rPr>
                <a:t>Disk</a:t>
              </a:r>
            </a:p>
          </p:txBody>
        </p:sp>
        <p:grpSp>
          <p:nvGrpSpPr>
            <p:cNvPr id="46" name="Group 45"/>
            <p:cNvGrpSpPr/>
            <p:nvPr/>
          </p:nvGrpSpPr>
          <p:grpSpPr>
            <a:xfrm>
              <a:off x="5822635" y="5140703"/>
              <a:ext cx="1979930" cy="989965"/>
              <a:chOff x="4267200" y="5829300"/>
              <a:chExt cx="1295400" cy="647700"/>
            </a:xfrm>
          </p:grpSpPr>
          <p:sp>
            <p:nvSpPr>
              <p:cNvPr id="47" name="AutoShape 6"/>
              <p:cNvSpPr>
                <a:spLocks noChangeArrowheads="1"/>
              </p:cNvSpPr>
              <p:nvPr>
                <p:custDataLst>
                  <p:tags r:id="rId6"/>
                </p:custDataLst>
              </p:nvPr>
            </p:nvSpPr>
            <p:spPr bwMode="auto">
              <a:xfrm>
                <a:off x="4267200" y="5829300"/>
                <a:ext cx="596096" cy="647700"/>
              </a:xfrm>
              <a:prstGeom prst="flowChartMagneticDisk">
                <a:avLst/>
              </a:prstGeom>
              <a:noFill/>
              <a:ln w="28440">
                <a:solidFill>
                  <a:srgbClr val="0070C0"/>
                </a:solidFill>
                <a:miter lim="800000"/>
                <a:headEnd/>
                <a:tailEnd/>
              </a:ln>
              <a:effectLst/>
            </p:spPr>
            <p:txBody>
              <a:bodyPr wrap="none" lIns="90000" tIns="46800" rIns="90000" bIns="46800" anchor="ctr">
                <a:noAutofit/>
              </a:bodyPr>
              <a:lstStyle/>
              <a:p>
                <a:pPr algn="ctr" defTabSz="457200" eaLnBrk="1" hangingPunct="1">
                  <a:lnSpc>
                    <a:spcPct val="134000"/>
                  </a:lnSpc>
                  <a:buClr>
                    <a:srgbClr val="40458C"/>
                  </a:buClr>
                  <a:buSzPct val="100000"/>
                  <a:buFont typeface="Times New Roman" pitchFamily="18"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GB" sz="2200" b="0" dirty="0">
                  <a:solidFill>
                    <a:srgbClr val="00B0F0"/>
                  </a:solidFill>
                  <a:latin typeface="Source Sans Pro"/>
                </a:endParaRPr>
              </a:p>
            </p:txBody>
          </p:sp>
          <p:sp>
            <p:nvSpPr>
              <p:cNvPr id="48" name="AutoShape 6"/>
              <p:cNvSpPr>
                <a:spLocks noChangeArrowheads="1"/>
              </p:cNvSpPr>
              <p:nvPr>
                <p:custDataLst>
                  <p:tags r:id="rId7"/>
                </p:custDataLst>
              </p:nvPr>
            </p:nvSpPr>
            <p:spPr bwMode="auto">
              <a:xfrm>
                <a:off x="4966504" y="5829300"/>
                <a:ext cx="596096" cy="647700"/>
              </a:xfrm>
              <a:prstGeom prst="flowChartMagneticDisk">
                <a:avLst/>
              </a:prstGeom>
              <a:noFill/>
              <a:ln w="28440">
                <a:solidFill>
                  <a:srgbClr val="0070C0"/>
                </a:solidFill>
                <a:miter lim="800000"/>
                <a:headEnd/>
                <a:tailEnd/>
              </a:ln>
              <a:effectLst/>
            </p:spPr>
            <p:txBody>
              <a:bodyPr wrap="none" lIns="90000" tIns="46800" rIns="90000" bIns="46800" anchor="ctr">
                <a:noAutofit/>
              </a:bodyPr>
              <a:lstStyle/>
              <a:p>
                <a:pPr algn="ctr" defTabSz="457200" eaLnBrk="1" hangingPunct="1">
                  <a:lnSpc>
                    <a:spcPct val="134000"/>
                  </a:lnSpc>
                  <a:buClr>
                    <a:srgbClr val="40458C"/>
                  </a:buClr>
                  <a:buSzPct val="100000"/>
                  <a:buFont typeface="Times New Roman" pitchFamily="18"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GB" sz="2200" b="0" dirty="0">
                  <a:solidFill>
                    <a:srgbClr val="00B0F0"/>
                  </a:solidFill>
                  <a:latin typeface="Source Sans Pro"/>
                </a:endParaRPr>
              </a:p>
            </p:txBody>
          </p:sp>
        </p:grpSp>
        <p:pic>
          <p:nvPicPr>
            <p:cNvPr id="49" name="Picture 48"/>
            <p:cNvPicPr>
              <a:picLocks noChangeAspect="1"/>
            </p:cNvPicPr>
            <p:nvPr/>
          </p:nvPicPr>
          <p:blipFill>
            <a:blip r:embed="rId10"/>
            <a:stretch>
              <a:fillRect/>
            </a:stretch>
          </p:blipFill>
          <p:spPr>
            <a:xfrm>
              <a:off x="5632795" y="3783244"/>
              <a:ext cx="1542411" cy="805910"/>
            </a:xfrm>
            <a:prstGeom prst="rect">
              <a:avLst/>
            </a:prstGeom>
            <a:ln>
              <a:noFill/>
            </a:ln>
          </p:spPr>
        </p:pic>
      </p:grpSp>
      <p:sp>
        <p:nvSpPr>
          <p:cNvPr id="50" name="Rectangle 49"/>
          <p:cNvSpPr/>
          <p:nvPr/>
        </p:nvSpPr>
        <p:spPr>
          <a:xfrm>
            <a:off x="4233585" y="1939260"/>
            <a:ext cx="4225186" cy="584775"/>
          </a:xfrm>
          <a:prstGeom prst="rect">
            <a:avLst/>
          </a:prstGeom>
        </p:spPr>
        <p:txBody>
          <a:bodyPr wrap="square">
            <a:spAutoFit/>
          </a:bodyPr>
          <a:lstStyle/>
          <a:p>
            <a:r>
              <a:rPr lang="en-US" sz="3200" dirty="0">
                <a:solidFill>
                  <a:schemeClr val="accent6"/>
                </a:solidFill>
                <a:latin typeface="Source Sans Pro"/>
              </a:rPr>
              <a:t>+  Input +  Output</a:t>
            </a:r>
          </a:p>
        </p:txBody>
      </p:sp>
      <p:sp>
        <p:nvSpPr>
          <p:cNvPr id="51" name="Google Shape;601;g5ce8b99149_0_339">
            <a:extLst>
              <a:ext uri="{FF2B5EF4-FFF2-40B4-BE49-F238E27FC236}">
                <a16:creationId xmlns:a16="http://schemas.microsoft.com/office/drawing/2014/main" id="{FD2B8C41-83A0-AF43-BAAD-AFBC06D29DE3}"/>
              </a:ext>
            </a:extLst>
          </p:cNvPr>
          <p:cNvSpPr txBox="1">
            <a:spLocks/>
          </p:cNvSpPr>
          <p:nvPr/>
        </p:nvSpPr>
        <p:spPr>
          <a:xfrm>
            <a:off x="93984" y="6464001"/>
            <a:ext cx="4355976" cy="365100"/>
          </a:xfrm>
          <a:prstGeom prst="rect">
            <a:avLst/>
          </a:prstGeom>
          <a:noFill/>
          <a:ln>
            <a:noFill/>
          </a:ln>
        </p:spPr>
        <p:txBody>
          <a:bodyPr spcFirstLastPara="1" wrap="square" lIns="91425" tIns="45700" rIns="91425" bIns="45700" anchor="ctr" anchorCtr="0">
            <a:noAutofit/>
          </a:bodyPr>
          <a:lstStyle>
            <a:defPPr>
              <a:defRPr lang="en-US"/>
            </a:defPPr>
            <a:lvl1pPr algn="l" rtl="0" eaLnBrk="0" fontAlgn="base" hangingPunct="0">
              <a:spcBef>
                <a:spcPct val="0"/>
              </a:spcBef>
              <a:spcAft>
                <a:spcPct val="0"/>
              </a:spcAft>
              <a:defRPr sz="2400" b="1" kern="1200">
                <a:solidFill>
                  <a:schemeClr val="tx1"/>
                </a:solidFill>
                <a:latin typeface="Arial Narrow" panose="020B0604020202020204"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anose="020B0604020202020204"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anose="020B0604020202020204"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anose="020B0604020202020204"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anose="020B0604020202020204" pitchFamily="34" charset="0"/>
                <a:ea typeface="+mn-ea"/>
                <a:cs typeface="+mn-cs"/>
              </a:defRPr>
            </a:lvl5pPr>
            <a:lvl6pPr marL="2286000" algn="l" defTabSz="914400" rtl="0" eaLnBrk="1" latinLnBrk="0" hangingPunct="1">
              <a:defRPr sz="2400" b="1" kern="1200">
                <a:solidFill>
                  <a:schemeClr val="tx1"/>
                </a:solidFill>
                <a:latin typeface="Arial Narrow" panose="020B0604020202020204" pitchFamily="34" charset="0"/>
                <a:ea typeface="+mn-ea"/>
                <a:cs typeface="+mn-cs"/>
              </a:defRPr>
            </a:lvl6pPr>
            <a:lvl7pPr marL="2743200" algn="l" defTabSz="914400" rtl="0" eaLnBrk="1" latinLnBrk="0" hangingPunct="1">
              <a:defRPr sz="2400" b="1" kern="1200">
                <a:solidFill>
                  <a:schemeClr val="tx1"/>
                </a:solidFill>
                <a:latin typeface="Arial Narrow" panose="020B0604020202020204" pitchFamily="34" charset="0"/>
                <a:ea typeface="+mn-ea"/>
                <a:cs typeface="+mn-cs"/>
              </a:defRPr>
            </a:lvl7pPr>
            <a:lvl8pPr marL="3200400" algn="l" defTabSz="914400" rtl="0" eaLnBrk="1" latinLnBrk="0" hangingPunct="1">
              <a:defRPr sz="2400" b="1" kern="1200">
                <a:solidFill>
                  <a:schemeClr val="tx1"/>
                </a:solidFill>
                <a:latin typeface="Arial Narrow" panose="020B0604020202020204" pitchFamily="34" charset="0"/>
                <a:ea typeface="+mn-ea"/>
                <a:cs typeface="+mn-cs"/>
              </a:defRPr>
            </a:lvl8pPr>
            <a:lvl9pPr marL="3657600" algn="l" defTabSz="914400" rtl="0" eaLnBrk="1" latinLnBrk="0" hangingPunct="1">
              <a:defRPr sz="2400" b="1" kern="1200">
                <a:solidFill>
                  <a:schemeClr val="tx1"/>
                </a:solidFill>
                <a:latin typeface="Arial Narrow" panose="020B0604020202020204" pitchFamily="34" charset="0"/>
                <a:ea typeface="+mn-ea"/>
                <a:cs typeface="+mn-cs"/>
              </a:defRPr>
            </a:lvl9pPr>
          </a:lstStyle>
          <a:p>
            <a:pPr>
              <a:spcBef>
                <a:spcPts val="0"/>
              </a:spcBef>
              <a:spcAft>
                <a:spcPts val="0"/>
              </a:spcAft>
              <a:buSzPts val="1400"/>
            </a:pPr>
            <a:r>
              <a:rPr lang="en-US" sz="1200" b="0" dirty="0">
                <a:solidFill>
                  <a:schemeClr val="bg1">
                    <a:lumMod val="65000"/>
                  </a:schemeClr>
                </a:solidFill>
                <a:latin typeface="Calibri"/>
                <a:ea typeface="Calibri"/>
                <a:cs typeface="Calibri"/>
                <a:sym typeface="Calibri"/>
              </a:rPr>
              <a:t>Ref</a:t>
            </a:r>
            <a:r>
              <a:rPr lang="en-US" sz="1200" b="0" dirty="0">
                <a:solidFill>
                  <a:schemeClr val="bg1">
                    <a:lumMod val="65000"/>
                  </a:schemeClr>
                </a:solidFill>
                <a:latin typeface="Calibri"/>
                <a:cs typeface="Calibri"/>
                <a:sym typeface="Calibri"/>
              </a:rPr>
              <a:t>: I/O lecture, </a:t>
            </a:r>
            <a:r>
              <a:rPr lang="en-US" sz="1200" b="0" dirty="0">
                <a:solidFill>
                  <a:schemeClr val="bg1">
                    <a:lumMod val="65000"/>
                  </a:schemeClr>
                </a:solidFill>
                <a:latin typeface="Calibri"/>
                <a:cs typeface="Calibri"/>
              </a:rPr>
              <a:t>Prof Hakim </a:t>
            </a:r>
            <a:r>
              <a:rPr lang="en-US" sz="1200" b="0" dirty="0">
                <a:solidFill>
                  <a:schemeClr val="bg1">
                    <a:lumMod val="65000"/>
                  </a:schemeClr>
                </a:solidFill>
              </a:rPr>
              <a:t>Weatherspoon, Cornell </a:t>
            </a:r>
            <a:r>
              <a:rPr lang="en-US" sz="1200" b="0" dirty="0" err="1">
                <a:solidFill>
                  <a:schemeClr val="bg1">
                    <a:lumMod val="65000"/>
                  </a:schemeClr>
                </a:solidFill>
              </a:rPr>
              <a:t>Univ</a:t>
            </a:r>
            <a:endParaRPr lang="en-US" sz="1200" b="0" dirty="0">
              <a:solidFill>
                <a:schemeClr val="bg1">
                  <a:lumMod val="65000"/>
                </a:schemeClr>
              </a:solidFill>
              <a:latin typeface="Calibri"/>
              <a:cs typeface="Calibri"/>
              <a:sym typeface="Calibri"/>
            </a:endParaRPr>
          </a:p>
        </p:txBody>
      </p:sp>
    </p:spTree>
    <p:extLst>
      <p:ext uri="{BB962C8B-B14F-4D97-AF65-F5344CB8AC3E}">
        <p14:creationId xmlns:p14="http://schemas.microsoft.com/office/powerpoint/2010/main" val="3246850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EB28D8-AED3-9C4A-84B7-5B6B90655E99}"/>
              </a:ext>
            </a:extLst>
          </p:cNvPr>
          <p:cNvSpPr>
            <a:spLocks noGrp="1"/>
          </p:cNvSpPr>
          <p:nvPr>
            <p:ph type="title"/>
          </p:nvPr>
        </p:nvSpPr>
        <p:spPr/>
        <p:txBody>
          <a:bodyPr/>
          <a:lstStyle/>
          <a:p>
            <a:r>
              <a:rPr lang="en-US" dirty="0"/>
              <a:t>The importance of I/O</a:t>
            </a:r>
          </a:p>
        </p:txBody>
      </p:sp>
      <p:sp>
        <p:nvSpPr>
          <p:cNvPr id="3" name="Content Placeholder 2">
            <a:extLst>
              <a:ext uri="{FF2B5EF4-FFF2-40B4-BE49-F238E27FC236}">
                <a16:creationId xmlns:a16="http://schemas.microsoft.com/office/drawing/2014/main" id="{406B9A0D-C81F-9143-959D-127B38443D41}"/>
              </a:ext>
            </a:extLst>
          </p:cNvPr>
          <p:cNvSpPr>
            <a:spLocks noGrp="1"/>
          </p:cNvSpPr>
          <p:nvPr>
            <p:ph idx="1"/>
          </p:nvPr>
        </p:nvSpPr>
        <p:spPr/>
        <p:txBody>
          <a:bodyPr/>
          <a:lstStyle/>
          <a:p>
            <a:r>
              <a:rPr lang="en-IN" dirty="0"/>
              <a:t>I/O handles persistent storage</a:t>
            </a:r>
          </a:p>
          <a:p>
            <a:pPr lvl="1"/>
            <a:r>
              <a:rPr lang="en-IN" dirty="0"/>
              <a:t>Disks, SSD memory, etc</a:t>
            </a:r>
          </a:p>
          <a:p>
            <a:r>
              <a:rPr lang="en-IN" dirty="0"/>
              <a:t>I/O handles user interfaces</a:t>
            </a:r>
          </a:p>
          <a:p>
            <a:pPr lvl="1"/>
            <a:r>
              <a:rPr lang="en-IN" dirty="0"/>
              <a:t>Keyboard, mouse, display</a:t>
            </a:r>
          </a:p>
          <a:p>
            <a:r>
              <a:rPr lang="en-IN" dirty="0"/>
              <a:t>I/O handles network</a:t>
            </a:r>
            <a:endParaRPr lang="en-US" dirty="0"/>
          </a:p>
        </p:txBody>
      </p:sp>
    </p:spTree>
    <p:extLst>
      <p:ext uri="{BB962C8B-B14F-4D97-AF65-F5344CB8AC3E}">
        <p14:creationId xmlns:p14="http://schemas.microsoft.com/office/powerpoint/2010/main" val="8285146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42018" name="Rectangle 1026">
            <a:extLst>
              <a:ext uri="{FF2B5EF4-FFF2-40B4-BE49-F238E27FC236}">
                <a16:creationId xmlns:a16="http://schemas.microsoft.com/office/drawing/2014/main" id="{676566A7-1B09-084E-8EBF-3A0008D19E15}"/>
              </a:ext>
            </a:extLst>
          </p:cNvPr>
          <p:cNvSpPr>
            <a:spLocks noGrp="1" noChangeArrowheads="1"/>
          </p:cNvSpPr>
          <p:nvPr>
            <p:ph type="title"/>
          </p:nvPr>
        </p:nvSpPr>
        <p:spPr>
          <a:xfrm>
            <a:off x="388760" y="219256"/>
            <a:ext cx="7592093" cy="762000"/>
          </a:xfrm>
        </p:spPr>
        <p:txBody>
          <a:bodyPr/>
          <a:lstStyle/>
          <a:p>
            <a:r>
              <a:rPr lang="en-US" altLang="en-US"/>
              <a:t>Mouse</a:t>
            </a:r>
          </a:p>
        </p:txBody>
      </p:sp>
      <p:sp>
        <p:nvSpPr>
          <p:cNvPr id="342020" name="Rectangle 1028">
            <a:extLst>
              <a:ext uri="{FF2B5EF4-FFF2-40B4-BE49-F238E27FC236}">
                <a16:creationId xmlns:a16="http://schemas.microsoft.com/office/drawing/2014/main" id="{38D72FD1-746C-7040-BBAC-3E7394712D3E}"/>
              </a:ext>
            </a:extLst>
          </p:cNvPr>
          <p:cNvSpPr>
            <a:spLocks noChangeArrowheads="1"/>
          </p:cNvSpPr>
          <p:nvPr/>
        </p:nvSpPr>
        <p:spPr bwMode="auto">
          <a:xfrm>
            <a:off x="457200" y="1447800"/>
            <a:ext cx="82296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Arial" panose="020B0604020202020204" pitchFamily="34" charset="0"/>
              </a:defRPr>
            </a:lvl1pPr>
            <a:lvl2pPr marL="803275" indent="-285750">
              <a:spcBef>
                <a:spcPct val="20000"/>
              </a:spcBef>
              <a:buChar char="–"/>
              <a:defRPr sz="2800">
                <a:solidFill>
                  <a:schemeClr val="tx1"/>
                </a:solidFill>
                <a:latin typeface="Arial" panose="020B0604020202020204" pitchFamily="34" charset="0"/>
              </a:defRPr>
            </a:lvl2pPr>
            <a:lvl3pPr marL="1146175"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buFontTx/>
              <a:buNone/>
            </a:pPr>
            <a:r>
              <a:rPr lang="en-US" altLang="en-US" b="1" i="1" dirty="0">
                <a:solidFill>
                  <a:srgbClr val="C00000"/>
                </a:solidFill>
                <a:latin typeface="Times New Roman" panose="02020603050405020304" pitchFamily="18" charset="0"/>
              </a:rPr>
              <a:t>I got the idea for the mouse while attending a talk at a computer conference. The speaker was so boring that I started daydreaming and hit upon the idea.</a:t>
            </a:r>
          </a:p>
          <a:p>
            <a:pPr algn="r">
              <a:buFontTx/>
              <a:buNone/>
            </a:pPr>
            <a:r>
              <a:rPr lang="en-US" altLang="en-US" sz="2800" b="1" dirty="0">
                <a:solidFill>
                  <a:srgbClr val="C00000"/>
                </a:solidFill>
              </a:rPr>
              <a:t>Doug </a:t>
            </a:r>
            <a:r>
              <a:rPr lang="en-US" altLang="en-US" sz="2800" b="1" dirty="0" err="1">
                <a:solidFill>
                  <a:srgbClr val="C00000"/>
                </a:solidFill>
              </a:rPr>
              <a:t>Englebart</a:t>
            </a:r>
            <a:endParaRPr lang="en-US" altLang="en-US" sz="2800" b="1" dirty="0">
              <a:solidFill>
                <a:srgbClr val="C00000"/>
              </a:solidFill>
            </a:endParaRPr>
          </a:p>
          <a:p>
            <a:pPr>
              <a:buFontTx/>
              <a:buNone/>
            </a:pPr>
            <a:endParaRPr lang="en-US" altLang="en-US" sz="2800" b="1" dirty="0"/>
          </a:p>
        </p:txBody>
      </p:sp>
      <p:graphicFrame>
        <p:nvGraphicFramePr>
          <p:cNvPr id="342021" name="Object 1029">
            <a:extLst>
              <a:ext uri="{FF2B5EF4-FFF2-40B4-BE49-F238E27FC236}">
                <a16:creationId xmlns:a16="http://schemas.microsoft.com/office/drawing/2014/main" id="{85C503BF-EF7F-0D4D-B698-E1CC7E86181D}"/>
              </a:ext>
            </a:extLst>
          </p:cNvPr>
          <p:cNvGraphicFramePr>
            <a:graphicFrameLocks noChangeAspect="1"/>
          </p:cNvGraphicFramePr>
          <p:nvPr>
            <p:extLst>
              <p:ext uri="{D42A27DB-BD31-4B8C-83A1-F6EECF244321}">
                <p14:modId xmlns:p14="http://schemas.microsoft.com/office/powerpoint/2010/main" val="3116886673"/>
              </p:ext>
            </p:extLst>
          </p:nvPr>
        </p:nvGraphicFramePr>
        <p:xfrm>
          <a:off x="1982944" y="485775"/>
          <a:ext cx="2201863" cy="885825"/>
        </p:xfrm>
        <a:graphic>
          <a:graphicData uri="http://schemas.openxmlformats.org/presentationml/2006/ole">
            <mc:AlternateContent xmlns:mc="http://schemas.openxmlformats.org/markup-compatibility/2006">
              <mc:Choice xmlns:v="urn:schemas-microsoft-com:vml" Requires="v">
                <p:oleObj spid="_x0000_s5163" name="Clip" r:id="rId3" imgW="38531800" imgH="15494000" progId="MS_ClipArt_Gallery.2">
                  <p:embed/>
                </p:oleObj>
              </mc:Choice>
              <mc:Fallback>
                <p:oleObj name="Clip" r:id="rId3" imgW="38531800" imgH="15494000" progId="MS_ClipArt_Gallery.2">
                  <p:embed/>
                  <p:pic>
                    <p:nvPicPr>
                      <p:cNvPr id="342021" name="Object 1029">
                        <a:extLst>
                          <a:ext uri="{FF2B5EF4-FFF2-40B4-BE49-F238E27FC236}">
                            <a16:creationId xmlns:a16="http://schemas.microsoft.com/office/drawing/2014/main" id="{85C503BF-EF7F-0D4D-B698-E1CC7E86181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82944" y="485775"/>
                        <a:ext cx="2201863" cy="885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383969208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EXPOINTINIT" val=""/>
  <p:tag name="USEAMSFONTS" val="True"/>
  <p:tag name="EMBEDFONTS" val="False"/>
  <p:tag name="USEBOLDAMS" val="False"/>
  <p:tag name="DEFAULTDISPLAYSOURCE" val="\documentclass{slides}\pagestyle{empty}&#10;\begin{document}&#10;&#10;\end{document}&#10;"/>
  <p:tag name="TEX2PS" val="latex $(base).tex; dvips -D $(res) -E -o $(base).ps $(base).dvi"/>
  <p:tag name="EXTERNALEDITCOMMAND" val="notepad %"/>
  <p:tag name="GHOSTSCRIPTCOMMAND" val="gswin32c"/>
  <p:tag name="DEFAULTBITMAP" val="pngmono"/>
  <p:tag name="DEFAULTBLEND" val="False"/>
  <p:tag name="DEFAULTTRANSPARENT" val="False"/>
  <p:tag name="DEFAULTWORKAROUNDTRANSPARENCYBUG" val="False"/>
  <p:tag name="DEFAULTRESOLUTION" val="1200"/>
  <p:tag name="DEFAULTMAGNIFICATION" val="0.8"/>
  <p:tag name="DEFAULTFONTSIZE" val="10"/>
  <p:tag name="DEFAULTWIDTH" val="418"/>
  <p:tag name="DEFAULTHEIGHT" val="316"/>
</p:tagLst>
</file>

<file path=ppt/tags/tag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heme/theme1.xml><?xml version="1.0" encoding="utf-8"?>
<a:theme xmlns:a="http://schemas.openxmlformats.org/drawingml/2006/main" name="template2007">
  <a:themeElements>
    <a:clrScheme name="Custom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00000"/>
      </a:hlink>
      <a:folHlink>
        <a:srgbClr val="C00000"/>
      </a:folHlink>
    </a:clrScheme>
    <a:fontScheme name="Custom 1">
      <a:majorFont>
        <a:latin typeface="Arial Narrow"/>
        <a:ea typeface=""/>
        <a:cs typeface=""/>
      </a:majorFont>
      <a:minorFont>
        <a:latin typeface="Arial Narrow"/>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25400" cap="flat" cmpd="sng" algn="ctr">
          <a:solidFill>
            <a:srgbClr val="CC0000"/>
          </a:solidFill>
          <a:prstDash val="solid"/>
          <a:round/>
          <a:headEnd type="none" w="med" len="med"/>
          <a:tailEnd type="triangl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en-US" sz="2400" b="1" i="0" u="none" strike="noStrike" cap="none" normalizeH="0" baseline="0" smtClean="0">
            <a:ln>
              <a:noFill/>
            </a:ln>
            <a:solidFill>
              <a:schemeClr val="tx1"/>
            </a:solidFill>
            <a:effectLst/>
            <a:latin typeface="Arial Narrow" pitchFamily="34" charset="0"/>
          </a:defRPr>
        </a:defPPr>
      </a:lstStyle>
    </a:spDef>
    <a:lnDef>
      <a:spPr bwMode="auto">
        <a:xfrm>
          <a:off x="0" y="0"/>
          <a:ext cx="1" cy="1"/>
        </a:xfrm>
        <a:custGeom>
          <a:avLst/>
          <a:gdLst/>
          <a:ahLst/>
          <a:cxnLst/>
          <a:rect l="0" t="0" r="0" b="0"/>
          <a:pathLst/>
        </a:custGeom>
        <a:noFill/>
        <a:ln w="25400" cap="flat" cmpd="sng" algn="ctr">
          <a:solidFill>
            <a:srgbClr val="CC0000"/>
          </a:solidFill>
          <a:prstDash val="solid"/>
          <a:round/>
          <a:headEnd type="none" w="med" len="med"/>
          <a:tailEnd type="triangl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en-US" sz="2400" b="1" i="0" u="none" strike="noStrike" cap="none" normalizeH="0" baseline="0" smtClean="0">
            <a:ln>
              <a:noFill/>
            </a:ln>
            <a:solidFill>
              <a:schemeClr val="tx1"/>
            </a:solidFill>
            <a:effectLst/>
            <a:latin typeface="Arial Narrow" pitchFamily="34" charset="0"/>
          </a:defRPr>
        </a:defPPr>
      </a:lstStyle>
    </a:lnDef>
    <a:txDef>
      <a:spPr>
        <a:noFill/>
      </a:spPr>
      <a:bodyPr wrap="none" rtlCol="0">
        <a:spAutoFit/>
      </a:bodyPr>
      <a:lstStyle>
        <a:defPPr>
          <a:defRPr dirty="0" smtClean="0">
            <a:latin typeface="Calibri" pitchFamily="34" charset="0"/>
          </a:defRPr>
        </a:defPPr>
      </a:lstStyle>
    </a:txDef>
  </a:objectDefaults>
  <a:extraClrSchemeLst>
    <a:extraClrScheme>
      <a:clrScheme name="class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lass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class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lass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lass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lass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class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Presentation6" id="{D497B4AB-8AAA-C646-944F-B0D42827B1F1}" vid="{A578F4F1-9FAA-0343-84BF-CCC33027759F}"/>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6" id="{D497B4AB-8AAA-C646-944F-B0D42827B1F1}" vid="{187029D4-2797-6A4E-8C0A-D3644AE36534}"/>
    </a:ext>
  </a:ext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template2007</Template>
  <TotalTime>10848</TotalTime>
  <Words>4214</Words>
  <Application>Microsoft Macintosh PowerPoint</Application>
  <PresentationFormat>On-screen Show (4:3)</PresentationFormat>
  <Paragraphs>568</Paragraphs>
  <Slides>59</Slides>
  <Notes>48</Notes>
  <HiddenSlides>0</HiddenSlides>
  <MMClips>0</MMClips>
  <ScaleCrop>false</ScaleCrop>
  <HeadingPairs>
    <vt:vector size="8" baseType="variant">
      <vt:variant>
        <vt:lpstr>Fonts Used</vt:lpstr>
      </vt:variant>
      <vt:variant>
        <vt:i4>12</vt:i4>
      </vt:variant>
      <vt:variant>
        <vt:lpstr>Theme</vt:lpstr>
      </vt:variant>
      <vt:variant>
        <vt:i4>2</vt:i4>
      </vt:variant>
      <vt:variant>
        <vt:lpstr>Embedded OLE Servers</vt:lpstr>
      </vt:variant>
      <vt:variant>
        <vt:i4>1</vt:i4>
      </vt:variant>
      <vt:variant>
        <vt:lpstr>Slide Titles</vt:lpstr>
      </vt:variant>
      <vt:variant>
        <vt:i4>59</vt:i4>
      </vt:variant>
    </vt:vector>
  </HeadingPairs>
  <TitlesOfParts>
    <vt:vector size="74" baseType="lpstr">
      <vt:lpstr>ＭＳ Ｐゴシック</vt:lpstr>
      <vt:lpstr>Arial</vt:lpstr>
      <vt:lpstr>Arial Narrow</vt:lpstr>
      <vt:lpstr>Calibri</vt:lpstr>
      <vt:lpstr>Calibri Light</vt:lpstr>
      <vt:lpstr>Courier</vt:lpstr>
      <vt:lpstr>Courier New</vt:lpstr>
      <vt:lpstr>Helvetica Neue</vt:lpstr>
      <vt:lpstr>Source Sans Pro</vt:lpstr>
      <vt:lpstr>Times New Roman</vt:lpstr>
      <vt:lpstr>Wingdings</vt:lpstr>
      <vt:lpstr>Wingdings 2</vt:lpstr>
      <vt:lpstr>template2007</vt:lpstr>
      <vt:lpstr>Custom Design</vt:lpstr>
      <vt:lpstr>Clip</vt:lpstr>
      <vt:lpstr> CS 211 Computer Architecture  Lecture 42: Input Output Systems – Part 1  Introduction, Polling, Interrupt driven I/O</vt:lpstr>
      <vt:lpstr>Acknowledgements</vt:lpstr>
      <vt:lpstr>We will study today ..</vt:lpstr>
      <vt:lpstr>Input Output Devices: An Introduction </vt:lpstr>
      <vt:lpstr>Five Components of a Computer</vt:lpstr>
      <vt:lpstr>Big Picture: Input/Output (I/O)</vt:lpstr>
      <vt:lpstr>Big Picture: Input/Output (I/O)</vt:lpstr>
      <vt:lpstr>The importance of I/O</vt:lpstr>
      <vt:lpstr>Mouse</vt:lpstr>
      <vt:lpstr>Input Output Devices for Daily use </vt:lpstr>
      <vt:lpstr>Inputs have many forms</vt:lpstr>
      <vt:lpstr>Inputs have many forms</vt:lpstr>
      <vt:lpstr>Outputs have many forms too</vt:lpstr>
      <vt:lpstr>General-Purpose Computer</vt:lpstr>
      <vt:lpstr>Cyber-Physical System</vt:lpstr>
      <vt:lpstr>Computers without Input or Output?</vt:lpstr>
      <vt:lpstr>I/O Device Examples and Speeds</vt:lpstr>
      <vt:lpstr>Disk Storage and SSD (Self Reading) </vt:lpstr>
      <vt:lpstr>Great Idea: Principle of Locality/ Memory Hierarchy</vt:lpstr>
      <vt:lpstr>Disk: I/O or Memory?</vt:lpstr>
      <vt:lpstr>Disks are I/O</vt:lpstr>
      <vt:lpstr>Disks (self reading)</vt:lpstr>
      <vt:lpstr>Hard Drive in Action (self reading)</vt:lpstr>
      <vt:lpstr>Video of a HDD (self reading)</vt:lpstr>
      <vt:lpstr>PowerPoint Presentation</vt:lpstr>
      <vt:lpstr>PowerPoint Presentation</vt:lpstr>
      <vt:lpstr>Disk Device Performance (self reading)</vt:lpstr>
      <vt:lpstr>Faster Hard Drives (self reading)</vt:lpstr>
      <vt:lpstr>HDD Difficulties</vt:lpstr>
      <vt:lpstr>Fragmentation</vt:lpstr>
      <vt:lpstr>What about Solid State Drives?</vt:lpstr>
      <vt:lpstr>Flash Memory / SSD Technology</vt:lpstr>
      <vt:lpstr>Flash Memory Problems</vt:lpstr>
      <vt:lpstr>Original iPods</vt:lpstr>
      <vt:lpstr>Smartphones Use Flash Memory</vt:lpstr>
      <vt:lpstr>PowerPoint Presentation</vt:lpstr>
      <vt:lpstr>Comparing Drive Types</vt:lpstr>
      <vt:lpstr>Methods for I/O </vt:lpstr>
      <vt:lpstr>What do we need for I/O to work?</vt:lpstr>
      <vt:lpstr>Methods for I/O</vt:lpstr>
      <vt:lpstr>Memory Mapped I/O</vt:lpstr>
      <vt:lpstr>Memory Maps</vt:lpstr>
      <vt:lpstr>Memory Mapped Input Output: Polling </vt:lpstr>
      <vt:lpstr>Processor-I/O Speed Mismatch</vt:lpstr>
      <vt:lpstr>Processor Checks Status before Acting</vt:lpstr>
      <vt:lpstr>I/O Example (Polling)</vt:lpstr>
      <vt:lpstr>Cost of Polling a Mouse?</vt:lpstr>
      <vt:lpstr>Cost of Polling a Hard Disk? </vt:lpstr>
      <vt:lpstr>Memory Mapped Input Output: Interrupt </vt:lpstr>
      <vt:lpstr>What is the Alternative to Polling?</vt:lpstr>
      <vt:lpstr>Exceptions and Interrupts</vt:lpstr>
      <vt:lpstr>Interrupting the Processor</vt:lpstr>
      <vt:lpstr>Exception/Interrupt Steps</vt:lpstr>
      <vt:lpstr>Exceptions in a Pipeline</vt:lpstr>
      <vt:lpstr>I/O Interrupt</vt:lpstr>
      <vt:lpstr>Interrupt-Driven Data Transfer</vt:lpstr>
      <vt:lpstr>Interrupt-Driven I/O Example (1/2)</vt:lpstr>
      <vt:lpstr>Interrupt-Driven I/O Example (2/2)</vt:lpstr>
      <vt:lpstr>Lecture Summary</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CS211: Computer Architecture </dc:title>
  <dc:creator>Microsoft Office User</dc:creator>
  <dc:description>Redesign of slides created by Randal E. Bryant and David R. O'Hallaron</dc:description>
  <cp:lastModifiedBy>Microsoft Office User</cp:lastModifiedBy>
  <cp:revision>90</cp:revision>
  <cp:lastPrinted>2010-01-19T15:27:43Z</cp:lastPrinted>
  <dcterms:created xsi:type="dcterms:W3CDTF">2020-08-26T08:56:55Z</dcterms:created>
  <dcterms:modified xsi:type="dcterms:W3CDTF">2021-04-29T04:54:55Z</dcterms:modified>
</cp:coreProperties>
</file>